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C2C9"/>
    <a:srgbClr val="F08489"/>
    <a:srgbClr val="F39FA3"/>
    <a:srgbClr val="F8C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2A8043-742F-4707-93C4-FE86DE428FF1}" v="5" dt="2024-01-23T11:33:34.9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4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5F2A8043-742F-4707-93C4-FE86DE428FF1}"/>
    <pc:docChg chg="undo custSel addSld modSld">
      <pc:chgData name="Katharina Ikrath" userId="cfb46c0e-784e-4967-ba00-ce9e1da3cf9e" providerId="ADAL" clId="{5F2A8043-742F-4707-93C4-FE86DE428FF1}" dt="2024-01-23T11:33:47.101" v="22" actId="20577"/>
      <pc:docMkLst>
        <pc:docMk/>
      </pc:docMkLst>
      <pc:sldChg chg="addSp delSp modSp add mod">
        <pc:chgData name="Katharina Ikrath" userId="cfb46c0e-784e-4967-ba00-ce9e1da3cf9e" providerId="ADAL" clId="{5F2A8043-742F-4707-93C4-FE86DE428FF1}" dt="2024-01-23T11:33:47.101" v="22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5F2A8043-742F-4707-93C4-FE86DE428FF1}" dt="2024-01-23T11:33:03.028" v="14" actId="20577"/>
          <ac:spMkLst>
            <pc:docMk/>
            <pc:sldMk cId="1016367952" sldId="2918"/>
            <ac:spMk id="2" creationId="{00000000-0000-0000-0000-000000000000}"/>
          </ac:spMkLst>
        </pc:spChg>
        <pc:spChg chg="del mod">
          <ac:chgData name="Katharina Ikrath" userId="cfb46c0e-784e-4967-ba00-ce9e1da3cf9e" providerId="ADAL" clId="{5F2A8043-742F-4707-93C4-FE86DE428FF1}" dt="2024-01-23T11:32:58.838" v="2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5F2A8043-742F-4707-93C4-FE86DE428FF1}" dt="2024-01-23T11:32:59.519" v="3" actId="478"/>
          <ac:spMkLst>
            <pc:docMk/>
            <pc:sldMk cId="1016367952" sldId="2918"/>
            <ac:spMk id="6" creationId="{0A0B8D0C-4D59-5A6B-BE99-3CBBF72AFE83}"/>
          </ac:spMkLst>
        </pc:spChg>
        <pc:spChg chg="add del">
          <ac:chgData name="Katharina Ikrath" userId="cfb46c0e-784e-4967-ba00-ce9e1da3cf9e" providerId="ADAL" clId="{5F2A8043-742F-4707-93C4-FE86DE428FF1}" dt="2024-01-23T11:33:21.412" v="16" actId="22"/>
          <ac:spMkLst>
            <pc:docMk/>
            <pc:sldMk cId="1016367952" sldId="2918"/>
            <ac:spMk id="8" creationId="{9C9C70C2-0BD5-8A12-C0C6-4BD2C22E25E9}"/>
          </ac:spMkLst>
        </pc:spChg>
        <pc:spChg chg="add mod">
          <ac:chgData name="Katharina Ikrath" userId="cfb46c0e-784e-4967-ba00-ce9e1da3cf9e" providerId="ADAL" clId="{5F2A8043-742F-4707-93C4-FE86DE428FF1}" dt="2024-01-23T11:33:47.101" v="22" actId="20577"/>
          <ac:spMkLst>
            <pc:docMk/>
            <pc:sldMk cId="1016367952" sldId="2918"/>
            <ac:spMk id="9" creationId="{90077F67-FCED-6C26-0A23-C798E250982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6C027C-1932-4B45-82C5-20DE42479D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D46C12-5222-0645-8354-223088C335CD}">
      <dgm:prSet phldrT="[Text]" phldr="0"/>
      <dgm:spPr/>
      <dgm:t>
        <a:bodyPr/>
        <a:lstStyle/>
        <a:p>
          <a:r>
            <a:rPr lang="uk-UA" dirty="0"/>
            <a:t>Положення Франкфорта</a:t>
          </a:r>
          <a:endParaRPr lang="en-US" dirty="0"/>
        </a:p>
      </dgm:t>
    </dgm:pt>
    <dgm:pt modelId="{EC963C64-E7AB-754C-89DC-8267BEC95459}" type="parTrans" cxnId="{54004E6B-90B6-CD4B-86FB-196EBD6205CD}">
      <dgm:prSet/>
      <dgm:spPr/>
      <dgm:t>
        <a:bodyPr/>
        <a:lstStyle/>
        <a:p>
          <a:endParaRPr lang="en-US"/>
        </a:p>
      </dgm:t>
    </dgm:pt>
    <dgm:pt modelId="{92E9A659-595A-FE46-83B7-1A83FCF3FC5B}" type="sibTrans" cxnId="{54004E6B-90B6-CD4B-86FB-196EBD6205CD}">
      <dgm:prSet/>
      <dgm:spPr/>
      <dgm:t>
        <a:bodyPr/>
        <a:lstStyle/>
        <a:p>
          <a:endParaRPr lang="en-US"/>
        </a:p>
      </dgm:t>
    </dgm:pt>
    <dgm:pt modelId="{859B6341-FE7E-CC4D-B88E-4CE687472238}" type="pres">
      <dgm:prSet presAssocID="{356C027C-1932-4B45-82C5-20DE42479DE7}" presName="linear" presStyleCnt="0">
        <dgm:presLayoutVars>
          <dgm:animLvl val="lvl"/>
          <dgm:resizeHandles val="exact"/>
        </dgm:presLayoutVars>
      </dgm:prSet>
      <dgm:spPr/>
    </dgm:pt>
    <dgm:pt modelId="{74261351-8D8E-BE48-B049-3E93D0324B96}" type="pres">
      <dgm:prSet presAssocID="{B6D46C12-5222-0645-8354-223088C335C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4004E6B-90B6-CD4B-86FB-196EBD6205CD}" srcId="{356C027C-1932-4B45-82C5-20DE42479DE7}" destId="{B6D46C12-5222-0645-8354-223088C335CD}" srcOrd="0" destOrd="0" parTransId="{EC963C64-E7AB-754C-89DC-8267BEC95459}" sibTransId="{92E9A659-595A-FE46-83B7-1A83FCF3FC5B}"/>
    <dgm:cxn modelId="{86B97A4E-9C09-E742-9F46-2AEB0646C522}" type="presOf" srcId="{B6D46C12-5222-0645-8354-223088C335CD}" destId="{74261351-8D8E-BE48-B049-3E93D0324B96}" srcOrd="0" destOrd="0" presId="urn:microsoft.com/office/officeart/2005/8/layout/vList2"/>
    <dgm:cxn modelId="{B3257D90-B06F-A844-BCBE-4EBEAA2585B3}" type="presOf" srcId="{356C027C-1932-4B45-82C5-20DE42479DE7}" destId="{859B6341-FE7E-CC4D-B88E-4CE687472238}" srcOrd="0" destOrd="0" presId="urn:microsoft.com/office/officeart/2005/8/layout/vList2"/>
    <dgm:cxn modelId="{332FA5BE-EF51-7648-9755-FE32BA4279C7}" type="presParOf" srcId="{859B6341-FE7E-CC4D-B88E-4CE687472238}" destId="{74261351-8D8E-BE48-B049-3E93D0324B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61351-8D8E-BE48-B049-3E93D0324B96}">
      <dsp:nvSpPr>
        <dsp:cNvPr id="0" name=""/>
        <dsp:cNvSpPr/>
      </dsp:nvSpPr>
      <dsp:spPr>
        <a:xfrm>
          <a:off x="0" y="214265"/>
          <a:ext cx="764235" cy="358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900" kern="1200" dirty="0"/>
            <a:t>Положення Франкфорта</a:t>
          </a:r>
          <a:endParaRPr lang="en-US" sz="900" kern="1200" dirty="0"/>
        </a:p>
      </dsp:txBody>
      <dsp:txXfrm>
        <a:off x="17477" y="231742"/>
        <a:ext cx="729281" cy="323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 dirty="0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 dirty="0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diagramColors" Target="../diagrams/colors1.xml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12" Type="http://schemas.openxmlformats.org/officeDocument/2006/relationships/diagramQuickStyle" Target="../diagrams/quickStyle1.xml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11" Type="http://schemas.openxmlformats.org/officeDocument/2006/relationships/diagramLayout" Target="../diagrams/layout1.xml"/><Relationship Id="rId5" Type="http://schemas.openxmlformats.org/officeDocument/2006/relationships/notesSlide" Target="../notesSlides/notesSlide6.xml"/><Relationship Id="rId10" Type="http://schemas.openxmlformats.org/officeDocument/2006/relationships/diagramData" Target="../diagrams/data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Relationship Id="rId14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uk-UA" altLang="de-DE" sz="2800" dirty="0">
                <a:latin typeface="+mn-lt"/>
                <a:cs typeface="Calibri" panose="020F0502020204030204" pitchFamily="34" charset="0"/>
              </a:rPr>
              <a:t>ЯКІСТЬ ДОГЛЯДУ ПЕРВИННОГО АНТРОПОМЕТРИЧНОГО ВИМІРЮВАННЯ</a:t>
            </a:r>
            <a:endParaRPr lang="en-US" altLang="de-DE" sz="2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Використовуйте добре обслуговуване та регулярно налаштовуване (раз на рік або за потреби) обладнання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Ваги повинні вимірювати вагу до найближчих 20 грам (найкраще використовувати ваги Класу ІІІ)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Налаштуйте вагу так</a:t>
            </a:r>
            <a:r>
              <a:rPr lang="cs-CZ" sz="1100" b="0" i="0" u="none" strike="noStrike" dirty="0">
                <a:solidFill>
                  <a:schemeClr val="accent1"/>
                </a:solidFill>
                <a:effectLst/>
              </a:rPr>
              <a:t>,</a:t>
            </a:r>
            <a:r>
              <a:rPr lang="ru-RU" sz="1100" b="0" i="0" u="none" strike="noStrike" dirty="0">
                <a:solidFill>
                  <a:schemeClr val="accent1"/>
                </a:solidFill>
                <a:effectLst/>
              </a:rPr>
              <a:t> щоб показувала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0 перед зважуванням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Покладіть вагу на плоску та тверду поверхню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Зважуйте дитину голою, </a:t>
            </a:r>
            <a:r>
              <a:rPr lang="uk-UA" sz="1100" dirty="0">
                <a:solidFill>
                  <a:schemeClr val="accent1"/>
                </a:solidFill>
              </a:rPr>
              <a:t>краще 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перед харчуванням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 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зважувати дітей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AF33712C-772D-11AC-C53B-1D876AC887C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uk-UA" altLang="en-US" dirty="0"/>
              <a:t>Вага немовля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uk-UA" altLang="en-US" sz="2000" b="0" dirty="0"/>
              <a:t>для дітей </a:t>
            </a:r>
            <a:r>
              <a:rPr lang="en-GB" altLang="en-US" sz="2000" b="0" dirty="0"/>
              <a:t>&lt;</a:t>
            </a:r>
            <a:r>
              <a:rPr lang="uk-UA" altLang="en-US" sz="2000" b="0" dirty="0"/>
              <a:t> 2-х років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ТИПОВІ ПОМИЛКИ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є взутою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повністю одягнена і має аксесуари в кишенях (мобільний телефон, ключі), іграшки в руках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тримається за меблі/ стіну/ опікуна чи особу, яка проводити вимірювання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Вага занадто близько до стіни і дитина опирається на стіну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Вага є на нерівній або м’якій (наприклад, килим) поверхні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46CFA8EC-7661-6DED-FD44-AEEBFCF961CD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uk-UA" altLang="en-US" dirty="0"/>
              <a:t>Вага дитини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uk-UA" altLang="en-US" sz="2000" b="0" dirty="0"/>
              <a:t>&gt; 2-х років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Використовуйте добре обслуговуване та регулярно налаштовуване (раз на рік або за потреби) обладнання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Ваги повинні вимірювати вагу до найближчих 100 грам (найкраще використовувати ваги Класу ІІІ)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Зніміть взуття, вийм</a:t>
            </a:r>
            <a:r>
              <a:rPr lang="uk-UA" sz="1100" dirty="0">
                <a:solidFill>
                  <a:schemeClr val="accent1"/>
                </a:solidFill>
              </a:rPr>
              <a:t>іть все з 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кишені, дитина має бути одягнена в мінімальну кількість легкого одягу (наприклад, нижня білизна)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Перевірте, щоб цифровий екран на вазі був на 0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Попросіть дитину стояти нерухомо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Для сидячих ваг – стопи повинні відпочивати на планці від ваг, не торкаючись підлоги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зважувати дітей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028042B0-792C-DFED-C9CD-8C9722918951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uk-UA" altLang="en-US" dirty="0"/>
              <a:t>Вага дитини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uk-UA" altLang="en-US" sz="2000" b="0" dirty="0"/>
              <a:t>&gt; 2-х років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Вимірювання проводиться з допомогою опікуна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Спершу зважте опікуна та запишіть отриманий результат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повинна бути голою або в мінімальній кількості одягу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Подайте дитину опікуну на вагу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Попросіть опікуна стояти нерухомо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Занотуйте </a:t>
            </a:r>
            <a:r>
              <a:rPr lang="uk-UA" sz="1100" dirty="0">
                <a:solidFill>
                  <a:schemeClr val="accent1"/>
                </a:solidFill>
              </a:rPr>
              <a:t>отримані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результати вимірювання ваги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Відніміть вагу опікуна від отриманої спільної ваги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Для дітей з особливими потребами використовуйте підйомні ваги, якщо вони є доступні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uk-UA" altLang="en-US" dirty="0"/>
              <a:t>Вага дітей з особливими потребами або тих, які не співпрацюють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важити дітей, які не співпрацюють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uk-UA" altLang="en-US" dirty="0"/>
              <a:t>Побудова графіків антропометричних вимірювань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028521"/>
          </a:xfrm>
        </p:spPr>
        <p:txBody>
          <a:bodyPr/>
          <a:lstStyle/>
          <a:p>
            <a:pPr rtl="0" fontAlgn="base"/>
            <a:r>
              <a:rPr lang="uk-UA" b="0" i="0" u="none" strike="noStrike" dirty="0">
                <a:effectLst/>
                <a:latin typeface="+mn-lt"/>
              </a:rPr>
              <a:t>Антропометричні вимірювання повинні бути нанесені на відповідні референтні графіки та інтерпретовані враховуючи попередні вимірювання і клінічний випадок дитини</a:t>
            </a:r>
            <a:endParaRPr lang="en-US" altLang="en-US" dirty="0"/>
          </a:p>
          <a:p>
            <a:r>
              <a:rPr lang="uk-UA" b="0" i="0" u="none" strike="noStrike" dirty="0">
                <a:effectLst/>
                <a:latin typeface="+mn-lt"/>
              </a:rPr>
              <a:t>Практичний підхід до встановлення педіатричного недоїдання асоційованого з хворобою забезпечується в посадовій заяві від </a:t>
            </a:r>
            <a:r>
              <a:rPr lang="en-US" b="0" i="0" u="none" strike="noStrike" dirty="0">
                <a:effectLst/>
                <a:latin typeface="+mn-lt"/>
              </a:rPr>
              <a:t>ESPGHAN Special Interest Group On Clinical Malnutrition </a:t>
            </a:r>
            <a:r>
              <a:rPr lang="en-US" altLang="en-US" i="1" dirty="0"/>
              <a:t>“Hulst et al JPGN 2022 </a:t>
            </a:r>
            <a:r>
              <a:rPr lang="uk-UA" i="1" dirty="0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uk-UA" altLang="en-US" dirty="0"/>
              <a:t>Додаткові ресурси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 dirty="0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4"/>
            <a:ext cx="3080806" cy="269877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ВООЗ навчальний курс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3"/>
            <a:ext cx="3080806" cy="242679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ВООЗ відео-ресурси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3"/>
            <a:ext cx="3080806" cy="232888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ВООЗ стандарти росту дитини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1" y="2935088"/>
            <a:ext cx="3062341" cy="232888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ВООЗ джерела програмного забезпечення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0077F67-FCED-6C26-0A23-C798E2509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Yuliia </a:t>
            </a:r>
            <a:r>
              <a:rPr lang="en-GB" dirty="0" err="1"/>
              <a:t>Novosad</a:t>
            </a:r>
            <a:r>
              <a:rPr lang="en-GB" dirty="0"/>
              <a:t>, Maria </a:t>
            </a:r>
            <a:r>
              <a:rPr lang="en-GB" dirty="0" err="1"/>
              <a:t>Trompak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707886"/>
          </a:xfrm>
        </p:spPr>
        <p:txBody>
          <a:bodyPr vert="horz"/>
          <a:lstStyle/>
          <a:p>
            <a:r>
              <a:rPr lang="uk-UA" altLang="en-US" dirty="0"/>
              <a:t>Зміст</a:t>
            </a:r>
            <a:br>
              <a:rPr lang="en-US" altLang="en-US" dirty="0"/>
            </a:br>
            <a:r>
              <a:rPr lang="en-US" altLang="en-US" sz="1800" b="0" dirty="0"/>
              <a:t>A</a:t>
            </a:r>
            <a:r>
              <a:rPr lang="uk-UA" altLang="en-US" sz="1800" b="0" dirty="0"/>
              <a:t>нтропометрія у дітей: правильна техніка вимірювання та типові помилки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870016"/>
          </a:xfrm>
        </p:spPr>
        <p:txBody>
          <a:bodyPr lIns="0" tIns="0" rIns="0" bIns="0">
            <a:spAutoFit/>
          </a:bodyPr>
          <a:lstStyle/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</a:t>
            </a:r>
            <a:r>
              <a:rPr lang="ru-RU" sz="2000" dirty="0">
                <a:latin typeface="+mn-lt"/>
              </a:rPr>
              <a:t>довжину тіла у</a:t>
            </a:r>
            <a:r>
              <a:rPr lang="uk-UA" sz="2000" b="0" i="0" u="none" strike="noStrike" dirty="0">
                <a:effectLst/>
                <a:latin typeface="+mn-lt"/>
              </a:rPr>
              <a:t> дітей віком &lt; 2-х років в положенні лежачи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</a:t>
            </a:r>
            <a:r>
              <a:rPr lang="ru-RU" sz="2000" dirty="0">
                <a:latin typeface="+mn-lt"/>
              </a:rPr>
              <a:t>довжину тіла у</a:t>
            </a:r>
            <a:r>
              <a:rPr lang="uk-UA" sz="2000" b="0" i="0" u="none" strike="noStrike" dirty="0">
                <a:effectLst/>
                <a:latin typeface="+mn-lt"/>
              </a:rPr>
              <a:t> дітей віком &gt; 2-х років в положенні стоячи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окружність голови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вагу у дітей віком &lt; 2-х років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вагу у дітей віком &gt; 2-х років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Як виміряти вагу у дітей, які не співпрацюють</a:t>
            </a:r>
            <a:endParaRPr lang="uk-UA" sz="2000" dirty="0">
              <a:effectLst/>
              <a:latin typeface="+mn-lt"/>
            </a:endParaRPr>
          </a:p>
          <a:p>
            <a:pPr marL="457200" indent="-457200" rtl="0">
              <a:buFont typeface="+mj-lt"/>
              <a:buAutoNum type="arabicPeriod"/>
            </a:pPr>
            <a:r>
              <a:rPr lang="uk-UA" sz="2000" b="0" i="0" u="none" strike="noStrike" dirty="0">
                <a:effectLst/>
                <a:latin typeface="+mn-lt"/>
              </a:rPr>
              <a:t>Інші корисні та практичні інструменти, посилання та інформація</a:t>
            </a:r>
            <a:endParaRPr lang="uk-UA" sz="2000" dirty="0">
              <a:effectLst/>
              <a:latin typeface="+mn-lt"/>
            </a:endParaRPr>
          </a:p>
          <a:p>
            <a:pPr marL="0" indent="0">
              <a:spcBef>
                <a:spcPts val="300"/>
              </a:spcBef>
              <a:buNone/>
            </a:pP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1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ТИПОВІ ПОМИЛКИ </a:t>
            </a:r>
            <a:endParaRPr lang="en-US" altLang="en-US" sz="11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Вимірювати зріст у дитини без допомоги </a:t>
            </a:r>
            <a:r>
              <a:rPr lang="uk-UA" sz="1100" dirty="0">
                <a:solidFill>
                  <a:schemeClr val="accent1"/>
                </a:solidFill>
              </a:rPr>
              <a:t>іншої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людини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dirty="0">
                <a:solidFill>
                  <a:schemeClr val="accent1"/>
                </a:solidFill>
              </a:rPr>
              <a:t>Під час вимірювання не тримати дитину</a:t>
            </a:r>
            <a:r>
              <a:rPr lang="cs-CZ" sz="1100" dirty="0">
                <a:solidFill>
                  <a:schemeClr val="accent1"/>
                </a:solidFill>
              </a:rPr>
              <a:t>, </a:t>
            </a:r>
            <a:r>
              <a:rPr lang="ru-RU" sz="1100" dirty="0">
                <a:solidFill>
                  <a:schemeClr val="accent1"/>
                </a:solidFill>
              </a:rPr>
              <a:t>дитина в</a:t>
            </a:r>
            <a:r>
              <a:rPr lang="uk-UA" sz="1100" dirty="0">
                <a:solidFill>
                  <a:schemeClr val="accent1"/>
                </a:solidFill>
              </a:rPr>
              <a:t>ільно рухається 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вимірюється лише з одною вирівняною ногою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Використовується мірна стрічка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Обидві ноги не є вирівняними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Поверхня під спиною дитини не є плоскою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дивиться на бік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Підгузник не був знятий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Нижня поверхня вимірювального </a:t>
            </a:r>
            <a:r>
              <a:rPr lang="uk-UA" sz="1100" dirty="0">
                <a:solidFill>
                  <a:schemeClr val="accent1"/>
                </a:solidFill>
              </a:rPr>
              <a:t>інструменту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(наприклад, інфантометр, дошка для вимірювання) не є плоскою і паралельною до підошв ніг дитини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br>
              <a:rPr lang="uk-UA" sz="1100" dirty="0"/>
            </a:b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3"/>
            <a:ext cx="7920037" cy="825759"/>
          </a:xfrm>
        </p:spPr>
        <p:txBody>
          <a:bodyPr vert="horz"/>
          <a:lstStyle/>
          <a:p>
            <a:r>
              <a:rPr lang="uk-UA" altLang="en-US" dirty="0"/>
              <a:t>Довжина у положенні лежачи </a:t>
            </a:r>
            <a:r>
              <a:rPr lang="uk-UA" altLang="en-US" sz="2000" b="0" dirty="0"/>
              <a:t>(для дітей &lt; </a:t>
            </a:r>
            <a:r>
              <a:rPr lang="en-GB" altLang="en-US" sz="2000" b="0" dirty="0"/>
              <a:t>2</a:t>
            </a:r>
            <a:r>
              <a:rPr lang="uk-UA" altLang="en-US" sz="2000" b="0" dirty="0"/>
              <a:t>-х років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 dirty="0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865048"/>
            <a:ext cx="3923919" cy="3470415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 rtl="0"/>
            <a:r>
              <a:rPr lang="uk-UA" altLang="en-US" sz="11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uk-UA" sz="1100" b="0" i="0" u="none" strike="noStrike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Використовуйте добре обслуговуване та регулярно налаштовуване (раз на рік або за потреби) обладнання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Зніміть увесь одяг, у тому числі підгузник, поставте немовля лежачи рівно на спину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Потрібно дві </a:t>
            </a:r>
            <a:r>
              <a:rPr lang="uk-UA" sz="1100" dirty="0">
                <a:solidFill>
                  <a:schemeClr val="accent1"/>
                </a:solidFill>
              </a:rPr>
              <a:t>людини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– одна, щоб тримала голову дитини  рівно, інша – тримала ноги  дитини рівними</a:t>
            </a:r>
          </a:p>
          <a:p>
            <a:pPr rtl="0"/>
            <a:br>
              <a:rPr lang="uk-UA" sz="1100" dirty="0">
                <a:solidFill>
                  <a:schemeClr val="accent1"/>
                </a:solidFill>
              </a:rPr>
            </a:br>
            <a:r>
              <a:rPr lang="uk-UA" sz="1100" b="1" i="0" u="none" strike="noStrike" dirty="0">
                <a:solidFill>
                  <a:schemeClr val="accent1"/>
                </a:solidFill>
                <a:effectLst/>
              </a:rPr>
              <a:t>Перша </a:t>
            </a:r>
            <a:r>
              <a:rPr lang="uk-UA" sz="1100" b="1" dirty="0">
                <a:solidFill>
                  <a:schemeClr val="accent1"/>
                </a:solidFill>
              </a:rPr>
              <a:t>людина</a:t>
            </a:r>
            <a:endParaRPr lang="uk-UA" sz="1100" b="1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Тримає голову за нерухоме узголів‘я інфантометра так, щоб дитина дивилась вгору</a:t>
            </a:r>
          </a:p>
          <a:p>
            <a:pPr rtl="0"/>
            <a:br>
              <a:rPr lang="uk-UA" sz="1100" dirty="0">
                <a:solidFill>
                  <a:schemeClr val="accent1"/>
                </a:solidFill>
              </a:rPr>
            </a:br>
            <a:r>
              <a:rPr lang="uk-UA" sz="1100" b="1" i="0" u="none" strike="noStrike" dirty="0">
                <a:solidFill>
                  <a:schemeClr val="accent1"/>
                </a:solidFill>
                <a:effectLst/>
              </a:rPr>
              <a:t>Друга </a:t>
            </a:r>
            <a:r>
              <a:rPr lang="uk-UA" sz="1100" b="1" dirty="0">
                <a:solidFill>
                  <a:schemeClr val="accent1"/>
                </a:solidFill>
              </a:rPr>
              <a:t>людина</a:t>
            </a:r>
            <a:endParaRPr lang="uk-UA" sz="1100" b="1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Вирівнює тулуб та ноги і тримає їх твердо донизу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Ставить підошви стоп паралельно до підніжки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Створює контакт стоп обох ніг та підніжки, тримаючи їх твердо на місці. В ідеалі, обидві ноги повинні бути рівними, щиколотки утворюють прямий кут з ногами та пальці ніг дивляться вгору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Записує довжину враховуючи кожний міліметр</a:t>
            </a:r>
            <a:endParaRPr lang="uk-UA" sz="1100" dirty="0">
              <a:solidFill>
                <a:schemeClr val="accent1"/>
              </a:solidFill>
              <a:effectLst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uk-UA" altLang="en-US" dirty="0"/>
              <a:t>Довжина у положенні лежачи </a:t>
            </a:r>
            <a:r>
              <a:rPr lang="uk-UA" altLang="en-US" sz="2000" b="0" dirty="0"/>
              <a:t>(для дітей &lt; </a:t>
            </a:r>
            <a:r>
              <a:rPr lang="en-GB" altLang="en-US" sz="2000" b="0" dirty="0"/>
              <a:t>2</a:t>
            </a:r>
            <a:r>
              <a:rPr lang="uk-UA" altLang="en-US" sz="2000" b="0" dirty="0"/>
              <a:t>-х років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202975" y="4319251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вимірювати ріст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2125" y="2964697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ТИПОВІ ПОМИЛКИ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у взутті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стоїть на пальцях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Стопи розведені в різні сторони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Коліна не повністю вирівняні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повністю одягнена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спирається на меблі/ опікуна чи людину, яка проводить вимірювання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Ноги дитини розташовані нерівно</a:t>
            </a:r>
            <a:r>
              <a:rPr lang="cs-CZ" sz="1100" b="0" i="0" u="none" strike="noStrike" dirty="0">
                <a:solidFill>
                  <a:schemeClr val="accent1"/>
                </a:solidFill>
                <a:effectLst/>
              </a:rPr>
              <a:t> - 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одна позаду іншої </a:t>
            </a:r>
            <a:endParaRPr lang="cs-CZ" sz="1100" b="0" i="0" u="none" strike="noStrike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стоїть нерівно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Голова дитини не є в положенні Франкфурта (потилиця притулена до стіни, підняте підборіддя) 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Голова дитини є високо піднятою або опущен</a:t>
            </a:r>
            <a:r>
              <a:rPr lang="ru-RU" sz="1100" dirty="0">
                <a:solidFill>
                  <a:schemeClr val="accent1"/>
                </a:solidFill>
              </a:rPr>
              <a:t>ою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br>
              <a:rPr lang="uk-UA" sz="1100" dirty="0"/>
            </a:b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uk-UA" altLang="en-US" dirty="0">
                <a:solidFill>
                  <a:schemeClr val="accent1"/>
                </a:solidFill>
              </a:rPr>
              <a:t>Довжина в положенні стоячи</a:t>
            </a:r>
            <a:r>
              <a:rPr lang="en-GB" altLang="en-US" dirty="0"/>
              <a:t> </a:t>
            </a:r>
            <a:r>
              <a:rPr lang="uk-UA" altLang="en-US" sz="2000" b="0" dirty="0"/>
              <a:t>(для дітей &gt; </a:t>
            </a:r>
            <a:r>
              <a:rPr lang="en-GB" altLang="en-US" sz="2000" b="0" dirty="0"/>
              <a:t>2</a:t>
            </a:r>
            <a:r>
              <a:rPr lang="uk-UA" altLang="en-US" sz="2000" b="0" dirty="0"/>
              <a:t>-х років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 dirty="0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Використовуйте добре обслуговуване та регулярно налаштовуване (раз на рік або за потреби) обладнання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Зніміть важкий одяг (куртки, светри), взуття, грубі шкарпетки і будь-які аксесуари до волосся чи шапки/кепки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Дитина повинна стояти рівно, ноги разом,  п’яти, сідниці та лопатки торкаються вертикальної дошки для вимірювання або стіни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Переконайтеся, що руки є розслабленими, ноги рівними, стопи </a:t>
            </a:r>
            <a:r>
              <a:rPr lang="uk-UA" sz="1100" dirty="0">
                <a:solidFill>
                  <a:schemeClr val="accent1"/>
                </a:solidFill>
              </a:rPr>
              <a:t>рівні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та розташовані одна біля одної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Поставте голову горизонтально в положення Франкфорта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Переконайтеся, що вимірювальна дошка лежить твердо на голові дитини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Запишіть висоту в сантиметрах, заокругліть до найближчого міліметра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br>
              <a:rPr lang="uk-UA" sz="1100" dirty="0"/>
            </a:b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вимірювати ріст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 dirty="0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0BD3096B-77C2-348D-FF7D-453A01B6AF14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360363" y="352544"/>
            <a:ext cx="861783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uk-UA" altLang="en-US" dirty="0">
                <a:solidFill>
                  <a:schemeClr val="accent1"/>
                </a:solidFill>
              </a:rPr>
              <a:t>Довжина в положенні стоячи</a:t>
            </a:r>
            <a:r>
              <a:rPr lang="en-GB" altLang="en-US" dirty="0"/>
              <a:t> </a:t>
            </a:r>
            <a:r>
              <a:rPr lang="uk-UA" altLang="en-US" sz="2000" b="0" dirty="0"/>
              <a:t>(для дітей &gt; </a:t>
            </a:r>
            <a:r>
              <a:rPr lang="en-GB" altLang="en-US" sz="2000" b="0" dirty="0"/>
              <a:t>2</a:t>
            </a:r>
            <a:r>
              <a:rPr lang="uk-UA" altLang="en-US" sz="2000" b="0" dirty="0"/>
              <a:t>-х років, які можуть рівно стояти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D792B19-A933-5BCA-540F-F61F545249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1949137"/>
              </p:ext>
            </p:extLst>
          </p:nvPr>
        </p:nvGraphicFramePr>
        <p:xfrm>
          <a:off x="1382888" y="1065532"/>
          <a:ext cx="764235" cy="786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ТИПОВІ ПОМИЛКИ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Мірна стрічка розташована занадто високо над бровами, вухами чи над тим та іншим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Використання не гнучкої мірної стрічки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Стрічка занадто низько/високо на задній поверхні голови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Стрічка знаходиться на поверху вух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br>
              <a:rPr lang="uk-UA" sz="1100" dirty="0"/>
            </a:b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uk-UA" altLang="en-US" dirty="0"/>
              <a:t>Окружність голови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ПРАВИЛЬНЕ ВИКОНАННЯ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Візьміть гнучку та нееластичну мірну стрічку для вимірювання окружності голови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Зніміть шпильки, пов’язки та інші аксесуари з голови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Посадіть немовля на коліна опікуна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Тримайте немовля непорушно протягом процесу вимірювання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Обведіть стрічку довкола голови над бровами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Перевірте, щоб стрічка була прямо над вухами та кістковим виступом позаду голови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Покладіть стрічку щільно притискаючи волосся і шкіру, але так, щоб не створювати дискомфорт для дитини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Зніміть показники враховуючи кожний міліметр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Повторіть вимірювання і якщо є різниця у результатах &gt; 0.5 см – потрібно провести третє вимірювання. Порахуйте середнє значення трьох результатів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uk-UA" altLang="en-US" dirty="0"/>
              <a:t>Окружність голови</a:t>
            </a:r>
            <a:endParaRPr lang="en-US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Ресурс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uk-UA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Як вимірювати окружність голови 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uk-UA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ТИПОВІ ПОМИЛКИ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Дитину зважують одягненою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Дитину зважують у підгузниках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Дитину зважують підтримуючи її 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Дитину зважують з іграшками в руках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Ноги або руки дитини торкаються стола (на якій </a:t>
            </a:r>
            <a:r>
              <a:rPr lang="uk-UA" sz="1100" dirty="0">
                <a:solidFill>
                  <a:schemeClr val="accent1"/>
                </a:solidFill>
              </a:rPr>
              <a:t>стоїть</a:t>
            </a: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 вага) або стіни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uk-UA" sz="1100" b="0" i="0" u="none" strike="noStrike" dirty="0">
                <a:solidFill>
                  <a:schemeClr val="accent1"/>
                </a:solidFill>
                <a:effectLst/>
              </a:rPr>
              <a:t>Вага розміщена на м’якій поверхні (наприклад, матрац на ліжку)</a:t>
            </a:r>
            <a:endParaRPr lang="uk-UA" sz="1100" dirty="0">
              <a:solidFill>
                <a:schemeClr val="accent1"/>
              </a:solidFill>
              <a:effectLst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uk-UA" altLang="en-US" dirty="0"/>
              <a:t>Вага немовля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uk-UA" altLang="en-US" sz="2000" b="0" dirty="0"/>
              <a:t>для дітей </a:t>
            </a:r>
            <a:r>
              <a:rPr lang="en-GB" altLang="en-US" sz="2000" b="0" dirty="0"/>
              <a:t>&lt;</a:t>
            </a:r>
            <a:r>
              <a:rPr lang="uk-UA" altLang="en-US" sz="2000" b="0" dirty="0"/>
              <a:t> 2-х років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DB444-464E-407C-B22B-06781938FC4C}">
  <ds:schemaRefs>
    <ds:schemaRef ds:uri="http://schemas.microsoft.com/office/2006/metadata/properties"/>
    <ds:schemaRef ds:uri="http://www.w3.org/2000/xmlns/"/>
    <ds:schemaRef ds:uri="http://schemas.microsoft.com/office/infopath/2007/PartnerControls"/>
    <ds:schemaRef ds:uri="978bb406-f9b4-4bf4-93fc-8ca01d6e3e84"/>
    <ds:schemaRef ds:uri="7b5a56f8-56c5-4c53-9a70-bce830385d8a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E75EDA-6336-4B95-8051-4D38D1B60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1277</Words>
  <Application>Microsoft Office PowerPoint</Application>
  <PresentationFormat>On-screen Show (16:9)</PresentationFormat>
  <Paragraphs>188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Зміст Aнтропометрія у дітей: правильна техніка вимірювання та типові помилки</vt:lpstr>
      <vt:lpstr>Довжина у положенні лежачи (для дітей &lt; 2-х років)</vt:lpstr>
      <vt:lpstr>Довжина у положенні лежачи (для дітей &lt; 2-х років)</vt:lpstr>
      <vt:lpstr>Довжина в положенні стоячи (для дітей &gt; 2-х років)</vt:lpstr>
      <vt:lpstr>Довжина в положенні стоячи (для дітей &gt; 2-х років, які можуть рівно стояти)</vt:lpstr>
      <vt:lpstr>Окружність голови</vt:lpstr>
      <vt:lpstr>Окружність голови</vt:lpstr>
      <vt:lpstr>Вага немовля (для дітей &lt; 2-х років)</vt:lpstr>
      <vt:lpstr>Вага немовля (для дітей &lt; 2-х років)</vt:lpstr>
      <vt:lpstr>Вага дитини (&gt; 2-х років)</vt:lpstr>
      <vt:lpstr>Вага дитини (&gt; 2-х років)</vt:lpstr>
      <vt:lpstr>Вага дітей з особливими потребами або тих, які не співпрацюють</vt:lpstr>
      <vt:lpstr>Побудова графіків антропометричних вимірювань</vt:lpstr>
      <vt:lpstr>Додаткові ресурси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445</cp:revision>
  <cp:lastPrinted>2019-10-15T08:56:38Z</cp:lastPrinted>
  <dcterms:created xsi:type="dcterms:W3CDTF">2016-04-11T22:55:53Z</dcterms:created>
  <dcterms:modified xsi:type="dcterms:W3CDTF">2024-01-23T11:33:50Z</dcterms:modified>
</cp:coreProperties>
</file>