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0D88EB-003A-4644-94AB-AEA96D691100}" v="6" dt="2024-01-23T11:29:45.5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31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4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8A0D88EB-003A-4644-94AB-AEA96D691100}"/>
    <pc:docChg chg="addSld modSld">
      <pc:chgData name="Katharina Ikrath" userId="cfb46c0e-784e-4967-ba00-ce9e1da3cf9e" providerId="ADAL" clId="{8A0D88EB-003A-4644-94AB-AEA96D691100}" dt="2024-01-23T11:30:04.050" v="18" actId="20577"/>
      <pc:docMkLst>
        <pc:docMk/>
      </pc:docMkLst>
      <pc:sldChg chg="addSp delSp modSp add mod">
        <pc:chgData name="Katharina Ikrath" userId="cfb46c0e-784e-4967-ba00-ce9e1da3cf9e" providerId="ADAL" clId="{8A0D88EB-003A-4644-94AB-AEA96D691100}" dt="2024-01-23T11:30:04.050" v="18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8A0D88EB-003A-4644-94AB-AEA96D691100}" dt="2024-01-23T11:29:33.513" v="15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8A0D88EB-003A-4644-94AB-AEA96D691100}" dt="2024-01-23T11:29:28.949" v="1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8A0D88EB-003A-4644-94AB-AEA96D691100}" dt="2024-01-23T11:29:29.522" v="2" actId="478"/>
          <ac:spMkLst>
            <pc:docMk/>
            <pc:sldMk cId="1016367952" sldId="2918"/>
            <ac:spMk id="6" creationId="{F653736F-2F55-B359-6920-8538FA9EB13E}"/>
          </ac:spMkLst>
        </pc:spChg>
        <pc:spChg chg="add mod">
          <ac:chgData name="Katharina Ikrath" userId="cfb46c0e-784e-4967-ba00-ce9e1da3cf9e" providerId="ADAL" clId="{8A0D88EB-003A-4644-94AB-AEA96D691100}" dt="2024-01-23T11:30:04.050" v="18" actId="20577"/>
          <ac:spMkLst>
            <pc:docMk/>
            <pc:sldMk cId="1016367952" sldId="2918"/>
            <ac:spMk id="7" creationId="{93CA2C2A-99DB-65B7-57CC-7D4AEF4C63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QUALITY OF CARE INITIATIVE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ANTROPOMETRIA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condizioni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regolarmente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calibrate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almeno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volta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l’anno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un’accuratezza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20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grammi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miglior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scelta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Settare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zero prima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dura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orizzontale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bambno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nudo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idealmente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prima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/>
              <a:t>Peso di un bambino </a:t>
            </a:r>
            <a:r>
              <a:rPr lang="en-GB" altLang="en-US" sz="2000" b="0" dirty="0"/>
              <a:t>(&lt;2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ERRORI COMUNI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indossa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scarpe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ed ha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oggetti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tasche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cellulare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chiavi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giocattoli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mano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arredo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/caregiver/persona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effettuando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troppo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vicina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ed 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appoggia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parete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irregolare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morbida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tappeto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Peso di un bambino </a:t>
            </a:r>
            <a:r>
              <a:rPr lang="en-GB" altLang="en-US" sz="2000" b="0" dirty="0"/>
              <a:t>(&gt;2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condizioni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regolarmente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calibrate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almeno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volta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l’anno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un’accuratezza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100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grammi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miglior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scelta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Rimuovere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scarpe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svuotare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tasche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indossare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abbigliamento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minimo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leggero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intimo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Controllare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schermo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digitale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settato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zero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Chiedere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bambino di star fermo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seduto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stare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barra, senza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toccare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pavimento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/>
              <a:t>Peso di un bambino </a:t>
            </a:r>
            <a:r>
              <a:rPr lang="en-GB" altLang="en-US" sz="2000" b="0" dirty="0"/>
              <a:t>(&gt;2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presa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l’aiuto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un caregiver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prima il caregiver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annotare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essere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nudo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indossare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abbigliamento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minimo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Dare il bambino al caregiver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Chiedere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caregiver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restare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fermo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Annotare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peso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combinato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Sottrarre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peso del caregiver dal peso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combinato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Per bambini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disabili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sollevamento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disponibile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en-GB" altLang="en-US" dirty="0"/>
              <a:t>Peso di un bambino con </a:t>
            </a:r>
            <a:r>
              <a:rPr lang="en-GB" altLang="en-US" dirty="0" err="1"/>
              <a:t>disabilità</a:t>
            </a:r>
            <a:r>
              <a:rPr lang="en-GB" altLang="en-US" dirty="0"/>
              <a:t> o non </a:t>
            </a:r>
            <a:r>
              <a:rPr lang="en-GB" altLang="en-US" dirty="0" err="1"/>
              <a:t>collaborativo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weigh uncooperative children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en-US" altLang="en-US" dirty="0" err="1"/>
              <a:t>Messa</a:t>
            </a:r>
            <a:r>
              <a:rPr lang="en-US" altLang="en-US" dirty="0"/>
              <a:t> in </a:t>
            </a:r>
            <a:r>
              <a:rPr lang="en-US" altLang="en-US" dirty="0" err="1"/>
              <a:t>grafico</a:t>
            </a:r>
            <a:r>
              <a:rPr lang="en-US" altLang="en-US" dirty="0"/>
              <a:t> </a:t>
            </a:r>
            <a:r>
              <a:rPr lang="en-US" altLang="en-US" dirty="0" err="1"/>
              <a:t>delle</a:t>
            </a:r>
            <a:r>
              <a:rPr lang="en-US" altLang="en-US" dirty="0"/>
              <a:t> </a:t>
            </a:r>
            <a:r>
              <a:rPr lang="en-US" altLang="en-US" dirty="0" err="1"/>
              <a:t>misure</a:t>
            </a:r>
            <a:r>
              <a:rPr lang="en-US" altLang="en-US" dirty="0"/>
              <a:t> </a:t>
            </a:r>
            <a:r>
              <a:rPr lang="en-US" altLang="en-US" dirty="0" err="1"/>
              <a:t>antropometriche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102388"/>
          </a:xfrm>
        </p:spPr>
        <p:txBody>
          <a:bodyPr/>
          <a:lstStyle/>
          <a:p>
            <a:r>
              <a:rPr lang="en-US" altLang="en-US" dirty="0"/>
              <a:t>Le </a:t>
            </a:r>
            <a:r>
              <a:rPr lang="en-US" altLang="en-US" dirty="0" err="1"/>
              <a:t>misure</a:t>
            </a:r>
            <a:r>
              <a:rPr lang="en-US" altLang="en-US" dirty="0"/>
              <a:t> </a:t>
            </a:r>
            <a:r>
              <a:rPr lang="en-US" altLang="en-US" dirty="0" err="1"/>
              <a:t>antropometriche</a:t>
            </a:r>
            <a:r>
              <a:rPr lang="en-US" altLang="en-US" dirty="0"/>
              <a:t> </a:t>
            </a:r>
            <a:r>
              <a:rPr lang="en-US" altLang="en-US" dirty="0" err="1"/>
              <a:t>dovrebbero</a:t>
            </a:r>
            <a:r>
              <a:rPr lang="en-US" altLang="en-US" dirty="0"/>
              <a:t> </a:t>
            </a:r>
            <a:r>
              <a:rPr lang="en-US" altLang="en-US" dirty="0" err="1"/>
              <a:t>essere</a:t>
            </a:r>
            <a:r>
              <a:rPr lang="en-US" altLang="en-US" dirty="0"/>
              <a:t> </a:t>
            </a:r>
            <a:r>
              <a:rPr lang="en-US" altLang="en-US" dirty="0" err="1"/>
              <a:t>segnate</a:t>
            </a:r>
            <a:r>
              <a:rPr lang="en-US" altLang="en-US" dirty="0"/>
              <a:t> </a:t>
            </a:r>
            <a:r>
              <a:rPr lang="en-US" altLang="en-US" dirty="0" err="1"/>
              <a:t>su</a:t>
            </a:r>
            <a:r>
              <a:rPr lang="en-US" altLang="en-US" dirty="0"/>
              <a:t> </a:t>
            </a:r>
            <a:r>
              <a:rPr lang="en-US" altLang="en-US" dirty="0" err="1"/>
              <a:t>appropriati</a:t>
            </a:r>
            <a:r>
              <a:rPr lang="en-US" altLang="en-US" dirty="0"/>
              <a:t> </a:t>
            </a:r>
            <a:r>
              <a:rPr lang="en-US" altLang="en-US" dirty="0" err="1"/>
              <a:t>grafici</a:t>
            </a:r>
            <a:r>
              <a:rPr lang="en-US" altLang="en-US" dirty="0"/>
              <a:t> di </a:t>
            </a:r>
            <a:r>
              <a:rPr lang="en-US" altLang="en-US" dirty="0" err="1"/>
              <a:t>riferimento</a:t>
            </a:r>
            <a:r>
              <a:rPr lang="en-US" altLang="en-US" dirty="0"/>
              <a:t> e interpretate </a:t>
            </a:r>
            <a:r>
              <a:rPr lang="en-US" altLang="en-US" dirty="0" err="1"/>
              <a:t>considerando</a:t>
            </a:r>
            <a:r>
              <a:rPr lang="en-US" altLang="en-US" dirty="0"/>
              <a:t> le precedent </a:t>
            </a:r>
            <a:r>
              <a:rPr lang="en-US" altLang="en-US" dirty="0" err="1"/>
              <a:t>misurazioni</a:t>
            </a:r>
            <a:r>
              <a:rPr lang="en-US" altLang="en-US" dirty="0"/>
              <a:t> e lo scenario clinic del bambino</a:t>
            </a:r>
          </a:p>
          <a:p>
            <a:endParaRPr lang="en-US" altLang="en-US" dirty="0"/>
          </a:p>
          <a:p>
            <a:r>
              <a:rPr lang="en-US" altLang="en-US" dirty="0"/>
              <a:t>Un </a:t>
            </a:r>
            <a:r>
              <a:rPr lang="en-US" altLang="en-US" dirty="0" err="1"/>
              <a:t>approccio</a:t>
            </a:r>
            <a:r>
              <a:rPr lang="en-US" altLang="en-US" dirty="0"/>
              <a:t> </a:t>
            </a:r>
            <a:r>
              <a:rPr lang="en-US" altLang="en-US" dirty="0" err="1"/>
              <a:t>pratico</a:t>
            </a:r>
            <a:r>
              <a:rPr lang="en-US" altLang="en-US" dirty="0"/>
              <a:t> per </a:t>
            </a:r>
            <a:r>
              <a:rPr lang="en-US" altLang="en-US" dirty="0" err="1"/>
              <a:t>identificare</a:t>
            </a:r>
            <a:r>
              <a:rPr lang="en-US" altLang="en-US" dirty="0"/>
              <a:t> la </a:t>
            </a:r>
            <a:r>
              <a:rPr lang="en-US" altLang="en-US" dirty="0" err="1"/>
              <a:t>malnutrizione</a:t>
            </a:r>
            <a:r>
              <a:rPr lang="en-US" altLang="en-US" dirty="0"/>
              <a:t> </a:t>
            </a:r>
            <a:r>
              <a:rPr lang="en-US" altLang="en-US" dirty="0" err="1"/>
              <a:t>pediatrica</a:t>
            </a:r>
            <a:r>
              <a:rPr lang="en-US" altLang="en-US" dirty="0"/>
              <a:t> </a:t>
            </a:r>
            <a:r>
              <a:rPr lang="en-US" altLang="en-US" dirty="0" err="1"/>
              <a:t>associata</a:t>
            </a:r>
            <a:r>
              <a:rPr lang="en-US" altLang="en-US" dirty="0"/>
              <a:t> a </a:t>
            </a:r>
            <a:r>
              <a:rPr lang="en-US" altLang="en-US" dirty="0" err="1"/>
              <a:t>malattie</a:t>
            </a:r>
            <a:r>
              <a:rPr lang="en-US" altLang="en-US" dirty="0"/>
              <a:t> è </a:t>
            </a:r>
            <a:r>
              <a:rPr lang="en-US" altLang="en-US" dirty="0" err="1"/>
              <a:t>fornito</a:t>
            </a:r>
            <a:r>
              <a:rPr lang="en-US" altLang="en-US" dirty="0"/>
              <a:t> dal position statement </a:t>
            </a:r>
            <a:r>
              <a:rPr lang="en-US" altLang="en-US" dirty="0" err="1"/>
              <a:t>dello</a:t>
            </a:r>
            <a:r>
              <a:rPr lang="en-US" altLang="en-US" dirty="0"/>
              <a:t> Special Interest Group ESPGHAN </a:t>
            </a:r>
            <a:r>
              <a:rPr lang="en-US" altLang="en-US" dirty="0" err="1"/>
              <a:t>sulla</a:t>
            </a:r>
            <a:r>
              <a:rPr lang="en-US" altLang="en-US" dirty="0"/>
              <a:t> </a:t>
            </a:r>
            <a:r>
              <a:rPr lang="en-US" altLang="en-US" dirty="0" err="1"/>
              <a:t>Malnutrizione</a:t>
            </a:r>
            <a:r>
              <a:rPr lang="en-US" altLang="en-US" dirty="0"/>
              <a:t>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en-US" altLang="en-US" dirty="0" err="1"/>
              <a:t>Risorse</a:t>
            </a:r>
            <a:r>
              <a:rPr lang="en-US" altLang="en-US" dirty="0"/>
              <a:t> </a:t>
            </a:r>
            <a:r>
              <a:rPr lang="en-US" altLang="en-US" dirty="0" err="1"/>
              <a:t>aggiuntive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3CA2C2A-99DB-65B7-57CC-7D4AEF4C6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43759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</a:t>
            </a:r>
            <a:r>
              <a:rPr lang="it-IT"/>
              <a:t>Emanuele Nicastro, Lorenza Matarazzo, Angela Marino.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984885"/>
          </a:xfrm>
        </p:spPr>
        <p:txBody>
          <a:bodyPr vert="horz"/>
          <a:lstStyle/>
          <a:p>
            <a:r>
              <a:rPr lang="en-US" altLang="en-US" dirty="0" err="1"/>
              <a:t>Contenuto</a:t>
            </a:r>
            <a:br>
              <a:rPr lang="en-US" altLang="en-US" dirty="0"/>
            </a:br>
            <a:r>
              <a:rPr lang="en-US" altLang="en-US" sz="1800" b="0" dirty="0"/>
              <a:t>Le </a:t>
            </a:r>
            <a:r>
              <a:rPr lang="en-US" altLang="en-US" sz="1800" b="0" dirty="0" err="1"/>
              <a:t>misure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antropometriche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nei</a:t>
            </a:r>
            <a:r>
              <a:rPr lang="en-US" altLang="en-US" sz="1800" b="0" dirty="0"/>
              <a:t> bambini: Le </a:t>
            </a:r>
            <a:r>
              <a:rPr lang="en-US" altLang="en-US" sz="1800" b="0" dirty="0" err="1"/>
              <a:t>corrette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tecniche</a:t>
            </a:r>
            <a:r>
              <a:rPr lang="en-US" altLang="en-US" sz="1800" b="0" dirty="0"/>
              <a:t> di </a:t>
            </a:r>
            <a:r>
              <a:rPr lang="en-US" altLang="en-US" sz="1800" b="0" dirty="0" err="1"/>
              <a:t>misurazione</a:t>
            </a:r>
            <a:r>
              <a:rPr lang="en-US" altLang="en-US" sz="1800" b="0" dirty="0"/>
              <a:t> e </a:t>
            </a:r>
            <a:r>
              <a:rPr lang="en-US" altLang="en-US" sz="1800" b="0" dirty="0" err="1"/>
              <a:t>gli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errori</a:t>
            </a:r>
            <a:r>
              <a:rPr lang="en-US" altLang="en-US" sz="1800" b="0" dirty="0"/>
              <a:t> </a:t>
            </a:r>
            <a:r>
              <a:rPr lang="en-US" altLang="en-US" sz="1800" b="0" dirty="0" err="1"/>
              <a:t>comuni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la </a:t>
            </a:r>
            <a:r>
              <a:rPr lang="en-GB" sz="2000" dirty="0" err="1"/>
              <a:t>lunghezza</a:t>
            </a:r>
            <a:r>
              <a:rPr lang="en-GB" sz="2000" dirty="0"/>
              <a:t> da </a:t>
            </a:r>
            <a:r>
              <a:rPr lang="en-GB" sz="2000" dirty="0" err="1"/>
              <a:t>sdraiato</a:t>
            </a:r>
            <a:r>
              <a:rPr lang="en-GB" sz="2000" dirty="0"/>
              <a:t>/</a:t>
            </a:r>
            <a:r>
              <a:rPr lang="en-GB" sz="2000" dirty="0" err="1"/>
              <a:t>supino</a:t>
            </a:r>
            <a:r>
              <a:rPr lang="en-GB" sz="2000" dirty="0"/>
              <a:t> in bambini &lt;2 anni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</a:t>
            </a:r>
            <a:r>
              <a:rPr lang="en-GB" sz="2000" dirty="0" err="1"/>
              <a:t>l’altezza</a:t>
            </a:r>
            <a:r>
              <a:rPr lang="en-GB" sz="2000" dirty="0"/>
              <a:t> in </a:t>
            </a:r>
            <a:r>
              <a:rPr lang="en-GB" sz="2000" dirty="0" err="1"/>
              <a:t>posizione</a:t>
            </a:r>
            <a:r>
              <a:rPr lang="en-GB" sz="2000" dirty="0"/>
              <a:t> </a:t>
            </a:r>
            <a:r>
              <a:rPr lang="en-GB" sz="2000" dirty="0" err="1"/>
              <a:t>eretta</a:t>
            </a:r>
            <a:r>
              <a:rPr lang="en-GB" sz="2000" dirty="0"/>
              <a:t> in bambini &gt;2 anni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la </a:t>
            </a:r>
            <a:r>
              <a:rPr lang="en-GB" sz="2000" dirty="0" err="1"/>
              <a:t>circonferenza</a:t>
            </a:r>
            <a:r>
              <a:rPr lang="en-GB" sz="2000" dirty="0"/>
              <a:t> </a:t>
            </a:r>
            <a:r>
              <a:rPr lang="en-GB" sz="2000" dirty="0" err="1"/>
              <a:t>cranica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il peso in bambini &lt;2 anni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il peso in bambini &gt;2 anni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Come </a:t>
            </a:r>
            <a:r>
              <a:rPr lang="en-GB" sz="2000" dirty="0" err="1"/>
              <a:t>misurare</a:t>
            </a:r>
            <a:r>
              <a:rPr lang="en-GB" sz="2000" dirty="0"/>
              <a:t> il peso in bambini non </a:t>
            </a:r>
            <a:r>
              <a:rPr lang="en-GB" sz="2000" dirty="0" err="1"/>
              <a:t>collaborativi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Altri</a:t>
            </a:r>
            <a:r>
              <a:rPr lang="en-GB" sz="2000" dirty="0"/>
              <a:t> </a:t>
            </a:r>
            <a:r>
              <a:rPr lang="en-GB" sz="2000" dirty="0" err="1"/>
              <a:t>strumenti</a:t>
            </a:r>
            <a:r>
              <a:rPr lang="en-GB" sz="2000" dirty="0"/>
              <a:t> </a:t>
            </a:r>
            <a:r>
              <a:rPr lang="en-GB" sz="2000" dirty="0" err="1"/>
              <a:t>utili</a:t>
            </a:r>
            <a:r>
              <a:rPr lang="en-GB" sz="2000" dirty="0"/>
              <a:t> e </a:t>
            </a:r>
            <a:r>
              <a:rPr lang="en-GB" sz="2000" dirty="0" err="1"/>
              <a:t>pratici</a:t>
            </a:r>
            <a:r>
              <a:rPr lang="en-GB" sz="2000" dirty="0"/>
              <a:t>, link e </a:t>
            </a:r>
            <a:r>
              <a:rPr lang="en-GB" sz="2000" dirty="0" err="1"/>
              <a:t>informazioni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ERRORI COMUNI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bambino senza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l’aiuto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seconda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persona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contenuto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ed è libero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muoversi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estendendo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solo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gamba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metro da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sarto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ben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raddrizzate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poggia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bambino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piatta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rivolto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pannolino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rimosso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L’estremità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inferiore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paidometro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statimetro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piatta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parallela sotto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Lunghezza</a:t>
            </a:r>
            <a:r>
              <a:rPr lang="en-GB" altLang="en-US" dirty="0"/>
              <a:t> da </a:t>
            </a:r>
            <a:r>
              <a:rPr lang="en-GB" altLang="en-US" dirty="0" err="1"/>
              <a:t>sdraiato</a:t>
            </a:r>
            <a:r>
              <a:rPr lang="en-GB" altLang="en-US" dirty="0"/>
              <a:t>/</a:t>
            </a:r>
            <a:r>
              <a:rPr lang="en-GB" altLang="en-US" dirty="0" err="1"/>
              <a:t>supino</a:t>
            </a:r>
            <a:r>
              <a:rPr lang="en-GB" altLang="en-US" dirty="0"/>
              <a:t> </a:t>
            </a:r>
            <a:r>
              <a:rPr lang="en-GB" altLang="en-US" sz="2000" b="0" dirty="0"/>
              <a:t>(&lt;2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921296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condizioni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regolarmente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calibrate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almeno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volta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l’anno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Rimuovere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incluso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pannolino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lattante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disteso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dorso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necessarie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–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mantenere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fissa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distese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Prima persona</a:t>
            </a: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superiore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fissa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paidometro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con 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rivolto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verso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Seconda</a:t>
            </a: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persona 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Estende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tronco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li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giù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decisione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parallele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inferiore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Porta la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inferiore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contatto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piante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entrambi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tenuti fermi in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Idealmente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entrambe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dovrebbero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essere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dritte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caviglie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ad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angolo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retto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le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e le dita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puntano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verso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l’alto</a:t>
            </a:r>
            <a:endParaRPr lang="en-GB" altLang="en-US" sz="1100" spc="-1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Registra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lunghezza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più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vicino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Lunghezza</a:t>
            </a:r>
            <a:r>
              <a:rPr lang="en-GB" altLang="en-US" dirty="0"/>
              <a:t> da </a:t>
            </a:r>
            <a:r>
              <a:rPr lang="en-GB" altLang="en-US" dirty="0" err="1"/>
              <a:t>sdraiato</a:t>
            </a:r>
            <a:r>
              <a:rPr lang="en-GB" altLang="en-US" dirty="0"/>
              <a:t>/</a:t>
            </a:r>
            <a:r>
              <a:rPr lang="en-GB" altLang="en-US" dirty="0" err="1"/>
              <a:t>supino</a:t>
            </a:r>
            <a:r>
              <a:rPr lang="en-GB" altLang="en-US" dirty="0"/>
              <a:t> </a:t>
            </a:r>
            <a:r>
              <a:rPr lang="en-GB" altLang="en-US" sz="2000" b="0" dirty="0"/>
              <a:t>(&lt;2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length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ERRORI COMUNI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indossa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scarpe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punte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Talloni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divaricati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ginocchia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estese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completamente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mantiene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arredo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/caregiver/persona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effettuando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davanti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l’altro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dritto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 non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piano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orizzontale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Francoforte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rivolta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verso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il basso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Altezza in </a:t>
            </a:r>
            <a:r>
              <a:rPr lang="en-GB" altLang="en-US" dirty="0" err="1"/>
              <a:t>posizione</a:t>
            </a:r>
            <a:r>
              <a:rPr lang="en-GB" altLang="en-US" dirty="0"/>
              <a:t> </a:t>
            </a:r>
            <a:r>
              <a:rPr lang="en-GB" altLang="en-US" dirty="0" err="1"/>
              <a:t>eretta</a:t>
            </a:r>
            <a:r>
              <a:rPr lang="en-GB" altLang="en-US" dirty="0"/>
              <a:t> </a:t>
            </a:r>
            <a:r>
              <a:rPr lang="en-GB" altLang="en-US" sz="2000" b="0" dirty="0"/>
              <a:t>(&gt;2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buone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condizioni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regolarmente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calibrate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almeno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volta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l’anno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quando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necessario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Rimuovere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pesante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giacche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maglioni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scarpe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calzini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spessi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accessori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capelli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cappello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dovrebbe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essere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dritto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uniti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talloni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glutei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scapole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contatto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verticale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strumento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Assicurarsi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braccia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siano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rilassate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gambe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dritte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orizzontali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vicini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Portare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orizzontalmente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piano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orizzontale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Francoforte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Assicurarsi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l’asticella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superiore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dello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staturimetro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saldamente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appoggiata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Registrare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l’altezza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centimetri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arrotondando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più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vicino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en-GB" altLang="en-US" dirty="0"/>
              <a:t>Altezza in </a:t>
            </a:r>
            <a:r>
              <a:rPr lang="en-GB" altLang="en-US" dirty="0" err="1"/>
              <a:t>posizione</a:t>
            </a:r>
            <a:r>
              <a:rPr lang="en-GB" altLang="en-US" dirty="0"/>
              <a:t> </a:t>
            </a:r>
            <a:r>
              <a:rPr lang="en-GB" altLang="en-US" dirty="0" err="1"/>
              <a:t>eretta</a:t>
            </a:r>
            <a:r>
              <a:rPr lang="en-GB" altLang="en-US" dirty="0"/>
              <a:t> </a:t>
            </a:r>
            <a:r>
              <a:rPr lang="en-GB" altLang="en-US" sz="2000" b="0" dirty="0"/>
              <a:t>(&gt;2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 </a:t>
            </a:r>
            <a:r>
              <a:rPr lang="en-GB" altLang="en-US" sz="2000" b="0" dirty="0" err="1"/>
              <a:t>che</a:t>
            </a:r>
            <a:r>
              <a:rPr lang="en-GB" altLang="en-US" sz="2000" b="0" dirty="0"/>
              <a:t> </a:t>
            </a:r>
            <a:r>
              <a:rPr lang="en-GB" altLang="en-US" sz="2000" b="0" dirty="0" err="1"/>
              <a:t>possono</a:t>
            </a:r>
            <a:r>
              <a:rPr lang="en-GB" altLang="en-US" sz="2000" b="0" dirty="0"/>
              <a:t> stare in </a:t>
            </a:r>
            <a:r>
              <a:rPr lang="en-GB" altLang="en-US" sz="2000" b="0" dirty="0" err="1"/>
              <a:t>piedi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height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ERRORI COMUNI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craniometro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troppo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alto al di sopra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sopracciglia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orecchie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entrambe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misuratore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flessibile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elastico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troppo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alto/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troppo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basso in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regione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occipitale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passa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sopra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orecchie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US" altLang="en-US" dirty="0" err="1"/>
              <a:t>Circonferenza</a:t>
            </a:r>
            <a:r>
              <a:rPr lang="en-US" altLang="en-US" dirty="0"/>
              <a:t> </a:t>
            </a:r>
            <a:r>
              <a:rPr lang="en-US" altLang="en-US" dirty="0" err="1"/>
              <a:t>cranica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PROCEDURA CORRETTA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Usare come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craniometro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flessibile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ma non elastic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circonferenza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cranica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Rimuovere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fermagli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fasce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ed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altri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accessori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capelli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sedere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ginocchia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caregiver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Tener fermo il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durante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intorno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testa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ancorarlo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sopra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sopracciglia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Controllare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nastro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passi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appena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sopra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orecchie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sulla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protuberanza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occipitale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decisione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comprimere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capelli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ma non al punto di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causare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fastidio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bambino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Prendere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lettura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arrotondando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millimetro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più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vicino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Ripetere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differenza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&gt; 0.5 cm,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terza volta.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Calcolare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media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misurazioni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US" altLang="en-US" dirty="0" err="1"/>
              <a:t>Circonferenza</a:t>
            </a:r>
            <a:r>
              <a:rPr lang="en-US" altLang="en-US" dirty="0"/>
              <a:t> </a:t>
            </a:r>
            <a:r>
              <a:rPr lang="en-US" altLang="en-US" dirty="0" err="1"/>
              <a:t>cranica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Resource: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How to measure head circumference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ERRORI COMUNI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vestito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pannolino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sostenendolo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pesato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con I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giocattoli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in mano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Gambe 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del bambino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toccano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tavolo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cui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sistemata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o 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bilancia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è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posizionata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superficie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morbida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materasso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letto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Peso di un bambino </a:t>
            </a:r>
            <a:r>
              <a:rPr lang="en-GB" altLang="en-US" sz="2000" b="0" dirty="0"/>
              <a:t>(&lt;2 anni di </a:t>
            </a:r>
            <a:r>
              <a:rPr lang="en-GB" altLang="en-US" sz="2000" b="0" dirty="0" err="1"/>
              <a:t>età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FBE01A-96FA-4A19-BECA-141DC0F793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1424</Words>
  <Application>Microsoft Office PowerPoint</Application>
  <PresentationFormat>On-screen Show (16:9)</PresentationFormat>
  <Paragraphs>184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Contenuto Le misure antropometriche nei bambini: Le corrette tecniche di misurazione e gli errori comuni</vt:lpstr>
      <vt:lpstr>Lunghezza da sdraiato/supino (&lt;2 anni di età)</vt:lpstr>
      <vt:lpstr>Lunghezza da sdraiato/supino (&lt;2 anni di età)</vt:lpstr>
      <vt:lpstr>Altezza in posizione eretta (&gt;2 anni di età)</vt:lpstr>
      <vt:lpstr>Altezza in posizione eretta (&gt;2 anni di età che possono stare in piedi)</vt:lpstr>
      <vt:lpstr>Circonferenza cranica</vt:lpstr>
      <vt:lpstr>Circonferenza cranica</vt:lpstr>
      <vt:lpstr>Peso di un bambino (&lt;2 anni di età)</vt:lpstr>
      <vt:lpstr>Peso di un bambino (&lt;2 anni di età)</vt:lpstr>
      <vt:lpstr>Peso di un bambino (&gt;2 anni di età)</vt:lpstr>
      <vt:lpstr>Peso di un bambino (&gt;2 anni di età)</vt:lpstr>
      <vt:lpstr>Peso di un bambino con disabilità o non collaborativo</vt:lpstr>
      <vt:lpstr>Messa in grafico delle misure antropometriche </vt:lpstr>
      <vt:lpstr>Risorse aggiuntive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446</cp:revision>
  <cp:lastPrinted>2019-10-15T08:56:38Z</cp:lastPrinted>
  <dcterms:created xsi:type="dcterms:W3CDTF">2016-04-11T22:55:53Z</dcterms:created>
  <dcterms:modified xsi:type="dcterms:W3CDTF">2024-01-23T11:30:05Z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