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37" r:id="rId5"/>
    <p:sldId id="1415" r:id="rId6"/>
    <p:sldId id="283" r:id="rId7"/>
    <p:sldId id="2905" r:id="rId8"/>
    <p:sldId id="2906" r:id="rId9"/>
    <p:sldId id="2907" r:id="rId10"/>
    <p:sldId id="2908" r:id="rId11"/>
    <p:sldId id="2909" r:id="rId12"/>
    <p:sldId id="2910" r:id="rId13"/>
    <p:sldId id="2911" r:id="rId14"/>
    <p:sldId id="2912" r:id="rId15"/>
    <p:sldId id="2913" r:id="rId16"/>
    <p:sldId id="2914" r:id="rId17"/>
    <p:sldId id="2915" r:id="rId18"/>
    <p:sldId id="2902" r:id="rId19"/>
    <p:sldId id="2918" r:id="rId20"/>
  </p:sldIdLst>
  <p:sldSz cx="9144000" cy="5143500" type="screen16x9"/>
  <p:notesSz cx="6761163" cy="9942513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489"/>
    <a:srgbClr val="F39FA3"/>
    <a:srgbClr val="F8C5C8"/>
    <a:srgbClr val="5AC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52AF1E-2E82-48FF-8B5A-F4F863CA3C2E}" v="4" dt="2024-01-23T11:28:34.9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31" autoAdjust="0"/>
    <p:restoredTop sz="89624" autoAdjust="0"/>
  </p:normalViewPr>
  <p:slideViewPr>
    <p:cSldViewPr snapToGrid="0">
      <p:cViewPr varScale="1">
        <p:scale>
          <a:sx n="102" d="100"/>
          <a:sy n="102" d="100"/>
        </p:scale>
        <p:origin x="1349" y="67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8A52AF1E-2E82-48FF-8B5A-F4F863CA3C2E}"/>
    <pc:docChg chg="undo custSel addSld modSld">
      <pc:chgData name="Katharina Ikrath" userId="cfb46c0e-784e-4967-ba00-ce9e1da3cf9e" providerId="ADAL" clId="{8A52AF1E-2E82-48FF-8B5A-F4F863CA3C2E}" dt="2024-01-23T11:28:52.464" v="19"/>
      <pc:docMkLst>
        <pc:docMk/>
      </pc:docMkLst>
      <pc:sldChg chg="addSp delSp modSp add mod">
        <pc:chgData name="Katharina Ikrath" userId="cfb46c0e-784e-4967-ba00-ce9e1da3cf9e" providerId="ADAL" clId="{8A52AF1E-2E82-48FF-8B5A-F4F863CA3C2E}" dt="2024-01-23T11:28:52.464" v="19"/>
        <pc:sldMkLst>
          <pc:docMk/>
          <pc:sldMk cId="1016367952" sldId="2918"/>
        </pc:sldMkLst>
        <pc:spChg chg="mod">
          <ac:chgData name="Katharina Ikrath" userId="cfb46c0e-784e-4967-ba00-ce9e1da3cf9e" providerId="ADAL" clId="{8A52AF1E-2E82-48FF-8B5A-F4F863CA3C2E}" dt="2024-01-23T11:28:22.820" v="11" actId="20577"/>
          <ac:spMkLst>
            <pc:docMk/>
            <pc:sldMk cId="1016367952" sldId="2918"/>
            <ac:spMk id="2" creationId="{00000000-0000-0000-0000-000000000000}"/>
          </ac:spMkLst>
        </pc:spChg>
        <pc:spChg chg="del">
          <ac:chgData name="Katharina Ikrath" userId="cfb46c0e-784e-4967-ba00-ce9e1da3cf9e" providerId="ADAL" clId="{8A52AF1E-2E82-48FF-8B5A-F4F863CA3C2E}" dt="2024-01-23T11:28:25.107" v="12" actId="478"/>
          <ac:spMkLst>
            <pc:docMk/>
            <pc:sldMk cId="1016367952" sldId="2918"/>
            <ac:spMk id="3" creationId="{00000000-0000-0000-0000-000000000000}"/>
          </ac:spMkLst>
        </pc:spChg>
        <pc:spChg chg="add del mod">
          <ac:chgData name="Katharina Ikrath" userId="cfb46c0e-784e-4967-ba00-ce9e1da3cf9e" providerId="ADAL" clId="{8A52AF1E-2E82-48FF-8B5A-F4F863CA3C2E}" dt="2024-01-23T11:28:25.538" v="13" actId="478"/>
          <ac:spMkLst>
            <pc:docMk/>
            <pc:sldMk cId="1016367952" sldId="2918"/>
            <ac:spMk id="6" creationId="{C10367EE-EDDE-F2F9-CEE5-0B52881C451C}"/>
          </ac:spMkLst>
        </pc:spChg>
        <pc:spChg chg="add mod">
          <ac:chgData name="Katharina Ikrath" userId="cfb46c0e-784e-4967-ba00-ce9e1da3cf9e" providerId="ADAL" clId="{8A52AF1E-2E82-48FF-8B5A-F4F863CA3C2E}" dt="2024-01-23T11:28:52.464" v="19"/>
          <ac:spMkLst>
            <pc:docMk/>
            <pc:sldMk cId="1016367952" sldId="2918"/>
            <ac:spMk id="7" creationId="{890CB499-5A90-D44B-23EA-F01BA1313A6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Create committees to solve issues</a:t>
            </a:r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3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92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17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5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9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8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4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203D070-87C5-2E99-AE09-7E5D72D5EF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ADB051E-8402-F430-85B9-A1047DD9E2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81B969D-D655-8DA0-8CB5-F9B5093A50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D26E154-D980-50AD-E722-802B1F14BB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437F210-9940-8159-C9A2-4EED831CE4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23.01.2024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9861BF0-8BAD-7AA4-C1DC-F30FD0853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dirty="0"/>
              <a:t>Titelmasterformat durch Klicken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7.x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7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9.x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video" Target="../media/media5.mp4"/><Relationship Id="rId7" Type="http://schemas.openxmlformats.org/officeDocument/2006/relationships/image" Target="../media/image1.emf"/><Relationship Id="rId2" Type="http://schemas.microsoft.com/office/2007/relationships/media" Target="../media/media5.mp4"/><Relationship Id="rId1" Type="http://schemas.openxmlformats.org/officeDocument/2006/relationships/tags" Target="../tags/tag20.x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png"/><Relationship Id="rId1" Type="http://schemas.openxmlformats.org/officeDocument/2006/relationships/tags" Target="../tags/tag22.xml"/><Relationship Id="rId6" Type="http://schemas.openxmlformats.org/officeDocument/2006/relationships/image" Target="../media/image22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5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0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5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ideo" Target="../media/media1.mp4"/><Relationship Id="rId7" Type="http://schemas.openxmlformats.org/officeDocument/2006/relationships/oleObject" Target="../embeddings/oleObject10.bin"/><Relationship Id="rId2" Type="http://schemas.microsoft.com/office/2007/relationships/media" Target="../media/media1.mp4"/><Relationship Id="rId1" Type="http://schemas.openxmlformats.org/officeDocument/2006/relationships/tags" Target="../tags/tag11.xml"/><Relationship Id="rId6" Type="http://schemas.openxmlformats.org/officeDocument/2006/relationships/image" Target="../media/image6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8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video" Target="../media/media2.mp4"/><Relationship Id="rId7" Type="http://schemas.openxmlformats.org/officeDocument/2006/relationships/image" Target="../media/image1.emf"/><Relationship Id="rId2" Type="http://schemas.microsoft.com/office/2007/relationships/media" Target="../media/media2.mp4"/><Relationship Id="rId1" Type="http://schemas.openxmlformats.org/officeDocument/2006/relationships/tags" Target="../tags/tag13.x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1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video" Target="../media/media3.mp4"/><Relationship Id="rId7" Type="http://schemas.openxmlformats.org/officeDocument/2006/relationships/image" Target="../media/image1.emf"/><Relationship Id="rId2" Type="http://schemas.microsoft.com/office/2007/relationships/media" Target="../media/media3.mp4"/><Relationship Id="rId1" Type="http://schemas.openxmlformats.org/officeDocument/2006/relationships/tags" Target="../tags/tag15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14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9289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3963DB3-B74E-1393-9EE8-BAAF6A2D5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8562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QUALITY OF CARE INITIATIVE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ANTHROPOMETRY</a:t>
            </a: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E55693F1-51F4-4BF1-5543-CE0CE39C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796" y="4061116"/>
            <a:ext cx="69891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accent1"/>
                </a:solidFill>
              </a:rPr>
              <a:t>06 08 2022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59298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l-G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ΣΩΣΤΗ ΤΕΧΝΙΚΗ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Χρησιμοποιείται καλώς συντηρημένη ζυγαριά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συντήρηση συνιστάται μία φορά το χρόνο ή ως χρειάζεται)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Η ζυγαριά πρέπει να μπορεί να ζυγίζει μέ ακρίβεια στα 20 </a:t>
            </a:r>
            <a:r>
              <a:rPr lang="el-G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γρ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 (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Class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ΙΙΙ)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Μηδενίζετε τη ζυγαριά πριν τη μέτρηση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Τοποθετείτε τη ζυγαριά σε σκληρή οριζόντια επιφάνεια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Ζυγίζετε το βρέφος γυμνό, ιδανικά πριν το γεύμα του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l-GR" altLang="en-US" dirty="0"/>
              <a:t>Μέτρηση βάρους βρέφους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el-GR" altLang="en-US" sz="2000" b="0" dirty="0"/>
              <a:t>ετών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32822.66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1CC577-F64D-1AE4-8D11-4B6CF08D9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15" y="784929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66A999-7BDA-1F67-DA09-4AAA34A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FD2D24-CAEF-CC0F-485E-49223124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E552EE2-19D6-6ED8-F3BE-9B1EC583BB5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11C4E3AE-93A0-3D0E-4A1C-BCDB5134241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7564A85-5C9E-A42C-E8FE-1886FC6BB0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0911595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397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600381E5-8BA3-28AE-0EFA-237587869AF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l-G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ΚΟΙΝΑ ΛΑΘΗ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φοράει παπούτσια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φοράει πολλά ρούχα και έχει βαριά αντικείμενα στην τσέπη (π.χ. κινητό, κλειδιά) ή κρατάει παιχνίδια στα χέρια του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στηρίζεται σε έπιπλα/τοίχο/κηδεμόνα ή το άτομο που παίρνει τις μετρήσεις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Η ζυγαριά είναι πολύ κοντά στον τοίχο και το παιδί ακουμπάει στον τοίχο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Η ζυγαριά είναι σε μη-επίπεδη ή μαλακή (π.χ. χαλί) επιφάνεια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l-GR" altLang="en-US" dirty="0"/>
              <a:t>Μέτρηση βάρους παιδιού </a:t>
            </a:r>
            <a:r>
              <a:rPr lang="en-GB" altLang="en-US" sz="2000" b="0" dirty="0"/>
              <a:t>(&gt;2 </a:t>
            </a:r>
            <a:r>
              <a:rPr lang="el-GR" altLang="en-US" sz="2000" b="0" dirty="0"/>
              <a:t>ετών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0F52B-D1A1-CFDC-E278-6D309D41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65232-2677-9954-26D3-047B85C5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FB75934-3005-4FF9-7A81-5654BD4FBB4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E44B8B41-8365-1437-FA9A-CC8820033ED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9411C74-8259-753D-88EF-06290AE8A3B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01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0347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5BF36690-78EA-A1F9-3E6E-8178F92F197C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l-G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ΣΩΣΤΗ ΤΕΧΝΙΚΗ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Χρησιμοποιείτε καλώς συντηρημένη ζυγαριά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συντήρηση συνιστάται μία φορά το χρόνο ή ως χρειάζεται)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Η ζυγαριά πρέπει να μπορεί να ζυγίζει μέ ακρίβεια στα 100 </a:t>
            </a:r>
            <a:r>
              <a:rPr lang="el-G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γρ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 (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Class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ΙΙΙ)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Αφαιρείτε τα παπούτσια, αδειάζετε τσέπες και το παιδί πρέπει να φοράει ελάχιστα ρούχα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π.χ. μόνο εσώρουχα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Ελέγχετε ώστε η ένδειξη της ζυγαριάς να είναι στο μηδέν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Ζητάτε το παιδί να σταθεί ακίνητο πάνω στην ζυγαριά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Για ζυγαριά τύπου καρέκλας, το πόδια του παιδιού πρέπει να ακουμπάνε πάνω στην ειδική μπάρα ποδιών και όχι στο πάτωμα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l-GR" altLang="en-US" dirty="0"/>
              <a:t>Μέτρηση βάρους παιδιού </a:t>
            </a:r>
            <a:r>
              <a:rPr lang="en-GB" altLang="en-US" sz="2000" b="0" dirty="0"/>
              <a:t>(&gt;2 </a:t>
            </a:r>
            <a:r>
              <a:rPr lang="el-GR" altLang="en-US" sz="2000" b="0" dirty="0"/>
              <a:t>ετών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st="340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3485" y="2965784"/>
            <a:ext cx="3222625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131EF0-1617-5A96-9F13-7CADE8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3CEA5-92FF-DFF0-4C5D-1D0A5838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5E5C163-E7DF-4AC8-D2D7-F15A5F1BD0F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9526703C-C429-039B-6911-54E2B14C1D6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7850B16-35E4-720C-EBD3-B5F7F8E8157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687208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4884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73F937C-EF30-7003-C5F3-4316726348A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49" y="1023111"/>
            <a:ext cx="3015978" cy="356052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l-G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ΣΩΣΤΗ ΤΕΧΝΙΚΗ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Μετράτε το παιδί με την βοήθεια του κηδεμόνα του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Ζυγίζετε το παιδί πρώτα μόνο του και σημειώνετε το βάρος του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πρέπει να είναι είτε γυμνό ή να φοράει ελάχιστα ρούχα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Ζυγίζετε τον κηδεμόνα με το παιδί στην αγκαλιά του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Σημειώνετε το συνολικό βάρος παιδιού και κηδεμόνα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Αφαιρείτε το βάρος του κηδεμόνα από το συνολικό βάρος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Για μεγαλύτερα παιδιά που δεν μπορούν να σταθούν όρθια χρησιμοποιείτε γερανό ανύψωσης ατόμων με ζυγαριά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el-GR" altLang="en-US" dirty="0"/>
              <a:t>Μέτρηση παιδιού με ειδικές ανάγκες και μη συνεργάσιμα</a:t>
            </a:r>
            <a:endParaRPr lang="en-GB" altLang="en-US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uncooperative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8D03AEDC-297E-3AC0-2B22-D5815A17E4B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52748-36C3-1A4A-DC95-0FABA1CA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C0BB2-DC80-CF1A-19F3-BF90DCAD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A3DCE5B-6CBC-CCD3-91F0-85A966DC9DFA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758B41A8-AA12-9E32-BD21-CF2D8006E69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5EE56E1-8225-F1F6-9F2B-ED5CEC88F491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67035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el-GR" altLang="en-US" dirty="0"/>
              <a:t>Αξιολόγηση ανθρωπομετρικών μετρήσεων</a:t>
            </a:r>
            <a:br>
              <a:rPr lang="en-US" altLang="en-US" dirty="0"/>
            </a:b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131" y="1214318"/>
            <a:ext cx="8423275" cy="2843855"/>
          </a:xfrm>
        </p:spPr>
        <p:txBody>
          <a:bodyPr/>
          <a:lstStyle/>
          <a:p>
            <a:r>
              <a:rPr lang="el-GR" altLang="en-US" dirty="0"/>
              <a:t>Οι ανθρωπομετρικές μετρήσεις θα πρέπει να αξιολογούνται στις κατάλληλες καμπύλες αναφοράς και να ερμηνεύονται σε σχέση με προηγούμενες μετρήσεις και το κλινικό ιστορικό του ασθενούς</a:t>
            </a:r>
          </a:p>
          <a:p>
            <a:endParaRPr lang="el-GR" altLang="en-US" sz="1000" dirty="0"/>
          </a:p>
          <a:p>
            <a:r>
              <a:rPr lang="el-GR" altLang="en-US" dirty="0"/>
              <a:t>Ο αναγνώστης παραπέμπεται στις συστάσεις του </a:t>
            </a:r>
            <a:r>
              <a:rPr lang="en-GB" altLang="en-US" dirty="0"/>
              <a:t>ESPGHAN </a:t>
            </a:r>
            <a:r>
              <a:rPr lang="en-US" altLang="en-US" dirty="0"/>
              <a:t>Special Interest Group on Clinical Malnutrition </a:t>
            </a:r>
            <a:r>
              <a:rPr lang="en-US" altLang="en-US" i="1" dirty="0"/>
              <a:t>“Hulst et al JPGN 2022 </a:t>
            </a:r>
            <a:r>
              <a:rPr lang="en-GB" i="1" dirty="0" err="1"/>
              <a:t>doi</a:t>
            </a:r>
            <a:r>
              <a:rPr lang="en-GB" i="1" dirty="0"/>
              <a:t>: 10.1097/MPG.0000000000003437”</a:t>
            </a:r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C55B075-9816-871A-8132-39EAEF3B85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el-GR" altLang="en-US" dirty="0"/>
              <a:t>Πηγές πληροφ</a:t>
            </a:r>
            <a:r>
              <a:rPr lang="en-GB" altLang="en-US" dirty="0"/>
              <a:t>o</a:t>
            </a:r>
            <a:r>
              <a:rPr lang="el-GR" altLang="en-US" dirty="0"/>
              <a:t>ριών</a:t>
            </a:r>
            <a:endParaRPr lang="en-US" altLang="en-US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5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</a:t>
            </a:r>
            <a:r>
              <a:rPr lang="el-GR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εργαλεία &amp; εκπαίδευση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</a:t>
            </a:r>
            <a:r>
              <a:rPr lang="el-GR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βίντεο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400" y="213131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dirty="0">
                <a:hlinkClick r:id="rId8"/>
              </a:rPr>
              <a:t>WHO Training Course | MGRS Anthropometry Training Video </a:t>
            </a:r>
            <a:r>
              <a:rPr lang="en-US">
                <a:hlinkClick r:id="rId8"/>
              </a:rPr>
              <a:t>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6" y="241114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</a:t>
            </a:r>
            <a:r>
              <a:rPr lang="el-GR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καμπύλες αναφοράς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2" y="2935089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software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en-US" altLang="en-US" sz="1100" dirty="0">
                <a:hlinkClick r:id="rId10"/>
              </a:rPr>
              <a:t>https://www.who.int/tools/child-growth-standards/software</a:t>
            </a:r>
            <a:br>
              <a:rPr lang="en-US" altLang="en-US" sz="1100" dirty="0"/>
            </a:br>
            <a:r>
              <a:rPr lang="en-US" altLang="en-US" sz="1100" dirty="0">
                <a:hlinkClick r:id="rId11"/>
              </a:rPr>
              <a:t>https://www.who.int/tools/growth-reference-data-for-5to19-years/application-tools </a:t>
            </a:r>
            <a:r>
              <a:rPr lang="en-US" altLang="en-US" sz="1100" dirty="0">
                <a:hlinkClick r:id="rId12"/>
              </a:rPr>
              <a:t>https://www.healthforallchildren.com/shop-base/shop/software/lmsgrowth/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890CB499-5A90-D44B-23EA-F01BA1313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51145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</a:t>
            </a:r>
            <a:r>
              <a:rPr lang="en-GB" dirty="0" err="1"/>
              <a:t>Kontogianni</a:t>
            </a:r>
            <a:r>
              <a:rPr lang="en-GB" dirty="0"/>
              <a:t>, </a:t>
            </a:r>
            <a:r>
              <a:rPr lang="en-GB" dirty="0" err="1"/>
              <a:t>Koastas</a:t>
            </a:r>
            <a:r>
              <a:rPr lang="en-GB" dirty="0"/>
              <a:t> Gerasimidis.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84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707886"/>
          </a:xfrm>
        </p:spPr>
        <p:txBody>
          <a:bodyPr vert="horz"/>
          <a:lstStyle/>
          <a:p>
            <a:r>
              <a:rPr lang="el-GR" altLang="en-US" dirty="0"/>
              <a:t>Περιεχόμενα</a:t>
            </a:r>
            <a:br>
              <a:rPr lang="en-US" altLang="en-US" dirty="0"/>
            </a:br>
            <a:r>
              <a:rPr lang="en-US" altLang="en-US" sz="1800" b="0" dirty="0"/>
              <a:t>A</a:t>
            </a:r>
            <a:r>
              <a:rPr lang="el-GR" altLang="en-US" sz="1800" b="0" dirty="0"/>
              <a:t>νθρωπομετρικές μετρήσεις σε παιδιατρικούς ασθενείς</a:t>
            </a:r>
            <a:r>
              <a:rPr lang="en-US" altLang="en-US" sz="1800" b="0" dirty="0"/>
              <a:t>: </a:t>
            </a:r>
            <a:r>
              <a:rPr lang="el-GR" altLang="en-US" sz="1800" b="0" dirty="0"/>
              <a:t>Σωστές τεχνικές και κοινά λάθη</a:t>
            </a:r>
            <a:endParaRPr lang="en-US" altLang="en-US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385268"/>
          </a:xfrm>
        </p:spPr>
        <p:txBody>
          <a:bodyPr lIns="0" tIns="0" rIns="0" bIns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l-GR" sz="2000" dirty="0"/>
              <a:t>Μετρήσεις μήκους σε παιδιά κάτω των δύο ετών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l-GR" sz="2000" dirty="0"/>
              <a:t>Μετρήσεις ύψους σε παιδιά άνω των δύο ετών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l-GR" sz="2000" dirty="0"/>
              <a:t>Μετρήσεις περιμέτρου κεφαλής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l-GR" sz="2000" dirty="0"/>
              <a:t>Μετρήσεις βάρους σε παιδιά κάτω των δύο ετών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l-GR" sz="2000" dirty="0"/>
              <a:t>Μετρήσεις βάρους σε παιδιά άνω των δύο ετών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l-GR" sz="2000" dirty="0"/>
              <a:t>Μετρήση παιδών που δεν συνεργάζονται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l-GR" sz="2000" dirty="0"/>
              <a:t>Βοηθήματα, πρακτικά εργαλεία και επιπλέον πληροφορίες</a:t>
            </a:r>
            <a:endParaRPr lang="en-US" sz="200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267816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l-G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ΚΟΙΝΑ ΛΑΘΗ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Μέτρηση παιδιού χωρίς την συμμετοχή ενός δεύτερου ατόμου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κινείται ελεύθερο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πάνω στο εργαλείο μέτρησης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π.χ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., </a:t>
            </a:r>
            <a:r>
              <a:rPr lang="el-G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βρεφόμετρο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-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infantometer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Μέτρηση παιδιού με το ένα πόδι μόνο σε έκταση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Μέτρηση με μεζούρα/ταινία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Τα δύο πόδια δεν βρίσκονται σε έκταση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Η επιφάνεια κάτω από την πλάτη του παιδιού δεν είναι επίπεδη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βλέπει πλαγίως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Η πάνα δεν έχει αφαιρεθεί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κάτω φορητό επίπεδο μέρος του εργαλείου μέτρησης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π.χ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., </a:t>
            </a:r>
            <a:r>
              <a:rPr lang="el-G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βρεφόμετρο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-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infantometer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δεν είναι επίπεδο με τις φτέρνες του βρέφους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l-GR" altLang="en-US" dirty="0"/>
              <a:t>Μετρήσεις μήκους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el-GR" altLang="en-US" sz="2000" b="0" dirty="0"/>
              <a:t>χρονών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999493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de-AT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10AE171-9438-D1DC-6526-7C385CD120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2" y="901137"/>
            <a:ext cx="3663950" cy="3768634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583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370" imgH="371" progId="TCLayout.ActiveDocument.1">
                  <p:embed/>
                </p:oleObj>
              </mc:Choice>
              <mc:Fallback>
                <p:oleObj name="think-cell Folie" r:id="rId7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88251" y="727765"/>
            <a:ext cx="4099988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el-G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ΣΩΣΤΗ ΤΕΧΝΙΚΗ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Χρησιμοποιείτε καλώς συντηρημένο εργαλείο μέτρησης μήκους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συντήρηση συνιστάται μία φορά το χρόνο ή ως χρειάζεται)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Αφαιρέστε τα ρούχα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την πάνα και τοποθετήστε τ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βρέφος με την πλάτη πάνω στην επίπεδη επιφάνεια του εργαλείου μέτρησης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Χρειάζονται δύο άτομα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–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ένα να κρατάει το κεφάλι σταθερό, το άλλο να κρατάει τα πόδια προς τα κάτω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el-GR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Πρώτο άτομο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Κρατάει το κεφάλι σταθερό ώστε να εφάπτεται παράλληλα στην επίπεδη επιφάνεια μέτρησης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με το πρόσωπο του παιδιού να κοιτάζει προς τα πάνω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el-GR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Δεύτερο άτομο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Ισιώνει τον κορμό και τα πόδια του βρέφους και τα κρατάει σταθερά προς τα κάτω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Μετακινεί το φορητό επίπεδο ώστε να εφαρμόζει σε παράλληλη θέση με τις φτέρνες του βρέφους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. </a:t>
            </a:r>
            <a:r>
              <a:rPr lang="el-GR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Ιδανικά τα πόδια πρέπει να είναι σε ευθεία θέση και τα δάχτυλα να κοιτάζουν προς πάνω</a:t>
            </a:r>
            <a:endParaRPr lang="en-GB" altLang="en-US" sz="1100" spc="-1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Μετράει το μήκος στο πλησιέστερο χιλιοστό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l-GR" altLang="en-US" dirty="0"/>
              <a:t>Μέτρηση μήκους </a:t>
            </a:r>
            <a:r>
              <a:rPr lang="en-GB" altLang="en-US" sz="2000" b="0" dirty="0"/>
              <a:t>(&lt;2 </a:t>
            </a:r>
            <a:r>
              <a:rPr lang="el-GR" altLang="en-US" sz="2000" b="0" dirty="0"/>
              <a:t>χρονών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3200" cy="350520"/>
            <a:chOff x="6149898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length 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3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BFED6173-A222-C6B1-B43F-F36CA48EBD7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A83179-8F8F-D11B-9490-5073CC58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89F47-2785-D7E7-CD11-6D46A2D2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5B585B-5322-1072-76ED-C132133E8FB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1EF351B9-15B5-BE22-32E1-0986789EA2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B92ADF46-4BAC-EF5B-953E-9E3B2E1A8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5606406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 showWhenStopped="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0896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l-G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ΚΟΙΝΑ ΛΑΘΗ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φοράει παπούτσια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στηρίζεται στα δάχτυλα των ποδιών του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Τα πόδια είναι ανοιχτά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και όχι σε ευθεία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Τα πόδια δεν είναι τεντωμένα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φοράει βαριά ρούχα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στηρίζει το σώμα του σε έπιπλα, στον/στην κηδεμόνα του ή στο άτομο που παίρνει τις μετρήσεις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Τα πόδια είναι το ένα τοποθετημένο πίσω από το άλλο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δεν στέκεται όρθιο (π.χ., είναι καμπουριαστό)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κεφάλι του παιδιού δεν είναι στη θέση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Frankfort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κεφάλι του παιδιού κοιτάζει ψηλά ή χαμηλά</a:t>
            </a: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l-GR" altLang="en-US" dirty="0"/>
              <a:t>Μέτρηση ύψους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el-GR" altLang="en-US" sz="2000" b="0" dirty="0"/>
              <a:t>ετών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A44887-960B-B0CB-529E-98F6E36D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71B44B-8366-6C46-C2CE-93A4D22D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/>
          </a:p>
        </p:txBody>
      </p:sp>
      <p:pic>
        <p:nvPicPr>
          <p:cNvPr id="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6B2CF6D-54A9-5143-0CAE-077708CF709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46" y="1516896"/>
            <a:ext cx="3166654" cy="325754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5AA24B6-737C-EBCD-09B6-CBA8C1F62F5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72C70484-C04B-7494-AFED-96BAB3883D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3BBA76B-DADA-9174-D504-1EB4C397F940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9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299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l-G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ΣΩΣΤΗ ΤΕΧΝΙΚΗ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Χρησιμοποιείτε καλώς συντηρημένο εργαλείο μέτρησης ύψους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συντήρηση συνίσταται μία φορά το χρόνο ή ως χρειάζεται)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Αφαιρείτε τα βαριά ρούχα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π.χ., μπουφάν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μπλούζα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),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παπούτσια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χοντρές κάλτσες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και αξεσουάρ στα μαλλιά ή καπέλο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πρέπει να στέκεται όρθιο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τα πόδια να είναι ενωμένα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φτέρνες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γλουτοί και ώμοι να εφάπτονται με την επίπεδη επιφάνεια του εργαλείου μέτρησης ή τον τοίχο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Οι ώμοι να είναι χαλαροί, τα πόδια σε έκταση και το ένα δίπλα στο άλλο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Τοποθετείτε το κεφάλι στη θέση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Frankfort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Ακουμπάτε την επίπεδη επιφάνεια ελαφρώς στο κεφάλι του παιδιού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Μετράτε το ύψος στο πλησιέστερο χιλιοστό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353419" cy="430887"/>
          </a:xfrm>
        </p:spPr>
        <p:txBody>
          <a:bodyPr vert="horz"/>
          <a:lstStyle/>
          <a:p>
            <a:r>
              <a:rPr lang="el-GR" altLang="en-US" dirty="0"/>
              <a:t>Μέτρηση ύψους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el-GR" altLang="en-US" sz="2000" b="0" dirty="0"/>
              <a:t>ετών</a:t>
            </a:r>
            <a:r>
              <a:rPr lang="en-GB" altLang="en-US" sz="2000" b="0" dirty="0"/>
              <a:t> </a:t>
            </a:r>
            <a:r>
              <a:rPr lang="el-GR" altLang="en-US" sz="2000" b="0" dirty="0"/>
              <a:t>που μπορούν να σταθούν όρθια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50582" y="4160203"/>
            <a:ext cx="2563200" cy="35052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height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4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0829C177-5878-A20C-8758-E42F4B7A462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2D4E7-E1A6-E6A2-897D-98E1CB4E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E38E8-A1FD-4BB0-3146-DA513BCE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664AFE-F906-5BAB-BE66-F77BA213C70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340" y="519889"/>
            <a:ext cx="3458210" cy="4082610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AE02A85-180A-B824-88F2-F77C45C1381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3A4DD57C-4AE4-13FA-09FF-60968E73AE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723EBAEC-A0D5-CFCF-E99D-C3C72E0EE0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765438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773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l-G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ΚΟΙΝΑ ΛΑΘΗ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Η ταινία μέτρησης είναι πολυ ψηλά πάνω από τα φρύδια ή τα αυτιά ή και τα δύο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Χρήση μη εύκαμπτης ή εκτατής/ελαστικής ταινίας μέτρησης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Η ταινία μέτρησης είναι πολύ χαμηλά/ψηλά στο πίσω μέρος του κεφαλιού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Η ταινιά περνάει πάνω από τα αυτιά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l-GR" altLang="en-US" dirty="0"/>
              <a:t>Μέτρηση περιμέτρου κεφαλής</a:t>
            </a:r>
            <a:r>
              <a:rPr lang="en-US" altLang="en-US" dirty="0"/>
              <a:t> </a:t>
            </a:r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4863EF3B-128A-B6C1-A057-B2BB5741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4294B9-21FE-97D6-AFF7-1E44F37C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F02108-B2D3-C56E-CCA6-1EB6D074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37A55D9-9BE4-E993-4209-31F080385F30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AC7516-3481-04D3-3FF1-6457DC6BCD8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673D814-A1C4-66B2-B467-96D3A8B6B15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683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3156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l-G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ΣΩΣΤΗ ΤΕΧΝΙΚΗ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Χρησιμοποιείτε εύκαμπτη, μη εκτατή ταινία μέτρησης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Αφαιρείτε όλα τα αντικείμενα από το κεφάλι του βρέφους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Τοποθετείτε το βρέφος πάνω στα γόνατα του κηδεμόνα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Κρατάτε το παιδί σταθερό κατά την διάρκεια της μέτρησης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Περνάτε την ταινία γύρω από το κεφάλι του βρέφους και πάνω από το επίπεδο των φρυδιών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Ελέγχετε αν η ταινία περνάει πίσω από τα αυτιά και το πίσω μέρος της κεφαλής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Πιέζετε ελαφρά την ταινία γύρω από τα μαλλιά και το δέρμα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Μετράτε την περίμετρο κεφαλής στο πλησιέστερο χιλιοστό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Επαναλαμβάνετε τη μέτρηση και αν η διαφορά είναι μεγαλύτερη από 0,5 εκατοστά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παίρνετε τρίτη μέτρηση και υπολογίζετε τον μέσο όρο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l-GR" altLang="en-US" dirty="0"/>
              <a:t>Μέτρηση περιμέτρου κεφαλής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head circumference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8EA80B18-F43E-748B-E887-FEA8B347807C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2E7B3A12-C608-A5F4-32F8-BD1226D4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ED186-3DEF-D254-D252-ED5E2B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22DC3-3BF9-1C5F-5624-095E9D60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7D00BF2-41D0-314C-7A8D-7E21F7F8AC7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AA95A3ED-ABB3-1B4E-6384-6F9281B74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090B0F2B-3433-F029-4D63-678AF190F040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7291167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8300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l-G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ΚΟΙΝΑ ΛΑΘΗ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βρέφος φοράει ρούχα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βρέφος φοράει πάνα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Η μητέρα ή άλλο άτομο στηρίζει/κρατάει το βρέφος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Το παιδί κρατάει αντικείμενα ή παιχνίδια κατά την διάρκεια της μέτρησης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Τα χέρια ή πόδια του παιδιού ακουμπούν στον τοίχο ή το τραπέζι που βρίσκεται το εργαλείο μέτρησης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Η ζυγαριά είναι τοποθετημένη σε μαλακή επιφάνεια (π.χ. στρώμα κρεβατιού)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l-GR" altLang="en-US" dirty="0"/>
              <a:t>Μέτρηση βάρους βρέφους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el-GR" altLang="en-US" sz="2000" b="0" dirty="0"/>
              <a:t>ετών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pic>
        <p:nvPicPr>
          <p:cNvPr id="14" name="Grafik 5">
            <a:extLst>
              <a:ext uri="{FF2B5EF4-FFF2-40B4-BE49-F238E27FC236}">
                <a16:creationId xmlns:a16="http://schemas.microsoft.com/office/drawing/2014/main" id="{472F493D-5481-1EBF-2CDD-D2BD8A8D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A330BB-6E7E-1ECC-B27A-622360CD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40ACE4-6681-4128-E868-4D3F45C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8543727-6BE9-F743-CAE3-A292C0DF526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AEFDB7DD-C9B7-E1AF-63E1-AAEA99AF50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F1F384B-0105-537D-6866-55C2E0A7CD6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9225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1DB444-464E-407C-B22B-06781938FC4C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978bb406-f9b4-4bf4-93fc-8ca01d6e3e84"/>
    <ds:schemaRef ds:uri="7b5a56f8-56c5-4c53-9a70-bce830385d8a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A4AF87-5800-4687-9FDE-92B3220C4C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1383</Words>
  <Application>Microsoft Office PowerPoint</Application>
  <PresentationFormat>On-screen Show (16:9)</PresentationFormat>
  <Paragraphs>183</Paragraphs>
  <Slides>16</Slides>
  <Notes>15</Notes>
  <HiddenSlides>0</HiddenSlides>
  <MMClips>6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Larissa-Design</vt:lpstr>
      <vt:lpstr>think-cell Folie</vt:lpstr>
      <vt:lpstr>PowerPoint Presentation</vt:lpstr>
      <vt:lpstr>Περιεχόμενα Aνθρωπομετρικές μετρήσεις σε παιδιατρικούς ασθενείς: Σωστές τεχνικές και κοινά λάθη</vt:lpstr>
      <vt:lpstr>Μετρήσεις μήκους (&lt;2 χρονών)</vt:lpstr>
      <vt:lpstr>Μέτρηση μήκους (&lt;2 χρονών)</vt:lpstr>
      <vt:lpstr>Μέτρηση ύψους (&gt;2 ετών)</vt:lpstr>
      <vt:lpstr>Μέτρηση ύψους (&gt;2 ετών που μπορούν να σταθούν όρθια)</vt:lpstr>
      <vt:lpstr>Μέτρηση περιμέτρου κεφαλής </vt:lpstr>
      <vt:lpstr>Μέτρηση περιμέτρου κεφαλής</vt:lpstr>
      <vt:lpstr>Μέτρηση βάρους βρέφους (&lt;2 ετών)</vt:lpstr>
      <vt:lpstr>Μέτρηση βάρους βρέφους (&lt;2 ετών)</vt:lpstr>
      <vt:lpstr>Μέτρηση βάρους παιδιού (&gt;2 ετών)</vt:lpstr>
      <vt:lpstr>Μέτρηση βάρους παιδιού (&gt;2 ετών)</vt:lpstr>
      <vt:lpstr>Μέτρηση παιδιού με ειδικές ανάγκες και μη συνεργάσιμα</vt:lpstr>
      <vt:lpstr>Αξιολόγηση ανθρωπομετρικών μετρήσεων </vt:lpstr>
      <vt:lpstr>Πηγές πληροφoριών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470</cp:revision>
  <cp:lastPrinted>2019-10-15T08:56:38Z</cp:lastPrinted>
  <dcterms:created xsi:type="dcterms:W3CDTF">2016-04-11T22:55:53Z</dcterms:created>
  <dcterms:modified xsi:type="dcterms:W3CDTF">2024-01-23T11:28:58Z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0x010100FB1792AF59AA0041BA5A040C722AE121</vt:lpwstr>
  </property>
</Properties>
</file>