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8.xml" ContentType="application/vnd.openxmlformats-officedocument.presentationml.tags+xml"/>
  <Override PartName="/ppt/notesSlides/notesSlide1.xml" ContentType="application/vnd.openxmlformats-officedocument.presentationml.notesSlide+xml"/>
  <Override PartName="/ppt/tags/tag9.xml" ContentType="application/vnd.openxmlformats-officedocument.presentationml.tags+xml"/>
  <Override PartName="/ppt/notesSlides/notesSlide2.xml" ContentType="application/vnd.openxmlformats-officedocument.presentationml.notesSlide+xml"/>
  <Override PartName="/ppt/tags/tag10.xml" ContentType="application/vnd.openxmlformats-officedocument.presentationml.tags+xml"/>
  <Override PartName="/ppt/notesSlides/notesSlide3.xml" ContentType="application/vnd.openxmlformats-officedocument.presentationml.notesSlide+xml"/>
  <Override PartName="/ppt/tags/tag11.xml" ContentType="application/vnd.openxmlformats-officedocument.presentationml.tags+xml"/>
  <Override PartName="/ppt/notesSlides/notesSlide4.xml" ContentType="application/vnd.openxmlformats-officedocument.presentationml.notesSlide+xml"/>
  <Override PartName="/ppt/tags/tag12.xml" ContentType="application/vnd.openxmlformats-officedocument.presentationml.tags+xml"/>
  <Override PartName="/ppt/notesSlides/notesSlide5.xml" ContentType="application/vnd.openxmlformats-officedocument.presentationml.notesSlide+xml"/>
  <Override PartName="/ppt/tags/tag13.xml" ContentType="application/vnd.openxmlformats-officedocument.presentationml.tags+xml"/>
  <Override PartName="/ppt/notesSlides/notesSlide6.xml" ContentType="application/vnd.openxmlformats-officedocument.presentationml.notesSlide+xml"/>
  <Override PartName="/ppt/tags/tag14.xml" ContentType="application/vnd.openxmlformats-officedocument.presentationml.tags+xml"/>
  <Override PartName="/ppt/notesSlides/notesSlide7.xml" ContentType="application/vnd.openxmlformats-officedocument.presentationml.notesSlide+xml"/>
  <Override PartName="/ppt/tags/tag15.xml" ContentType="application/vnd.openxmlformats-officedocument.presentationml.tags+xml"/>
  <Override PartName="/ppt/notesSlides/notesSlide8.xml" ContentType="application/vnd.openxmlformats-officedocument.presentationml.notesSlide+xml"/>
  <Override PartName="/ppt/tags/tag16.xml" ContentType="application/vnd.openxmlformats-officedocument.presentationml.tags+xml"/>
  <Override PartName="/ppt/notesSlides/notesSlide9.xml" ContentType="application/vnd.openxmlformats-officedocument.presentationml.notesSlide+xml"/>
  <Override PartName="/ppt/tags/tag17.xml" ContentType="application/vnd.openxmlformats-officedocument.presentationml.tags+xml"/>
  <Override PartName="/ppt/notesSlides/notesSlide10.xml" ContentType="application/vnd.openxmlformats-officedocument.presentationml.notesSlide+xml"/>
  <Override PartName="/ppt/tags/tag18.xml" ContentType="application/vnd.openxmlformats-officedocument.presentationml.tags+xml"/>
  <Override PartName="/ppt/notesSlides/notesSlide11.xml" ContentType="application/vnd.openxmlformats-officedocument.presentationml.notesSlide+xml"/>
  <Override PartName="/ppt/tags/tag19.xml" ContentType="application/vnd.openxmlformats-officedocument.presentationml.tags+xml"/>
  <Override PartName="/ppt/notesSlides/notesSlide12.xml" ContentType="application/vnd.openxmlformats-officedocument.presentationml.notesSlide+xml"/>
  <Override PartName="/ppt/tags/tag20.xml" ContentType="application/vnd.openxmlformats-officedocument.presentationml.tags+xml"/>
  <Override PartName="/ppt/notesSlides/notesSlide13.xml" ContentType="application/vnd.openxmlformats-officedocument.presentationml.notesSlide+xml"/>
  <Override PartName="/ppt/tags/tag21.xml" ContentType="application/vnd.openxmlformats-officedocument.presentationml.tags+xml"/>
  <Override PartName="/ppt/notesSlides/notesSlide14.xml" ContentType="application/vnd.openxmlformats-officedocument.presentationml.notesSlide+xml"/>
  <Override PartName="/ppt/tags/tag22.xml" ContentType="application/vnd.openxmlformats-officedocument.presentationml.tags+xml"/>
  <Override PartName="/ppt/notesSlides/notesSlide1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3"/>
  </p:sldMasterIdLst>
  <p:notesMasterIdLst>
    <p:notesMasterId r:id="rId20"/>
  </p:notesMasterIdLst>
  <p:handoutMasterIdLst>
    <p:handoutMasterId r:id="rId21"/>
  </p:handoutMasterIdLst>
  <p:sldIdLst>
    <p:sldId id="2837" r:id="rId4"/>
    <p:sldId id="1415" r:id="rId5"/>
    <p:sldId id="283" r:id="rId6"/>
    <p:sldId id="2905" r:id="rId7"/>
    <p:sldId id="2906" r:id="rId8"/>
    <p:sldId id="2907" r:id="rId9"/>
    <p:sldId id="2908" r:id="rId10"/>
    <p:sldId id="2909" r:id="rId11"/>
    <p:sldId id="2910" r:id="rId12"/>
    <p:sldId id="2911" r:id="rId13"/>
    <p:sldId id="2912" r:id="rId14"/>
    <p:sldId id="2913" r:id="rId15"/>
    <p:sldId id="2914" r:id="rId16"/>
    <p:sldId id="2915" r:id="rId17"/>
    <p:sldId id="2902" r:id="rId18"/>
    <p:sldId id="2918" r:id="rId19"/>
  </p:sldIdLst>
  <p:sldSz cx="9144000" cy="5143500" type="screen16x9"/>
  <p:notesSz cx="6761163" cy="9942513"/>
  <p:custDataLst>
    <p:tags r:id="rId22"/>
  </p:custDataLst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872">
          <p15:clr>
            <a:srgbClr val="A4A3A4"/>
          </p15:clr>
        </p15:guide>
        <p15:guide id="2" orient="horz" pos="1189">
          <p15:clr>
            <a:srgbClr val="A4A3A4"/>
          </p15:clr>
        </p15:guide>
        <p15:guide id="3" pos="294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96D5ED1-07C7-4EBF-92EC-8B3918923A4A}" v="6" dt="2024-01-23T11:25:08.19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585" autoAdjust="0"/>
    <p:restoredTop sz="89624" autoAdjust="0"/>
  </p:normalViewPr>
  <p:slideViewPr>
    <p:cSldViewPr snapToGrid="0">
      <p:cViewPr varScale="1">
        <p:scale>
          <a:sx n="102" d="100"/>
          <a:sy n="102" d="100"/>
        </p:scale>
        <p:origin x="1315" y="67"/>
      </p:cViewPr>
      <p:guideLst>
        <p:guide pos="872"/>
        <p:guide orient="horz" pos="1189"/>
        <p:guide pos="2948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59" d="100"/>
          <a:sy n="59" d="100"/>
        </p:scale>
        <p:origin x="3240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1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3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gs" Target="tags/tag1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tharina Ikrath" userId="cfb46c0e-784e-4967-ba00-ce9e1da3cf9e" providerId="ADAL" clId="{596D5ED1-07C7-4EBF-92EC-8B3918923A4A}"/>
    <pc:docChg chg="modSld">
      <pc:chgData name="Katharina Ikrath" userId="cfb46c0e-784e-4967-ba00-ce9e1da3cf9e" providerId="ADAL" clId="{596D5ED1-07C7-4EBF-92EC-8B3918923A4A}" dt="2024-01-23T11:25:30.902" v="20" actId="20577"/>
      <pc:docMkLst>
        <pc:docMk/>
      </pc:docMkLst>
      <pc:sldChg chg="addSp delSp modSp mod">
        <pc:chgData name="Katharina Ikrath" userId="cfb46c0e-784e-4967-ba00-ce9e1da3cf9e" providerId="ADAL" clId="{596D5ED1-07C7-4EBF-92EC-8B3918923A4A}" dt="2024-01-23T11:25:30.902" v="20" actId="20577"/>
        <pc:sldMkLst>
          <pc:docMk/>
          <pc:sldMk cId="1016367952" sldId="2918"/>
        </pc:sldMkLst>
        <pc:spChg chg="mod">
          <ac:chgData name="Katharina Ikrath" userId="cfb46c0e-784e-4967-ba00-ce9e1da3cf9e" providerId="ADAL" clId="{596D5ED1-07C7-4EBF-92EC-8B3918923A4A}" dt="2024-01-23T11:25:12.823" v="17" actId="20577"/>
          <ac:spMkLst>
            <pc:docMk/>
            <pc:sldMk cId="1016367952" sldId="2918"/>
            <ac:spMk id="2" creationId="{00000000-0000-0000-0000-000000000000}"/>
          </ac:spMkLst>
        </pc:spChg>
        <pc:spChg chg="del">
          <ac:chgData name="Katharina Ikrath" userId="cfb46c0e-784e-4967-ba00-ce9e1da3cf9e" providerId="ADAL" clId="{596D5ED1-07C7-4EBF-92EC-8B3918923A4A}" dt="2024-01-23T11:24:49.208" v="0" actId="21"/>
          <ac:spMkLst>
            <pc:docMk/>
            <pc:sldMk cId="1016367952" sldId="2918"/>
            <ac:spMk id="3" creationId="{00000000-0000-0000-0000-000000000000}"/>
          </ac:spMkLst>
        </pc:spChg>
        <pc:spChg chg="add del mod">
          <ac:chgData name="Katharina Ikrath" userId="cfb46c0e-784e-4967-ba00-ce9e1da3cf9e" providerId="ADAL" clId="{596D5ED1-07C7-4EBF-92EC-8B3918923A4A}" dt="2024-01-23T11:24:52.420" v="2" actId="478"/>
          <ac:spMkLst>
            <pc:docMk/>
            <pc:sldMk cId="1016367952" sldId="2918"/>
            <ac:spMk id="6" creationId="{3D190C72-3063-6418-045E-EAAFE19DD675}"/>
          </ac:spMkLst>
        </pc:spChg>
        <pc:spChg chg="add del mod">
          <ac:chgData name="Katharina Ikrath" userId="cfb46c0e-784e-4967-ba00-ce9e1da3cf9e" providerId="ADAL" clId="{596D5ED1-07C7-4EBF-92EC-8B3918923A4A}" dt="2024-01-23T11:25:04.402" v="4" actId="478"/>
          <ac:spMkLst>
            <pc:docMk/>
            <pc:sldMk cId="1016367952" sldId="2918"/>
            <ac:spMk id="7" creationId="{00000000-0000-0000-0000-000000000000}"/>
          </ac:spMkLst>
        </pc:spChg>
        <pc:spChg chg="add del mod">
          <ac:chgData name="Katharina Ikrath" userId="cfb46c0e-784e-4967-ba00-ce9e1da3cf9e" providerId="ADAL" clId="{596D5ED1-07C7-4EBF-92EC-8B3918923A4A}" dt="2024-01-23T11:25:05.977" v="5" actId="478"/>
          <ac:spMkLst>
            <pc:docMk/>
            <pc:sldMk cId="1016367952" sldId="2918"/>
            <ac:spMk id="8" creationId="{21A93F46-C249-4AEF-4E7D-4A125EEB38B3}"/>
          </ac:spMkLst>
        </pc:spChg>
        <pc:spChg chg="add mod">
          <ac:chgData name="Katharina Ikrath" userId="cfb46c0e-784e-4967-ba00-ce9e1da3cf9e" providerId="ADAL" clId="{596D5ED1-07C7-4EBF-92EC-8B3918923A4A}" dt="2024-01-23T11:25:30.902" v="20" actId="20577"/>
          <ac:spMkLst>
            <pc:docMk/>
            <pc:sldMk cId="1016367952" sldId="2918"/>
            <ac:spMk id="9" creationId="{5BF8B742-2771-502F-27D8-4B5F1C52D5A7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82DC381C-4FAB-72EA-39E8-9BFA5F37D14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0525" cy="496888"/>
          </a:xfrm>
          <a:prstGeom prst="rect">
            <a:avLst/>
          </a:prstGeom>
        </p:spPr>
        <p:txBody>
          <a:bodyPr vert="horz" lIns="85789" tIns="42895" rIns="85789" bIns="42895" rtlCol="0"/>
          <a:lstStyle>
            <a:lvl1pPr algn="l" eaLnBrk="1" hangingPunct="1">
              <a:defRPr sz="1100">
                <a:latin typeface="Calibri" panose="020F0502020204030204" pitchFamily="34" charset="0"/>
                <a:ea typeface="MS PGothic" panose="020B0600070205080204" pitchFamily="34" charset="-128"/>
                <a:cs typeface="MS PGothic" pitchFamily="34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2BAAD16-6548-206E-A8D4-89906F72051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29050" y="0"/>
            <a:ext cx="2930525" cy="496888"/>
          </a:xfrm>
          <a:prstGeom prst="rect">
            <a:avLst/>
          </a:prstGeom>
        </p:spPr>
        <p:txBody>
          <a:bodyPr vert="horz" wrap="square" lIns="85789" tIns="42895" rIns="85789" bIns="42895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100">
                <a:latin typeface="Calibri" panose="020F050202020403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185F65A5-9FA2-2642-8B58-70FBA117F266}" type="datetime1">
              <a:rPr lang="de-DE"/>
              <a:pPr>
                <a:defRPr/>
              </a:pPr>
              <a:t>23.01.2024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7AA3E6F-5E6B-BEDE-7856-D554FD4F83E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44038"/>
            <a:ext cx="2930525" cy="496887"/>
          </a:xfrm>
          <a:prstGeom prst="rect">
            <a:avLst/>
          </a:prstGeom>
        </p:spPr>
        <p:txBody>
          <a:bodyPr vert="horz" lIns="85789" tIns="42895" rIns="85789" bIns="42895" rtlCol="0" anchor="b"/>
          <a:lstStyle>
            <a:lvl1pPr algn="l" eaLnBrk="1" hangingPunct="1">
              <a:defRPr sz="1100">
                <a:latin typeface="Calibri" panose="020F0502020204030204" pitchFamily="34" charset="0"/>
                <a:ea typeface="MS PGothic" panose="020B0600070205080204" pitchFamily="34" charset="-128"/>
                <a:cs typeface="MS PGothic" pitchFamily="34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E9A6BA-0398-C1CE-AC4E-ECA22FFD411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29050" y="9444038"/>
            <a:ext cx="2930525" cy="496887"/>
          </a:xfrm>
          <a:prstGeom prst="rect">
            <a:avLst/>
          </a:prstGeom>
        </p:spPr>
        <p:txBody>
          <a:bodyPr vert="horz" wrap="square" lIns="85789" tIns="42895" rIns="85789" bIns="42895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100" smtClean="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FC24EDCC-1EF2-AA4F-9D4E-5F90823314CF}" type="slidenum">
              <a:rPr lang="de-DE" altLang="de-DE"/>
              <a:pPr>
                <a:defRPr/>
              </a:pPr>
              <a:t>‹#›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5EF53737-E9D9-43BD-F6AE-FD5D975DA4F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0525" cy="496888"/>
          </a:xfrm>
          <a:prstGeom prst="rect">
            <a:avLst/>
          </a:prstGeom>
        </p:spPr>
        <p:txBody>
          <a:bodyPr vert="horz" lIns="85789" tIns="42895" rIns="85789" bIns="42895" rtlCol="0"/>
          <a:lstStyle>
            <a:lvl1pPr algn="l" eaLnBrk="1" hangingPunct="1">
              <a:defRPr sz="1100">
                <a:latin typeface="Calibri" panose="020F0502020204030204" pitchFamily="34" charset="0"/>
                <a:ea typeface="MS PGothic" panose="020B0600070205080204" pitchFamily="34" charset="-128"/>
                <a:cs typeface="MS PGothic" pitchFamily="34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A3C24BA-BDC1-7767-AA73-EA7BFAA6E1FB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29050" y="0"/>
            <a:ext cx="2930525" cy="496888"/>
          </a:xfrm>
          <a:prstGeom prst="rect">
            <a:avLst/>
          </a:prstGeom>
        </p:spPr>
        <p:txBody>
          <a:bodyPr vert="horz" wrap="square" lIns="85789" tIns="42895" rIns="85789" bIns="42895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100">
                <a:latin typeface="Calibri" panose="020F050202020403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219CFEF8-6030-8A48-90FA-056661888B42}" type="datetime1">
              <a:rPr lang="de-DE"/>
              <a:pPr>
                <a:defRPr/>
              </a:pPr>
              <a:t>23.01.2024</a:t>
            </a:fld>
            <a:endParaRPr lang="de-DE" dirty="0"/>
          </a:p>
        </p:txBody>
      </p:sp>
      <p:sp>
        <p:nvSpPr>
          <p:cNvPr id="4" name="Folienbildplatzhalter 3">
            <a:extLst>
              <a:ext uri="{FF2B5EF4-FFF2-40B4-BE49-F238E27FC236}">
                <a16:creationId xmlns:a16="http://schemas.microsoft.com/office/drawing/2014/main" id="{1EA86175-127E-382D-8BFB-A50A87530EF3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6675" y="746125"/>
            <a:ext cx="6627813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5789" tIns="42895" rIns="85789" bIns="42895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>
            <a:extLst>
              <a:ext uri="{FF2B5EF4-FFF2-40B4-BE49-F238E27FC236}">
                <a16:creationId xmlns:a16="http://schemas.microsoft.com/office/drawing/2014/main" id="{43687F53-F4C1-380F-E902-2F87F9975A8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6275" y="4721225"/>
            <a:ext cx="5408613" cy="4475163"/>
          </a:xfrm>
          <a:prstGeom prst="rect">
            <a:avLst/>
          </a:prstGeom>
        </p:spPr>
        <p:txBody>
          <a:bodyPr vert="horz" wrap="square" lIns="85789" tIns="42895" rIns="85789" bIns="42895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de-AT" noProof="0"/>
              <a:t>Mastertextformat bearbeiten</a:t>
            </a:r>
          </a:p>
          <a:p>
            <a:pPr lvl="1"/>
            <a:r>
              <a:rPr lang="de-AT" noProof="0"/>
              <a:t>Zweite Ebene</a:t>
            </a:r>
          </a:p>
          <a:p>
            <a:pPr lvl="2"/>
            <a:r>
              <a:rPr lang="de-AT" noProof="0"/>
              <a:t>Dritte Ebene</a:t>
            </a:r>
          </a:p>
          <a:p>
            <a:pPr lvl="3"/>
            <a:r>
              <a:rPr lang="de-AT" noProof="0"/>
              <a:t>Vierte Ebene</a:t>
            </a:r>
          </a:p>
          <a:p>
            <a:pPr lvl="4"/>
            <a:r>
              <a:rPr lang="de-AT" noProof="0"/>
              <a:t>Fünfte Ebene</a:t>
            </a:r>
            <a:endParaRPr lang="de-DE" noProof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E17ADC7-9D16-93E8-1457-B33595DD75EA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444038"/>
            <a:ext cx="2930525" cy="496887"/>
          </a:xfrm>
          <a:prstGeom prst="rect">
            <a:avLst/>
          </a:prstGeom>
        </p:spPr>
        <p:txBody>
          <a:bodyPr vert="horz" lIns="85789" tIns="42895" rIns="85789" bIns="42895" rtlCol="0" anchor="b"/>
          <a:lstStyle>
            <a:lvl1pPr algn="l" eaLnBrk="1" hangingPunct="1">
              <a:defRPr sz="1100">
                <a:latin typeface="Calibri" panose="020F0502020204030204" pitchFamily="34" charset="0"/>
                <a:ea typeface="MS PGothic" panose="020B0600070205080204" pitchFamily="34" charset="-128"/>
                <a:cs typeface="MS PGothic" pitchFamily="34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0D1522E-94F7-3472-E694-E01CFB060FF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29050" y="9444038"/>
            <a:ext cx="2930525" cy="496887"/>
          </a:xfrm>
          <a:prstGeom prst="rect">
            <a:avLst/>
          </a:prstGeom>
        </p:spPr>
        <p:txBody>
          <a:bodyPr vert="horz" wrap="square" lIns="85789" tIns="42895" rIns="85789" bIns="42895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100" smtClean="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5FB66FD7-ED44-374E-9BD2-9184C645F135}" type="slidenum">
              <a:rPr lang="de-DE" altLang="de-DE"/>
              <a:pPr>
                <a:defRPr/>
              </a:pPr>
              <a:t>‹#›</a:t>
            </a:fld>
            <a:endParaRPr lang="de-DE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anose="020B0600070205080204" pitchFamily="34" charset="-128"/>
        <a:cs typeface="ＭＳ Ｐゴシック" pitchFamily="8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anose="020B0600070205080204" pitchFamily="34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anose="020B0600070205080204" pitchFamily="34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anose="020B0600070205080204" pitchFamily="34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anose="020B0600070205080204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>
            <a:extLst>
              <a:ext uri="{FF2B5EF4-FFF2-40B4-BE49-F238E27FC236}">
                <a16:creationId xmlns:a16="http://schemas.microsoft.com/office/drawing/2014/main" id="{2EAEA0BA-0BF0-C911-8ADF-292404C30A8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6" name="Notes Placeholder 2">
            <a:extLst>
              <a:ext uri="{FF2B5EF4-FFF2-40B4-BE49-F238E27FC236}">
                <a16:creationId xmlns:a16="http://schemas.microsoft.com/office/drawing/2014/main" id="{FA793795-7FDD-F0C3-ACD1-9DC89A8B648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/>
              <a:t>Create committees to solve issues</a:t>
            </a:r>
            <a:endParaRPr lang="he-IL" altLang="en-US"/>
          </a:p>
        </p:txBody>
      </p:sp>
      <p:sp>
        <p:nvSpPr>
          <p:cNvPr id="16387" name="Slide Number Placeholder 3">
            <a:extLst>
              <a:ext uri="{FF2B5EF4-FFF2-40B4-BE49-F238E27FC236}">
                <a16:creationId xmlns:a16="http://schemas.microsoft.com/office/drawing/2014/main" id="{9A219D84-6998-EE03-8500-C70629A10F4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696913" indent="-2667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07156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500188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92881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386013" indent="-214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843213" indent="-214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300413" indent="-214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757613" indent="-214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FB2CFA28-5AD1-154C-82ED-B32544FD98A6}" type="slidenum">
              <a:rPr lang="de-DE" altLang="de-DE">
                <a:latin typeface="Calibri" panose="020F0502020204030204" pitchFamily="34" charset="0"/>
              </a:rPr>
              <a:pPr/>
              <a:t>1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Slide Image Placeholder 1">
            <a:extLst>
              <a:ext uri="{FF2B5EF4-FFF2-40B4-BE49-F238E27FC236}">
                <a16:creationId xmlns:a16="http://schemas.microsoft.com/office/drawing/2014/main" id="{EC8B56E8-61E7-6FBE-85F4-89C2B187587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8" name="Notes Placeholder 2">
            <a:extLst>
              <a:ext uri="{FF2B5EF4-FFF2-40B4-BE49-F238E27FC236}">
                <a16:creationId xmlns:a16="http://schemas.microsoft.com/office/drawing/2014/main" id="{F06350CB-A960-DCDB-3890-2139162353E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34819" name="Slide Number Placeholder 3">
            <a:extLst>
              <a:ext uri="{FF2B5EF4-FFF2-40B4-BE49-F238E27FC236}">
                <a16:creationId xmlns:a16="http://schemas.microsoft.com/office/drawing/2014/main" id="{1AA72D3D-C667-012B-DC95-C5526B22627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4705ADB-8854-8045-B1F2-7303363D0ED8}" type="slidenum">
              <a:rPr lang="de-DE" altLang="de-DE">
                <a:latin typeface="Calibri" panose="020F0502020204030204" pitchFamily="34" charset="0"/>
              </a:rPr>
              <a:pPr/>
              <a:t>10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Slide Image Placeholder 1">
            <a:extLst>
              <a:ext uri="{FF2B5EF4-FFF2-40B4-BE49-F238E27FC236}">
                <a16:creationId xmlns:a16="http://schemas.microsoft.com/office/drawing/2014/main" id="{A2BA9D07-6DA5-8AE0-4BA7-9A0DF839343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6" name="Notes Placeholder 2">
            <a:extLst>
              <a:ext uri="{FF2B5EF4-FFF2-40B4-BE49-F238E27FC236}">
                <a16:creationId xmlns:a16="http://schemas.microsoft.com/office/drawing/2014/main" id="{63081723-3464-5A5C-764A-62B980C2C9E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36867" name="Slide Number Placeholder 3">
            <a:extLst>
              <a:ext uri="{FF2B5EF4-FFF2-40B4-BE49-F238E27FC236}">
                <a16:creationId xmlns:a16="http://schemas.microsoft.com/office/drawing/2014/main" id="{C853AD5E-91D2-5954-109F-6ACD925C13E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17F48D76-AE3B-9142-B2A9-D4AD8F0E44CC}" type="slidenum">
              <a:rPr lang="de-DE" altLang="de-DE">
                <a:latin typeface="Calibri" panose="020F0502020204030204" pitchFamily="34" charset="0"/>
              </a:rPr>
              <a:pPr/>
              <a:t>11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Slide Image Placeholder 1">
            <a:extLst>
              <a:ext uri="{FF2B5EF4-FFF2-40B4-BE49-F238E27FC236}">
                <a16:creationId xmlns:a16="http://schemas.microsoft.com/office/drawing/2014/main" id="{A3BABA34-AA95-1A29-959B-4DD168B83AE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4" name="Notes Placeholder 2">
            <a:extLst>
              <a:ext uri="{FF2B5EF4-FFF2-40B4-BE49-F238E27FC236}">
                <a16:creationId xmlns:a16="http://schemas.microsoft.com/office/drawing/2014/main" id="{EB7D13AE-9090-5DE7-B77B-516F1A13CA8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38915" name="Slide Number Placeholder 3">
            <a:extLst>
              <a:ext uri="{FF2B5EF4-FFF2-40B4-BE49-F238E27FC236}">
                <a16:creationId xmlns:a16="http://schemas.microsoft.com/office/drawing/2014/main" id="{C6323550-74F8-7B38-DEDB-D40D9A93613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2439D041-15F2-A049-86F4-07CC4AEECDE4}" type="slidenum">
              <a:rPr lang="de-DE" altLang="de-DE">
                <a:latin typeface="Calibri" panose="020F0502020204030204" pitchFamily="34" charset="0"/>
              </a:rPr>
              <a:pPr/>
              <a:t>12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Slide Image Placeholder 1">
            <a:extLst>
              <a:ext uri="{FF2B5EF4-FFF2-40B4-BE49-F238E27FC236}">
                <a16:creationId xmlns:a16="http://schemas.microsoft.com/office/drawing/2014/main" id="{B489180D-F13B-5E96-9D4E-E5395183833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2" name="Notes Placeholder 2">
            <a:extLst>
              <a:ext uri="{FF2B5EF4-FFF2-40B4-BE49-F238E27FC236}">
                <a16:creationId xmlns:a16="http://schemas.microsoft.com/office/drawing/2014/main" id="{2CFFB5F3-2509-D448-B68E-BCB83715B2A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40963" name="Slide Number Placeholder 3">
            <a:extLst>
              <a:ext uri="{FF2B5EF4-FFF2-40B4-BE49-F238E27FC236}">
                <a16:creationId xmlns:a16="http://schemas.microsoft.com/office/drawing/2014/main" id="{5DD5A32E-4087-E055-4CB4-DA06E904CB4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76F75B91-64FA-394B-A6EB-D1745CD88C29}" type="slidenum">
              <a:rPr lang="de-DE" altLang="de-DE">
                <a:latin typeface="Calibri" panose="020F0502020204030204" pitchFamily="34" charset="0"/>
              </a:rPr>
              <a:pPr/>
              <a:t>13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Slide Image Placeholder 1">
            <a:extLst>
              <a:ext uri="{FF2B5EF4-FFF2-40B4-BE49-F238E27FC236}">
                <a16:creationId xmlns:a16="http://schemas.microsoft.com/office/drawing/2014/main" id="{17AE95CD-C330-0E5C-929E-8491AA0783A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0" name="Notes Placeholder 2">
            <a:extLst>
              <a:ext uri="{FF2B5EF4-FFF2-40B4-BE49-F238E27FC236}">
                <a16:creationId xmlns:a16="http://schemas.microsoft.com/office/drawing/2014/main" id="{1E35A123-864C-7726-2666-2C26173A5CD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43011" name="Slide Number Placeholder 3">
            <a:extLst>
              <a:ext uri="{FF2B5EF4-FFF2-40B4-BE49-F238E27FC236}">
                <a16:creationId xmlns:a16="http://schemas.microsoft.com/office/drawing/2014/main" id="{D89A1AE2-166F-A018-ABEA-AB552534E11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4088CDE4-A035-8047-8623-A6C711792E5D}" type="slidenum">
              <a:rPr lang="de-DE" altLang="de-DE">
                <a:latin typeface="Calibri" panose="020F0502020204030204" pitchFamily="34" charset="0"/>
              </a:rPr>
              <a:pPr/>
              <a:t>14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Folienbildplatzhalter 1">
            <a:extLst>
              <a:ext uri="{FF2B5EF4-FFF2-40B4-BE49-F238E27FC236}">
                <a16:creationId xmlns:a16="http://schemas.microsoft.com/office/drawing/2014/main" id="{26E30BA0-5026-B893-C40B-E86004A4738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8" name="Notizenplatzhalter 2">
            <a:extLst>
              <a:ext uri="{FF2B5EF4-FFF2-40B4-BE49-F238E27FC236}">
                <a16:creationId xmlns:a16="http://schemas.microsoft.com/office/drawing/2014/main" id="{0BCE4F7C-C2A8-FEF3-6EBD-04CC204C2A0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45059" name="Foliennummernplatzhalter 3">
            <a:extLst>
              <a:ext uri="{FF2B5EF4-FFF2-40B4-BE49-F238E27FC236}">
                <a16:creationId xmlns:a16="http://schemas.microsoft.com/office/drawing/2014/main" id="{0689881C-C57C-7940-5B1F-BDFE4F0175F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1C12B84D-7657-364C-8E11-69EFC3699828}" type="slidenum">
              <a:rPr lang="de-DE" altLang="de-DE">
                <a:latin typeface="Calibri" panose="020F0502020204030204" pitchFamily="34" charset="0"/>
              </a:rPr>
              <a:pPr/>
              <a:t>15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>
            <a:extLst>
              <a:ext uri="{FF2B5EF4-FFF2-40B4-BE49-F238E27FC236}">
                <a16:creationId xmlns:a16="http://schemas.microsoft.com/office/drawing/2014/main" id="{73894911-6F5B-6E2B-31CE-7A62BDCF206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4" name="Notes Placeholder 2">
            <a:extLst>
              <a:ext uri="{FF2B5EF4-FFF2-40B4-BE49-F238E27FC236}">
                <a16:creationId xmlns:a16="http://schemas.microsoft.com/office/drawing/2014/main" id="{368EA160-CF72-3F22-7EA0-A8FF00FBF3D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18435" name="Slide Number Placeholder 3">
            <a:extLst>
              <a:ext uri="{FF2B5EF4-FFF2-40B4-BE49-F238E27FC236}">
                <a16:creationId xmlns:a16="http://schemas.microsoft.com/office/drawing/2014/main" id="{71521971-67DC-FC7A-6D54-6DC1E6FA15F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53AA3179-B3C3-274B-B7F7-26A5B657B248}" type="slidenum">
              <a:rPr lang="de-DE" altLang="de-DE">
                <a:latin typeface="Calibri" panose="020F0502020204030204" pitchFamily="34" charset="0"/>
              </a:rPr>
              <a:pPr/>
              <a:t>2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>
            <a:extLst>
              <a:ext uri="{FF2B5EF4-FFF2-40B4-BE49-F238E27FC236}">
                <a16:creationId xmlns:a16="http://schemas.microsoft.com/office/drawing/2014/main" id="{97424885-BF9F-280F-7190-6E6DD8E0FCF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2" name="Notes Placeholder 2">
            <a:extLst>
              <a:ext uri="{FF2B5EF4-FFF2-40B4-BE49-F238E27FC236}">
                <a16:creationId xmlns:a16="http://schemas.microsoft.com/office/drawing/2014/main" id="{35D4150E-001D-841E-1C14-3D959AAF303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20483" name="Slide Number Placeholder 3">
            <a:extLst>
              <a:ext uri="{FF2B5EF4-FFF2-40B4-BE49-F238E27FC236}">
                <a16:creationId xmlns:a16="http://schemas.microsoft.com/office/drawing/2014/main" id="{5C1893BC-03F7-12B6-FF55-43EC4B7278A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5F18C4AD-4ACB-2141-AA3E-6CFDF64D6FEB}" type="slidenum">
              <a:rPr lang="de-DE" altLang="de-DE">
                <a:latin typeface="Calibri" panose="020F0502020204030204" pitchFamily="34" charset="0"/>
              </a:rPr>
              <a:pPr/>
              <a:t>3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>
            <a:extLst>
              <a:ext uri="{FF2B5EF4-FFF2-40B4-BE49-F238E27FC236}">
                <a16:creationId xmlns:a16="http://schemas.microsoft.com/office/drawing/2014/main" id="{64509CA2-0E07-0701-D2ED-0B67655759D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0" name="Notes Placeholder 2">
            <a:extLst>
              <a:ext uri="{FF2B5EF4-FFF2-40B4-BE49-F238E27FC236}">
                <a16:creationId xmlns:a16="http://schemas.microsoft.com/office/drawing/2014/main" id="{B888D666-5414-BE3C-CFD8-D637EBCD0F6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22531" name="Slide Number Placeholder 3">
            <a:extLst>
              <a:ext uri="{FF2B5EF4-FFF2-40B4-BE49-F238E27FC236}">
                <a16:creationId xmlns:a16="http://schemas.microsoft.com/office/drawing/2014/main" id="{1ADFBB2F-4165-FE9F-9704-29B28FD9DA0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5DC911F8-769C-6F49-A665-9E9E6A0BB91A}" type="slidenum">
              <a:rPr lang="de-DE" altLang="de-DE">
                <a:latin typeface="Calibri" panose="020F0502020204030204" pitchFamily="34" charset="0"/>
              </a:rPr>
              <a:pPr/>
              <a:t>4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Image Placeholder 1">
            <a:extLst>
              <a:ext uri="{FF2B5EF4-FFF2-40B4-BE49-F238E27FC236}">
                <a16:creationId xmlns:a16="http://schemas.microsoft.com/office/drawing/2014/main" id="{C71E6AB3-ABD4-E0A1-5C2D-AD8A0DF99CE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8" name="Notes Placeholder 2">
            <a:extLst>
              <a:ext uri="{FF2B5EF4-FFF2-40B4-BE49-F238E27FC236}">
                <a16:creationId xmlns:a16="http://schemas.microsoft.com/office/drawing/2014/main" id="{979213F8-81FA-2B52-F96D-FEE57FD038E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24579" name="Slide Number Placeholder 3">
            <a:extLst>
              <a:ext uri="{FF2B5EF4-FFF2-40B4-BE49-F238E27FC236}">
                <a16:creationId xmlns:a16="http://schemas.microsoft.com/office/drawing/2014/main" id="{6280044F-4182-75AC-FE8C-5069D4BE2BB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3D3A3C28-F641-A949-82F8-8C4A91EE7497}" type="slidenum">
              <a:rPr lang="de-DE" altLang="de-DE">
                <a:latin typeface="Calibri" panose="020F0502020204030204" pitchFamily="34" charset="0"/>
              </a:rPr>
              <a:pPr/>
              <a:t>5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Slide Image Placeholder 1">
            <a:extLst>
              <a:ext uri="{FF2B5EF4-FFF2-40B4-BE49-F238E27FC236}">
                <a16:creationId xmlns:a16="http://schemas.microsoft.com/office/drawing/2014/main" id="{E7FB4EAE-45E6-BEFA-290A-C189A8340EA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6" name="Notes Placeholder 2">
            <a:extLst>
              <a:ext uri="{FF2B5EF4-FFF2-40B4-BE49-F238E27FC236}">
                <a16:creationId xmlns:a16="http://schemas.microsoft.com/office/drawing/2014/main" id="{87EA9A89-314B-1E20-69DE-54ACDB38105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26627" name="Slide Number Placeholder 3">
            <a:extLst>
              <a:ext uri="{FF2B5EF4-FFF2-40B4-BE49-F238E27FC236}">
                <a16:creationId xmlns:a16="http://schemas.microsoft.com/office/drawing/2014/main" id="{0F340A79-2472-05AA-2654-B42E6CF1473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512954DF-3CFB-CC41-BA52-181B797AE9E1}" type="slidenum">
              <a:rPr lang="de-DE" altLang="de-DE">
                <a:latin typeface="Calibri" panose="020F0502020204030204" pitchFamily="34" charset="0"/>
              </a:rPr>
              <a:pPr/>
              <a:t>6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lide Image Placeholder 1">
            <a:extLst>
              <a:ext uri="{FF2B5EF4-FFF2-40B4-BE49-F238E27FC236}">
                <a16:creationId xmlns:a16="http://schemas.microsoft.com/office/drawing/2014/main" id="{E45193F1-32F4-6249-96F5-72A41F74A34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4" name="Notes Placeholder 2">
            <a:extLst>
              <a:ext uri="{FF2B5EF4-FFF2-40B4-BE49-F238E27FC236}">
                <a16:creationId xmlns:a16="http://schemas.microsoft.com/office/drawing/2014/main" id="{32F88058-9C43-42B2-DB4C-6DD17260686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28675" name="Slide Number Placeholder 3">
            <a:extLst>
              <a:ext uri="{FF2B5EF4-FFF2-40B4-BE49-F238E27FC236}">
                <a16:creationId xmlns:a16="http://schemas.microsoft.com/office/drawing/2014/main" id="{DED6A980-C370-0E1E-A28C-023C861B671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B2CF707-DE5D-7742-9521-A4B90AEADB87}" type="slidenum">
              <a:rPr lang="de-DE" altLang="de-DE">
                <a:latin typeface="Calibri" panose="020F0502020204030204" pitchFamily="34" charset="0"/>
              </a:rPr>
              <a:pPr/>
              <a:t>7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Slide Image Placeholder 1">
            <a:extLst>
              <a:ext uri="{FF2B5EF4-FFF2-40B4-BE49-F238E27FC236}">
                <a16:creationId xmlns:a16="http://schemas.microsoft.com/office/drawing/2014/main" id="{7E0EE963-625B-D5C9-6B30-73D17353C5C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2" name="Notes Placeholder 2">
            <a:extLst>
              <a:ext uri="{FF2B5EF4-FFF2-40B4-BE49-F238E27FC236}">
                <a16:creationId xmlns:a16="http://schemas.microsoft.com/office/drawing/2014/main" id="{48FA9672-1B8E-4B47-0C6F-7476CD0FCE1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30723" name="Slide Number Placeholder 3">
            <a:extLst>
              <a:ext uri="{FF2B5EF4-FFF2-40B4-BE49-F238E27FC236}">
                <a16:creationId xmlns:a16="http://schemas.microsoft.com/office/drawing/2014/main" id="{8516A06C-7468-BB05-B78E-FE5ACDF1CBC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085FACDA-E37C-054A-B825-6412C9D00A0C}" type="slidenum">
              <a:rPr lang="de-DE" altLang="de-DE">
                <a:latin typeface="Calibri" panose="020F0502020204030204" pitchFamily="34" charset="0"/>
              </a:rPr>
              <a:pPr/>
              <a:t>8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Slide Image Placeholder 1">
            <a:extLst>
              <a:ext uri="{FF2B5EF4-FFF2-40B4-BE49-F238E27FC236}">
                <a16:creationId xmlns:a16="http://schemas.microsoft.com/office/drawing/2014/main" id="{89E13CE2-9FBB-5677-C11C-9A27F856D12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0" name="Notes Placeholder 2">
            <a:extLst>
              <a:ext uri="{FF2B5EF4-FFF2-40B4-BE49-F238E27FC236}">
                <a16:creationId xmlns:a16="http://schemas.microsoft.com/office/drawing/2014/main" id="{EB66F324-7F35-6CFA-60DD-D8AE17B9A89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32771" name="Slide Number Placeholder 3">
            <a:extLst>
              <a:ext uri="{FF2B5EF4-FFF2-40B4-BE49-F238E27FC236}">
                <a16:creationId xmlns:a16="http://schemas.microsoft.com/office/drawing/2014/main" id="{D2346BEC-6954-654D-E36C-724835F81BC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FFA4700F-8466-4244-9FF1-9D7EBEF973B3}" type="slidenum">
              <a:rPr lang="de-DE" altLang="de-DE">
                <a:latin typeface="Calibri" panose="020F0502020204030204" pitchFamily="34" charset="0"/>
              </a:rPr>
              <a:pPr/>
              <a:t>9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7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6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7">
            <a:extLst>
              <a:ext uri="{FF2B5EF4-FFF2-40B4-BE49-F238E27FC236}">
                <a16:creationId xmlns:a16="http://schemas.microsoft.com/office/drawing/2014/main" id="{0D254BB0-519A-484B-8C78-0EDA960440F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4475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00000" y="1800000"/>
            <a:ext cx="4860000" cy="900000"/>
          </a:xfrm>
        </p:spPr>
        <p:txBody>
          <a:bodyPr anchor="b"/>
          <a:lstStyle>
            <a:lvl1pPr algn="l">
              <a:defRPr sz="3000">
                <a:solidFill>
                  <a:srgbClr val="0F3B61"/>
                </a:solidFill>
                <a:latin typeface="Calibri" panose="020F0502020204030204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900000" y="2700000"/>
            <a:ext cx="4860000" cy="900000"/>
          </a:xfrm>
        </p:spPr>
        <p:txBody>
          <a:bodyPr/>
          <a:lstStyle>
            <a:lvl1pPr marL="0" indent="0" algn="l">
              <a:buNone/>
              <a:defRPr sz="2000">
                <a:solidFill>
                  <a:srgbClr val="5AC2C9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Formatvorlage des Untertitelmasters durch Klicken bearbeiten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194568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jekt 7" hidden="1">
            <a:extLst>
              <a:ext uri="{FF2B5EF4-FFF2-40B4-BE49-F238E27FC236}">
                <a16:creationId xmlns:a16="http://schemas.microsoft.com/office/drawing/2014/main" id="{7A7500D9-E31B-6B5A-5535-990226DEF32E}"/>
              </a:ext>
            </a:extLst>
          </p:cNvPr>
          <p:cNvPicPr>
            <a:picLocks noChangeAspect="1" noChangeArrowheads="1"/>
          </p:cNvPicPr>
          <p:nvPr userDrawn="1">
            <p:custDataLst>
              <p:tags r:id="rId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1588"/>
            <a:ext cx="1587" cy="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00D0DCDD-1F51-D574-37A0-DC643841DD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6989E7-E854-5C4F-9844-816CD6EF9C01}" type="datetime1">
              <a:rPr lang="de-DE"/>
              <a:pPr>
                <a:defRPr/>
              </a:pPr>
              <a:t>23.01.2024</a:t>
            </a:fld>
            <a:endParaRPr lang="de-AT" dirty="0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53484C41-873C-14EA-0AE3-556690274B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573C8826-3BD9-A9EB-8088-3C71F52B10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16CFD93-6FC3-CE41-9647-8F454D887275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13560485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840000" y="1440000"/>
            <a:ext cx="1944000" cy="2880000"/>
          </a:xfrm>
        </p:spPr>
        <p:txBody>
          <a:bodyPr vert="eaVert"/>
          <a:lstStyle/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60000" y="360000"/>
            <a:ext cx="6300000" cy="3960000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5F05C67-81B0-049D-1E42-7C06DFEBF7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3F01A7-E544-834F-8DE8-D414291746B8}" type="datetime1">
              <a:rPr lang="de-DE"/>
              <a:pPr>
                <a:defRPr/>
              </a:pPr>
              <a:t>23.01.2024</a:t>
            </a:fld>
            <a:endParaRPr lang="de-AT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89B11F9-3F53-CFC6-DE4A-0605D99869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0A6F746-3839-5B6C-4F9C-7137A91A61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DC053C-0E8E-3144-B5BA-07244AC081DA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32258412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jekt 7" hidden="1">
            <a:extLst>
              <a:ext uri="{FF2B5EF4-FFF2-40B4-BE49-F238E27FC236}">
                <a16:creationId xmlns:a16="http://schemas.microsoft.com/office/drawing/2014/main" id="{193A55E2-8DA0-F53E-8EC8-5234499C3A11}"/>
              </a:ext>
            </a:extLst>
          </p:cNvPr>
          <p:cNvPicPr>
            <a:picLocks noChangeAspect="1" noChangeArrowheads="1"/>
          </p:cNvPicPr>
          <p:nvPr userDrawn="1">
            <p:custDataLst>
              <p:tags r:id="rId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1588"/>
            <a:ext cx="1587" cy="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D6EE5742-53FB-6C6E-0F1A-A4F2E4A89D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ACB202-4277-EC4D-9405-6129202C230C}" type="datetime1">
              <a:rPr lang="de-DE"/>
              <a:pPr>
                <a:defRPr/>
              </a:pPr>
              <a:t>23.01.2024</a:t>
            </a:fld>
            <a:endParaRPr lang="de-AT" dirty="0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924877FE-93A5-585C-995D-20400ED7DF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DF275CE4-2D9E-A4F4-4D07-1CD375990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160068E-FDD0-6248-8872-6B5A200BC3B4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37415383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00000" y="3240000"/>
            <a:ext cx="7884000" cy="1080000"/>
          </a:xfrm>
        </p:spPr>
        <p:txBody>
          <a:bodyPr/>
          <a:lstStyle>
            <a:lvl1pPr algn="l">
              <a:defRPr sz="3200" b="1" cap="all"/>
            </a:lvl1pPr>
          </a:lstStyle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00000" y="2160000"/>
            <a:ext cx="7884000" cy="108000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D9B4F82-82F9-2175-A999-C868B54391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348C8E-D943-DA40-BB5D-8C6409E0F508}" type="datetime1">
              <a:rPr lang="de-DE"/>
              <a:pPr>
                <a:defRPr/>
              </a:pPr>
              <a:t>23.01.2024</a:t>
            </a:fld>
            <a:endParaRPr lang="de-AT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D81979C-0F8F-A52C-6EFA-DEFDD85CE2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2C12D64-2A8D-E39A-B191-F24D98790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AB5BDC-F44B-3A48-813B-FA7D27AAD0BE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30925872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jekt 8" hidden="1">
            <a:extLst>
              <a:ext uri="{FF2B5EF4-FFF2-40B4-BE49-F238E27FC236}">
                <a16:creationId xmlns:a16="http://schemas.microsoft.com/office/drawing/2014/main" id="{5089D3F4-CAB8-12E8-8207-3480ED50B9C6}"/>
              </a:ext>
            </a:extLst>
          </p:cNvPr>
          <p:cNvPicPr>
            <a:picLocks noChangeAspect="1" noChangeArrowheads="1"/>
          </p:cNvPicPr>
          <p:nvPr userDrawn="1">
            <p:custDataLst>
              <p:tags r:id="rId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1588"/>
            <a:ext cx="1587" cy="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60000" y="1440000"/>
            <a:ext cx="4140000" cy="288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8" name="Inhaltsplatzhalter 2"/>
          <p:cNvSpPr>
            <a:spLocks noGrp="1"/>
          </p:cNvSpPr>
          <p:nvPr>
            <p:ph sz="half" idx="13"/>
          </p:nvPr>
        </p:nvSpPr>
        <p:spPr>
          <a:xfrm>
            <a:off x="4680000" y="1440000"/>
            <a:ext cx="4140000" cy="288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DA3BA654-0BAC-4316-921A-F36D40D8BB4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DADDE4-3F5E-C24B-AAA0-66985D6FC05A}" type="datetime1">
              <a:rPr lang="de-DE"/>
              <a:pPr>
                <a:defRPr/>
              </a:pPr>
              <a:t>23.01.2024</a:t>
            </a:fld>
            <a:endParaRPr lang="de-AT" dirty="0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C1E83072-1293-A310-0FFD-8102F144A3A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A59EA83B-D81D-7AF3-8713-E807953D72F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4E88DD0-FF77-7548-95E1-4824BB4E84AA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39608415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jekt 5" hidden="1">
            <a:extLst>
              <a:ext uri="{FF2B5EF4-FFF2-40B4-BE49-F238E27FC236}">
                <a16:creationId xmlns:a16="http://schemas.microsoft.com/office/drawing/2014/main" id="{5AA32395-D43B-BA52-A537-3F922A12151D}"/>
              </a:ext>
            </a:extLst>
          </p:cNvPr>
          <p:cNvPicPr>
            <a:picLocks noChangeAspect="1" noChangeArrowheads="1"/>
          </p:cNvPicPr>
          <p:nvPr userDrawn="1">
            <p:custDataLst>
              <p:tags r:id="rId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1588"/>
            <a:ext cx="1587" cy="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60000" y="1440000"/>
            <a:ext cx="4140000" cy="360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60000" y="1800000"/>
            <a:ext cx="4140000" cy="252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10" name="Textplatzhalter 2"/>
          <p:cNvSpPr>
            <a:spLocks noGrp="1"/>
          </p:cNvSpPr>
          <p:nvPr>
            <p:ph type="body" idx="13"/>
          </p:nvPr>
        </p:nvSpPr>
        <p:spPr>
          <a:xfrm>
            <a:off x="4680000" y="1440000"/>
            <a:ext cx="4140000" cy="360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11" name="Inhaltsplatzhalter 3"/>
          <p:cNvSpPr>
            <a:spLocks noGrp="1"/>
          </p:cNvSpPr>
          <p:nvPr>
            <p:ph sz="half" idx="14"/>
          </p:nvPr>
        </p:nvSpPr>
        <p:spPr>
          <a:xfrm>
            <a:off x="4680000" y="1800000"/>
            <a:ext cx="4140000" cy="252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Datumsplatzhalter 3">
            <a:extLst>
              <a:ext uri="{FF2B5EF4-FFF2-40B4-BE49-F238E27FC236}">
                <a16:creationId xmlns:a16="http://schemas.microsoft.com/office/drawing/2014/main" id="{AC0F86FA-DABB-65F5-2AAF-DDACAF797913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6D1D0F-FA29-4243-8715-74A2F59F9D58}" type="datetime1">
              <a:rPr lang="de-DE"/>
              <a:pPr>
                <a:defRPr/>
              </a:pPr>
              <a:t>23.01.2024</a:t>
            </a:fld>
            <a:endParaRPr lang="de-AT" dirty="0"/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FC58D76B-0229-AFF8-2D8B-5BB429CD3AFD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A1C74CFB-EA55-D7DB-3448-6B2EBB7B9130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9BDEB9C-5A76-D84E-A68F-821005D0A3E9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40917584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jekt 6" hidden="1">
            <a:extLst>
              <a:ext uri="{FF2B5EF4-FFF2-40B4-BE49-F238E27FC236}">
                <a16:creationId xmlns:a16="http://schemas.microsoft.com/office/drawing/2014/main" id="{6FEB5F52-7EC1-D35D-B737-81A8FB25291E}"/>
              </a:ext>
            </a:extLst>
          </p:cNvPr>
          <p:cNvPicPr>
            <a:picLocks noChangeAspect="1" noChangeArrowheads="1"/>
          </p:cNvPicPr>
          <p:nvPr userDrawn="1">
            <p:custDataLst>
              <p:tags r:id="rId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1588"/>
            <a:ext cx="1587" cy="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C107C08-8AEB-368B-A95A-F4A809AF5D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637385-0507-9247-BB72-F159787E87BC}" type="datetime1">
              <a:rPr lang="de-DE"/>
              <a:pPr>
                <a:defRPr/>
              </a:pPr>
              <a:t>23.01.2024</a:t>
            </a:fld>
            <a:endParaRPr lang="de-AT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C82E809-68B6-9B12-8574-7CD5E31D25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58443FF-AE2D-011A-3139-C2A1274DA1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C64B4A4-BEC2-8340-BAEA-40B83ACC4045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36866410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7">
            <a:extLst>
              <a:ext uri="{FF2B5EF4-FFF2-40B4-BE49-F238E27FC236}">
                <a16:creationId xmlns:a16="http://schemas.microsoft.com/office/drawing/2014/main" id="{BEA2E9B9-0C7F-F922-AA3B-EFC9A42BAE7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4475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el 1"/>
          <p:cNvSpPr>
            <a:spLocks noGrp="1"/>
          </p:cNvSpPr>
          <p:nvPr>
            <p:ph type="ctrTitle"/>
          </p:nvPr>
        </p:nvSpPr>
        <p:spPr>
          <a:xfrm>
            <a:off x="2520000" y="1800000"/>
            <a:ext cx="4860000" cy="900000"/>
          </a:xfrm>
        </p:spPr>
        <p:txBody>
          <a:bodyPr anchor="b"/>
          <a:lstStyle>
            <a:lvl1pPr algn="l">
              <a:defRPr sz="3000">
                <a:solidFill>
                  <a:srgbClr val="0F3B61"/>
                </a:solidFill>
                <a:latin typeface="Calibri" panose="020F0502020204030204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8" name="Untertitel 2"/>
          <p:cNvSpPr>
            <a:spLocks noGrp="1"/>
          </p:cNvSpPr>
          <p:nvPr>
            <p:ph type="subTitle" idx="1"/>
          </p:nvPr>
        </p:nvSpPr>
        <p:spPr>
          <a:xfrm>
            <a:off x="2520000" y="2700000"/>
            <a:ext cx="4860000" cy="900000"/>
          </a:xfrm>
        </p:spPr>
        <p:txBody>
          <a:bodyPr/>
          <a:lstStyle>
            <a:lvl1pPr marL="0" indent="0" algn="l">
              <a:buNone/>
              <a:defRPr sz="2000">
                <a:solidFill>
                  <a:srgbClr val="5AC2C9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Formatvorlage des Untertitelmasters durch Klicken bearbeiten</a:t>
            </a:r>
            <a:endParaRPr lang="de-AT" dirty="0"/>
          </a:p>
        </p:txBody>
      </p:sp>
      <p:sp>
        <p:nvSpPr>
          <p:cNvPr id="3" name="Datumsplatzhalter 3">
            <a:extLst>
              <a:ext uri="{FF2B5EF4-FFF2-40B4-BE49-F238E27FC236}">
                <a16:creationId xmlns:a16="http://schemas.microsoft.com/office/drawing/2014/main" id="{359467B0-56A4-92C8-D7AF-325F7E79D9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08886A-1D8E-694A-94E1-A1ED3C8E1F49}" type="datetime1">
              <a:rPr lang="de-DE"/>
              <a:pPr>
                <a:defRPr/>
              </a:pPr>
              <a:t>23.01.2024</a:t>
            </a:fld>
            <a:endParaRPr lang="de-AT"/>
          </a:p>
        </p:txBody>
      </p:sp>
      <p:sp>
        <p:nvSpPr>
          <p:cNvPr id="4" name="Fußzeilenplatzhalter 4">
            <a:extLst>
              <a:ext uri="{FF2B5EF4-FFF2-40B4-BE49-F238E27FC236}">
                <a16:creationId xmlns:a16="http://schemas.microsoft.com/office/drawing/2014/main" id="{9F2DAA99-F8B0-F223-C0DE-FA7329FDEF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9388" y="4751388"/>
            <a:ext cx="5040312" cy="2698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5" name="Foliennummernplatzhalter 5">
            <a:extLst>
              <a:ext uri="{FF2B5EF4-FFF2-40B4-BE49-F238E27FC236}">
                <a16:creationId xmlns:a16="http://schemas.microsoft.com/office/drawing/2014/main" id="{F5BB41DB-95AB-1E21-7F55-C6EAFA99BB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14AD44F-C3D1-7D40-A02E-3EEBBD0C4364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10789376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9998" y="360000"/>
            <a:ext cx="3060000" cy="9000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600000" y="360000"/>
            <a:ext cx="5184000" cy="3960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60000" y="1260000"/>
            <a:ext cx="3060000" cy="3060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FE95144A-FA17-67E1-B306-D7EFC8A531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3CF4A3-69E3-9D42-BD41-F1646FEA747C}" type="datetime1">
              <a:rPr lang="de-DE"/>
              <a:pPr>
                <a:defRPr/>
              </a:pPr>
              <a:t>23.01.2024</a:t>
            </a:fld>
            <a:endParaRPr lang="de-AT" dirty="0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B783B0AD-87F4-DFC8-2D11-FB8B728B3E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BF687415-1C04-E785-A823-7769616F7E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F47EA1-666E-4849-9E9F-D5D6DE91EE7B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31454969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20000" y="3600451"/>
            <a:ext cx="5580000" cy="3600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620000" y="540000"/>
            <a:ext cx="5040000" cy="2880000"/>
          </a:xfrm>
        </p:spPr>
        <p:txBody>
          <a:bodyPr rtlCol="0">
            <a:normAutofit/>
          </a:bodyPr>
          <a:lstStyle>
            <a:lvl1pPr marL="0" indent="0" algn="l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AT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620000" y="3960000"/>
            <a:ext cx="5580000" cy="540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85E2291A-92F9-3426-9141-C712FB0AE0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449F9D-1FDE-EA4B-9053-BC8D84D4F8EC}" type="datetime1">
              <a:rPr lang="de-DE"/>
              <a:pPr>
                <a:defRPr/>
              </a:pPr>
              <a:t>23.01.2024</a:t>
            </a:fld>
            <a:endParaRPr lang="de-AT" dirty="0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DDC55674-7BBA-2D1D-B2D6-F7AE13C951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E026E18B-7BAC-C66F-1F49-CBBBEC1161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44B5AC-E7CE-024B-8C64-CFFE05F47C2E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34637440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Objekt 2" hidden="1">
            <a:extLst>
              <a:ext uri="{FF2B5EF4-FFF2-40B4-BE49-F238E27FC236}">
                <a16:creationId xmlns:a16="http://schemas.microsoft.com/office/drawing/2014/main" id="{F592F8B6-8012-4EF6-23AB-CF5C8CEBB7E3}"/>
              </a:ext>
            </a:extLst>
          </p:cNvPr>
          <p:cNvPicPr>
            <a:picLocks noChangeAspect="1" noChangeArrowheads="1"/>
          </p:cNvPicPr>
          <p:nvPr userDrawn="1">
            <p:custDataLst>
              <p:tags r:id="rId13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1588"/>
            <a:ext cx="1587" cy="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Bild 8">
            <a:extLst>
              <a:ext uri="{FF2B5EF4-FFF2-40B4-BE49-F238E27FC236}">
                <a16:creationId xmlns:a16="http://schemas.microsoft.com/office/drawing/2014/main" id="{D4C49234-BF1E-C918-CF2F-0B1F3EF3BD53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4475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hteck 1">
            <a:extLst>
              <a:ext uri="{FF2B5EF4-FFF2-40B4-BE49-F238E27FC236}">
                <a16:creationId xmlns:a16="http://schemas.microsoft.com/office/drawing/2014/main" id="{77644086-AA5E-9EE2-EF3F-E18DB64B67D8}"/>
              </a:ext>
            </a:extLst>
          </p:cNvPr>
          <p:cNvSpPr/>
          <p:nvPr userDrawn="1"/>
        </p:nvSpPr>
        <p:spPr>
          <a:xfrm>
            <a:off x="190500" y="3665538"/>
            <a:ext cx="1638300" cy="968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1029" name="Titelplatzhalter 1">
            <a:extLst>
              <a:ext uri="{FF2B5EF4-FFF2-40B4-BE49-F238E27FC236}">
                <a16:creationId xmlns:a16="http://schemas.microsoft.com/office/drawing/2014/main" id="{7610B68F-AF07-D619-AB3D-699C46C07A14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360363" y="352425"/>
            <a:ext cx="5940425" cy="86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 altLang="de-DE"/>
              <a:t>Titelmasterformat durch Klicken bearbeiten</a:t>
            </a:r>
            <a:endParaRPr lang="de-AT" altLang="de-DE"/>
          </a:p>
        </p:txBody>
      </p:sp>
      <p:sp>
        <p:nvSpPr>
          <p:cNvPr id="1030" name="Textplatzhalter 2">
            <a:extLst>
              <a:ext uri="{FF2B5EF4-FFF2-40B4-BE49-F238E27FC236}">
                <a16:creationId xmlns:a16="http://schemas.microsoft.com/office/drawing/2014/main" id="{B20E493F-B5AF-5F8D-20BC-59F6DAEA258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360363" y="1349375"/>
            <a:ext cx="8423275" cy="199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  <a:endParaRPr lang="de-AT" altLang="de-DE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A524261-9452-65D2-5379-4A137FFAD08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199313" y="4751388"/>
            <a:ext cx="1079500" cy="2698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98989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defRPr>
            </a:lvl1pPr>
          </a:lstStyle>
          <a:p>
            <a:pPr>
              <a:defRPr/>
            </a:pPr>
            <a:fld id="{13D91D57-B10D-E849-8E7C-5A55502689CE}" type="datetime1">
              <a:rPr lang="de-DE"/>
              <a:pPr>
                <a:defRPr/>
              </a:pPr>
              <a:t>23.01.2024</a:t>
            </a:fld>
            <a:endParaRPr lang="de-AT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43EE974-E27C-8793-29AA-E43873CC3C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79613" y="4751388"/>
            <a:ext cx="5040312" cy="269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0E590BF-C1F2-664A-1ED0-328ED64B0A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80400" y="4751388"/>
            <a:ext cx="539750" cy="2698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 b="1" smtClean="0">
                <a:solidFill>
                  <a:srgbClr val="898989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>
              <a:defRPr/>
            </a:pPr>
            <a:fld id="{56D12CB6-D776-1A47-AA79-18EF9DA936E6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  <p:pic>
        <p:nvPicPr>
          <p:cNvPr id="1034" name="Bild 8">
            <a:extLst>
              <a:ext uri="{FF2B5EF4-FFF2-40B4-BE49-F238E27FC236}">
                <a16:creationId xmlns:a16="http://schemas.microsoft.com/office/drawing/2014/main" id="{6814BFCF-1505-B766-CC8F-8F8FA35117E2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7" t="70518" r="84193" b="9480"/>
          <a:stretch>
            <a:fillRect/>
          </a:stretch>
        </p:blipFill>
        <p:spPr bwMode="auto">
          <a:xfrm>
            <a:off x="473075" y="3884613"/>
            <a:ext cx="754063" cy="77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797" r:id="rId1"/>
    <p:sldLayoutId id="2147484798" r:id="rId2"/>
    <p:sldLayoutId id="2147484793" r:id="rId3"/>
    <p:sldLayoutId id="2147484799" r:id="rId4"/>
    <p:sldLayoutId id="2147484800" r:id="rId5"/>
    <p:sldLayoutId id="2147484801" r:id="rId6"/>
    <p:sldLayoutId id="2147484802" r:id="rId7"/>
    <p:sldLayoutId id="2147484794" r:id="rId8"/>
    <p:sldLayoutId id="2147484795" r:id="rId9"/>
    <p:sldLayoutId id="2147484803" r:id="rId10"/>
    <p:sldLayoutId id="2147484796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 kern="1200">
          <a:solidFill>
            <a:srgbClr val="0F3B61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F3B61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F3B61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F3B61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F3B61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5AC2C9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rgbClr val="5AC2C9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5AC2C9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5AC2C9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5AC2C9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Relationship Id="rId4" Type="http://schemas.openxmlformats.org/officeDocument/2006/relationships/image" Target="../media/image1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Relationship Id="rId6" Type="http://schemas.openxmlformats.org/officeDocument/2006/relationships/image" Target="../media/image15.jpeg"/><Relationship Id="rId5" Type="http://schemas.openxmlformats.org/officeDocument/2006/relationships/image" Target="../media/image16.png"/><Relationship Id="rId4" Type="http://schemas.openxmlformats.org/officeDocument/2006/relationships/image" Target="../media/image1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Relationship Id="rId5" Type="http://schemas.openxmlformats.org/officeDocument/2006/relationships/image" Target="../media/image17.jpeg"/><Relationship Id="rId4" Type="http://schemas.openxmlformats.org/officeDocument/2006/relationships/image" Target="../media/image1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.xml"/><Relationship Id="rId6" Type="http://schemas.openxmlformats.org/officeDocument/2006/relationships/image" Target="../media/image21.png"/><Relationship Id="rId5" Type="http://schemas.openxmlformats.org/officeDocument/2006/relationships/image" Target="../media/image20.jpeg"/><Relationship Id="rId4" Type="http://schemas.openxmlformats.org/officeDocument/2006/relationships/image" Target="../media/image1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1.xml"/><Relationship Id="rId4" Type="http://schemas.openxmlformats.org/officeDocument/2006/relationships/image" Target="../media/image1.e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who.int/tools/child-growth-standards/standards" TargetMode="External"/><Relationship Id="rId13" Type="http://schemas.openxmlformats.org/officeDocument/2006/relationships/image" Target="../media/image24.png"/><Relationship Id="rId3" Type="http://schemas.openxmlformats.org/officeDocument/2006/relationships/notesSlide" Target="../notesSlides/notesSlide15.xml"/><Relationship Id="rId7" Type="http://schemas.openxmlformats.org/officeDocument/2006/relationships/hyperlink" Target="https://www.youtube.com/watch?v=UVcEZoCDV20" TargetMode="External"/><Relationship Id="rId12" Type="http://schemas.openxmlformats.org/officeDocument/2006/relationships/image" Target="../media/image23.png"/><Relationship Id="rId17" Type="http://schemas.openxmlformats.org/officeDocument/2006/relationships/image" Target="../media/image28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7.png"/><Relationship Id="rId1" Type="http://schemas.openxmlformats.org/officeDocument/2006/relationships/tags" Target="../tags/tag22.xml"/><Relationship Id="rId6" Type="http://schemas.openxmlformats.org/officeDocument/2006/relationships/hyperlink" Target="https://www.who.int/tools/child-growth-standards" TargetMode="External"/><Relationship Id="rId11" Type="http://schemas.openxmlformats.org/officeDocument/2006/relationships/hyperlink" Target="https://www.healthforallchildren.com/shop-base/shop/software/lmsgrowth/" TargetMode="External"/><Relationship Id="rId5" Type="http://schemas.openxmlformats.org/officeDocument/2006/relationships/image" Target="../media/image22.png"/><Relationship Id="rId15" Type="http://schemas.openxmlformats.org/officeDocument/2006/relationships/image" Target="../media/image26.png"/><Relationship Id="rId10" Type="http://schemas.openxmlformats.org/officeDocument/2006/relationships/hyperlink" Target="https://www.who.int/tools/growth-reference-data-for-5to19-years/application-tools" TargetMode="External"/><Relationship Id="rId4" Type="http://schemas.openxmlformats.org/officeDocument/2006/relationships/image" Target="../media/image1.emf"/><Relationship Id="rId9" Type="http://schemas.openxmlformats.org/officeDocument/2006/relationships/hyperlink" Target="https://www.who.int/tools/child-growth-standards/software" TargetMode="External"/><Relationship Id="rId14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4" Type="http://schemas.openxmlformats.org/officeDocument/2006/relationships/image" Target="../media/image1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5" Type="http://schemas.openxmlformats.org/officeDocument/2006/relationships/image" Target="../media/image6.jpeg"/><Relationship Id="rId4" Type="http://schemas.openxmlformats.org/officeDocument/2006/relationships/image" Target="../media/image1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Relationship Id="rId6" Type="http://schemas.openxmlformats.org/officeDocument/2006/relationships/image" Target="../media/image8.png"/><Relationship Id="rId5" Type="http://schemas.openxmlformats.org/officeDocument/2006/relationships/image" Target="../media/image1.emf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5" Type="http://schemas.openxmlformats.org/officeDocument/2006/relationships/image" Target="../media/image9.jpeg"/><Relationship Id="rId4" Type="http://schemas.openxmlformats.org/officeDocument/2006/relationships/image" Target="../media/image1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1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Relationship Id="rId5" Type="http://schemas.openxmlformats.org/officeDocument/2006/relationships/image" Target="../media/image12.jpeg"/><Relationship Id="rId4" Type="http://schemas.openxmlformats.org/officeDocument/2006/relationships/image" Target="../media/image1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Relationship Id="rId6" Type="http://schemas.openxmlformats.org/officeDocument/2006/relationships/image" Target="../media/image14.jpeg"/><Relationship Id="rId5" Type="http://schemas.openxmlformats.org/officeDocument/2006/relationships/image" Target="../media/image13.png"/><Relationship Id="rId4" Type="http://schemas.openxmlformats.org/officeDocument/2006/relationships/image" Target="../media/image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Relationship Id="rId5" Type="http://schemas.openxmlformats.org/officeDocument/2006/relationships/image" Target="../media/image15.jpeg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Objekt 3" hidden="1">
            <a:extLst>
              <a:ext uri="{FF2B5EF4-FFF2-40B4-BE49-F238E27FC236}">
                <a16:creationId xmlns:a16="http://schemas.microsoft.com/office/drawing/2014/main" id="{5B1C3E3A-B3B2-E898-6925-E1D644EF6D74}"/>
              </a:ext>
            </a:extLst>
          </p:cNvPr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1588"/>
            <a:ext cx="1587" cy="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6" name="Titel 3">
            <a:extLst>
              <a:ext uri="{FF2B5EF4-FFF2-40B4-BE49-F238E27FC236}">
                <a16:creationId xmlns:a16="http://schemas.microsoft.com/office/drawing/2014/main" id="{E9A4F736-C66D-82A9-694C-30771820FA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5963" y="1336675"/>
            <a:ext cx="5040312" cy="2016125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AC2C9"/>
                </a:solidFill>
                <a:latin typeface="Corbel" panose="020B0503020204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rgbClr val="5AC2C9"/>
                </a:solidFill>
                <a:latin typeface="Corbel" panose="020B0503020204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AC2C9"/>
                </a:solidFill>
                <a:latin typeface="Corbel" panose="020B0503020204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5AC2C9"/>
                </a:solidFill>
                <a:latin typeface="Corbel" panose="020B0503020204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orbel" panose="020B0503020204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orbel" panose="020B0503020204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orbel" panose="020B0503020204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orbel" panose="020B0503020204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orbel" panose="020B0503020204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en-US" altLang="de-DE" sz="4400" b="1" dirty="0">
                <a:solidFill>
                  <a:srgbClr val="0F3B61"/>
                </a:solidFill>
                <a:latin typeface="+mn-lt"/>
                <a:cs typeface="Calibri" panose="020F0502020204030204" pitchFamily="34" charset="0"/>
              </a:rPr>
              <a:t>ESPGHAN </a:t>
            </a:r>
          </a:p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en-US" altLang="de-DE" sz="4000" dirty="0">
                <a:latin typeface="+mn-lt"/>
                <a:cs typeface="Calibri" panose="020F0502020204030204" pitchFamily="34" charset="0"/>
              </a:rPr>
              <a:t>INI</a:t>
            </a:r>
            <a:r>
              <a:rPr lang="ro-RO" altLang="de-DE" sz="4000" dirty="0">
                <a:latin typeface="+mn-lt"/>
                <a:cs typeface="Calibri" panose="020F0502020204030204" pitchFamily="34" charset="0"/>
              </a:rPr>
              <a:t>Ț</a:t>
            </a:r>
            <a:r>
              <a:rPr lang="en-US" altLang="de-DE" sz="4000" dirty="0">
                <a:latin typeface="+mn-lt"/>
                <a:cs typeface="Calibri" panose="020F0502020204030204" pitchFamily="34" charset="0"/>
              </a:rPr>
              <a:t>IATIVA CALITATEA </a:t>
            </a:r>
            <a:r>
              <a:rPr lang="ro-RO" altLang="de-DE" sz="4000" dirty="0">
                <a:latin typeface="+mn-lt"/>
                <a:cs typeface="Calibri" panose="020F0502020204030204" pitchFamily="34" charset="0"/>
              </a:rPr>
              <a:t>Î</a:t>
            </a:r>
            <a:r>
              <a:rPr lang="en-US" altLang="de-DE" sz="4000" dirty="0">
                <a:latin typeface="+mn-lt"/>
                <a:cs typeface="Calibri" panose="020F0502020204030204" pitchFamily="34" charset="0"/>
              </a:rPr>
              <a:t>NGRIJIRII</a:t>
            </a:r>
          </a:p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en-US" altLang="de-DE" sz="4000" dirty="0">
                <a:latin typeface="+mn-lt"/>
                <a:cs typeface="Calibri" panose="020F0502020204030204" pitchFamily="34" charset="0"/>
              </a:rPr>
              <a:t>ANTROPOMETRIE</a:t>
            </a:r>
          </a:p>
        </p:txBody>
      </p:sp>
      <p:sp>
        <p:nvSpPr>
          <p:cNvPr id="15363" name="Date Placeholder 3">
            <a:extLst>
              <a:ext uri="{FF2B5EF4-FFF2-40B4-BE49-F238E27FC236}">
                <a16:creationId xmlns:a16="http://schemas.microsoft.com/office/drawing/2014/main" id="{376FE211-47BF-83E7-2599-00CEF9C395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97200" y="4060825"/>
            <a:ext cx="700088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chemeClr val="accent1"/>
                </a:solidFill>
              </a:rPr>
              <a:t>06 08 2022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Objekt 7" hidden="1">
            <a:extLst>
              <a:ext uri="{FF2B5EF4-FFF2-40B4-BE49-F238E27FC236}">
                <a16:creationId xmlns:a16="http://schemas.microsoft.com/office/drawing/2014/main" id="{84AD3ACF-0AC7-C083-4535-536A5C3C1EA3}"/>
              </a:ext>
            </a:extLst>
          </p:cNvPr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1588"/>
            <a:ext cx="1587" cy="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hteck 11">
            <a:extLst>
              <a:ext uri="{FF2B5EF4-FFF2-40B4-BE49-F238E27FC236}">
                <a16:creationId xmlns:a16="http://schemas.microsoft.com/office/drawing/2014/main" id="{4DCCCD6A-161A-8A79-92C8-8932B164DECF}"/>
              </a:ext>
            </a:extLst>
          </p:cNvPr>
          <p:cNvSpPr/>
          <p:nvPr/>
        </p:nvSpPr>
        <p:spPr>
          <a:xfrm>
            <a:off x="4841875" y="1047750"/>
            <a:ext cx="3924300" cy="3287713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/>
          <a:lstStyle/>
          <a:p>
            <a:pPr>
              <a:defRPr/>
            </a:pPr>
            <a:r>
              <a:rPr lang="en-US" altLang="en-US" sz="1400" b="1" spc="30" dirty="0">
                <a:solidFill>
                  <a:srgbClr val="5AC2C9"/>
                </a:solidFill>
                <a:cs typeface="Times New Roman" panose="02020603050405020304" pitchFamily="18" charset="0"/>
              </a:rPr>
              <a:t> PROCEDURA CORECT</a:t>
            </a:r>
            <a:r>
              <a:rPr lang="ro-RO" altLang="en-US" sz="1400" b="1" spc="30" dirty="0">
                <a:solidFill>
                  <a:srgbClr val="5AC2C9"/>
                </a:solidFill>
                <a:cs typeface="Times New Roman" panose="02020603050405020304" pitchFamily="18" charset="0"/>
              </a:rPr>
              <a:t>Ă</a:t>
            </a:r>
            <a:endParaRPr lang="en-US" altLang="en-US" sz="1400" b="1" spc="30" dirty="0">
              <a:solidFill>
                <a:srgbClr val="5AC2C9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Folosi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ț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un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echipament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bine 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î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ntre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ț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inut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ro-RO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ș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calibrat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î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n mod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regulat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>
              <a:spcBef>
                <a:spcPts val="300"/>
              </a:spcBef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      (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anual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sau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de c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â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te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ori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este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nevoie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)</a:t>
            </a:r>
          </a:p>
          <a:p>
            <a:pPr marL="171450" indent="-171450">
              <a:spcBef>
                <a:spcPts val="300"/>
              </a:spcBef>
              <a:buFont typeface="Wingdings" panose="05000000000000000000" pitchFamily="2" charset="2"/>
              <a:buChar char="§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C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â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ntarul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trebuie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s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m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soare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greut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ăț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cu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diviziuni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cel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mult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20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grame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Wingdings" panose="05000000000000000000" pitchFamily="2" charset="2"/>
              <a:buChar char="§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Plasa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ț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greutatea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c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â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ntarului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sau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seta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ț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la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punctul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zero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A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ș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eza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ț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c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â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ntarul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pe o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suprafa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ță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dur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orizontal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C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â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nt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ri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ț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copilul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dezbr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cat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complet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ideal </a:t>
            </a:r>
            <a:r>
              <a:rPr lang="ro-RO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î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nainte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de mas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</p:txBody>
      </p:sp>
      <p:sp>
        <p:nvSpPr>
          <p:cNvPr id="33795" name="Title 1">
            <a:extLst>
              <a:ext uri="{FF2B5EF4-FFF2-40B4-BE49-F238E27FC236}">
                <a16:creationId xmlns:a16="http://schemas.microsoft.com/office/drawing/2014/main" id="{D94D0C36-EEF6-4041-69F0-1098E31DF8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425"/>
            <a:ext cx="7370762" cy="430213"/>
          </a:xfrm>
        </p:spPr>
        <p:txBody>
          <a:bodyPr/>
          <a:lstStyle/>
          <a:p>
            <a:r>
              <a:rPr lang="en-GB" altLang="en-US"/>
              <a:t>Greutatea copilului </a:t>
            </a:r>
            <a:r>
              <a:rPr lang="en-GB" altLang="en-US" sz="2000" b="0"/>
              <a:t>(&lt;2 ani)</a:t>
            </a:r>
            <a:endParaRPr lang="en-GB" altLang="en-US" b="0"/>
          </a:p>
        </p:txBody>
      </p:sp>
      <p:grpSp>
        <p:nvGrpSpPr>
          <p:cNvPr id="33796" name="Playbutton">
            <a:extLst>
              <a:ext uri="{FF2B5EF4-FFF2-40B4-BE49-F238E27FC236}">
                <a16:creationId xmlns:a16="http://schemas.microsoft.com/office/drawing/2014/main" id="{8E467DA7-4492-874D-6EDF-61F827CB0D9A}"/>
              </a:ext>
            </a:extLst>
          </p:cNvPr>
          <p:cNvGrpSpPr>
            <a:grpSpLocks/>
          </p:cNvGrpSpPr>
          <p:nvPr/>
        </p:nvGrpSpPr>
        <p:grpSpPr bwMode="auto">
          <a:xfrm>
            <a:off x="6149975" y="4160838"/>
            <a:ext cx="2562225" cy="349250"/>
            <a:chOff x="6149898" y="4160203"/>
            <a:chExt cx="2562937" cy="350520"/>
          </a:xfrm>
        </p:grpSpPr>
        <p:sp>
          <p:nvSpPr>
            <p:cNvPr id="3" name="Rechteck: abgerundete Ecken 2">
              <a:extLst>
                <a:ext uri="{FF2B5EF4-FFF2-40B4-BE49-F238E27FC236}">
                  <a16:creationId xmlns:a16="http://schemas.microsoft.com/office/drawing/2014/main" id="{0305B4BD-6CF0-3178-E772-D2646FD700D8}"/>
                </a:ext>
              </a:extLst>
            </p:cNvPr>
            <p:cNvSpPr/>
            <p:nvPr/>
          </p:nvSpPr>
          <p:spPr>
            <a:xfrm>
              <a:off x="6149898" y="4160203"/>
              <a:ext cx="2562937" cy="350520"/>
            </a:xfrm>
            <a:prstGeom prst="roundRect">
              <a:avLst>
                <a:gd name="adj" fmla="val 50000"/>
              </a:avLst>
            </a:prstGeom>
            <a:solidFill>
              <a:srgbClr val="5AC2C9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buFont typeface="Arial" panose="020B0604020202020204" pitchFamily="34" charset="0"/>
                <a:buNone/>
                <a:defRPr/>
              </a:pP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Material: </a:t>
              </a:r>
              <a:b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</a:b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Cum s</a:t>
              </a:r>
              <a:r>
                <a:rPr lang="ro-RO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ă</a:t>
              </a: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 c</a:t>
              </a:r>
              <a:r>
                <a:rPr lang="ro-RO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â</a:t>
              </a:r>
              <a:r>
                <a:rPr lang="en-US" altLang="en-US" sz="1000" b="1" dirty="0" err="1">
                  <a:solidFill>
                    <a:schemeClr val="bg1"/>
                  </a:solidFill>
                  <a:cs typeface="Times New Roman" panose="02020603050405020304" pitchFamily="18" charset="0"/>
                </a:rPr>
                <a:t>nt</a:t>
              </a:r>
              <a:r>
                <a:rPr lang="ro-RO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ă</a:t>
              </a: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rim </a:t>
              </a:r>
              <a:r>
                <a:rPr lang="en-US" altLang="en-US" sz="1000" b="1" dirty="0" err="1">
                  <a:solidFill>
                    <a:schemeClr val="bg1"/>
                  </a:solidFill>
                  <a:cs typeface="Times New Roman" panose="02020603050405020304" pitchFamily="18" charset="0"/>
                </a:rPr>
                <a:t>copilul</a:t>
              </a: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 (&lt;2 ani)</a:t>
              </a:r>
            </a:p>
          </p:txBody>
        </p:sp>
        <p:grpSp>
          <p:nvGrpSpPr>
            <p:cNvPr id="33805" name="Gruppieren 19">
              <a:extLst>
                <a:ext uri="{FF2B5EF4-FFF2-40B4-BE49-F238E27FC236}">
                  <a16:creationId xmlns:a16="http://schemas.microsoft.com/office/drawing/2014/main" id="{E5345F52-1975-B3F5-6EEC-BD128C5C6BB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404860" y="4210686"/>
              <a:ext cx="249555" cy="249555"/>
              <a:chOff x="8404860" y="4210686"/>
              <a:chExt cx="249555" cy="249555"/>
            </a:xfrm>
          </p:grpSpPr>
          <p:sp>
            <p:nvSpPr>
              <p:cNvPr id="18" name="Ellipse 17">
                <a:extLst>
                  <a:ext uri="{FF2B5EF4-FFF2-40B4-BE49-F238E27FC236}">
                    <a16:creationId xmlns:a16="http://schemas.microsoft.com/office/drawing/2014/main" id="{08ABFCD8-78F6-CEEE-084A-B331953AB81B}"/>
                  </a:ext>
                </a:extLst>
              </p:cNvPr>
              <p:cNvSpPr/>
              <p:nvPr/>
            </p:nvSpPr>
            <p:spPr>
              <a:xfrm>
                <a:off x="8404774" y="4211188"/>
                <a:ext cx="249307" cy="248550"/>
              </a:xfrm>
              <a:prstGeom prst="ellipse">
                <a:avLst/>
              </a:prstGeom>
              <a:solidFill>
                <a:srgbClr val="5AC2C9"/>
              </a:solidFill>
              <a:ln w="12700">
                <a:solidFill>
                  <a:schemeClr val="bg1"/>
                </a:solidFill>
              </a:ln>
              <a:effectLst>
                <a:outerShdw blurRad="63500" sx="102000" sy="102000" algn="ctr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19" name="Gleichschenkliges Dreieck 18">
                <a:extLst>
                  <a:ext uri="{FF2B5EF4-FFF2-40B4-BE49-F238E27FC236}">
                    <a16:creationId xmlns:a16="http://schemas.microsoft.com/office/drawing/2014/main" id="{313974B5-54BA-A403-E891-33850C0300F1}"/>
                  </a:ext>
                </a:extLst>
              </p:cNvPr>
              <p:cNvSpPr/>
              <p:nvPr/>
            </p:nvSpPr>
            <p:spPr>
              <a:xfrm rot="5400000">
                <a:off x="8490325" y="4278297"/>
                <a:ext cx="117902" cy="11433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</p:grpSp>
      </p:grpSp>
      <p:pic>
        <p:nvPicPr>
          <p:cNvPr id="33797" name="1 20a mpg How to weigh children - YouTube">
            <a:hlinkClick r:id="" action="ppaction://media"/>
            <a:extLst>
              <a:ext uri="{FF2B5EF4-FFF2-40B4-BE49-F238E27FC236}">
                <a16:creationId xmlns:a16="http://schemas.microsoft.com/office/drawing/2014/main" id="{6E0D1704-6DB4-98C2-07D7-A32945416E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3063" y="2933700"/>
            <a:ext cx="3222625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8" name="Picture 6">
            <a:extLst>
              <a:ext uri="{FF2B5EF4-FFF2-40B4-BE49-F238E27FC236}">
                <a16:creationId xmlns:a16="http://schemas.microsoft.com/office/drawing/2014/main" id="{D68C9486-D95F-8890-C235-56EBCEFDAD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3638" y="784225"/>
            <a:ext cx="3875087" cy="3871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E8B129B-234C-63D8-9455-4A7B4E734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33800" name="Foliennummernplatzhalter 6">
            <a:extLst>
              <a:ext uri="{FF2B5EF4-FFF2-40B4-BE49-F238E27FC236}">
                <a16:creationId xmlns:a16="http://schemas.microsoft.com/office/drawing/2014/main" id="{08F3A280-027C-F178-151E-D18CF618795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260F8AB-D9CD-B449-872D-A825B2AB3536}" type="slidenum">
              <a:rPr lang="de-AT" altLang="de-DE" sz="10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10</a:t>
            </a:fld>
            <a:endParaRPr lang="de-AT" altLang="de-DE" sz="1000">
              <a:solidFill>
                <a:srgbClr val="898989"/>
              </a:solidFill>
            </a:endParaRPr>
          </a:p>
        </p:txBody>
      </p:sp>
      <p:grpSp>
        <p:nvGrpSpPr>
          <p:cNvPr id="33801" name="Gruppieren 24">
            <a:extLst>
              <a:ext uri="{FF2B5EF4-FFF2-40B4-BE49-F238E27FC236}">
                <a16:creationId xmlns:a16="http://schemas.microsoft.com/office/drawing/2014/main" id="{3605F1FD-3008-F004-C957-5CFB83061FAA}"/>
              </a:ext>
            </a:extLst>
          </p:cNvPr>
          <p:cNvGrpSpPr>
            <a:grpSpLocks/>
          </p:cNvGrpSpPr>
          <p:nvPr/>
        </p:nvGrpSpPr>
        <p:grpSpPr bwMode="auto">
          <a:xfrm>
            <a:off x="312738" y="1347788"/>
            <a:ext cx="1071562" cy="1023937"/>
            <a:chOff x="313138" y="1347788"/>
            <a:chExt cx="1071153" cy="1023453"/>
          </a:xfrm>
        </p:grpSpPr>
        <p:sp>
          <p:nvSpPr>
            <p:cNvPr id="33802" name="Freeform 49">
              <a:extLst>
                <a:ext uri="{FF2B5EF4-FFF2-40B4-BE49-F238E27FC236}">
                  <a16:creationId xmlns:a16="http://schemas.microsoft.com/office/drawing/2014/main" id="{AE189220-214B-8BD2-6298-CC62853183B7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071153" cy="1023453"/>
            </a:xfrm>
            <a:custGeom>
              <a:avLst/>
              <a:gdLst>
                <a:gd name="T0" fmla="*/ 2147483646 w 2614"/>
                <a:gd name="T1" fmla="*/ 2147483646 h 2498"/>
                <a:gd name="T2" fmla="*/ 2147483646 w 2614"/>
                <a:gd name="T3" fmla="*/ 2147483646 h 2498"/>
                <a:gd name="T4" fmla="*/ 2147483646 w 2614"/>
                <a:gd name="T5" fmla="*/ 2147483646 h 2498"/>
                <a:gd name="T6" fmla="*/ 2147483646 w 2614"/>
                <a:gd name="T7" fmla="*/ 2147483646 h 2498"/>
                <a:gd name="T8" fmla="*/ 2147483646 w 2614"/>
                <a:gd name="T9" fmla="*/ 2147483646 h 2498"/>
                <a:gd name="T10" fmla="*/ 2147483646 w 2614"/>
                <a:gd name="T11" fmla="*/ 2147483646 h 2498"/>
                <a:gd name="T12" fmla="*/ 2147483646 w 2614"/>
                <a:gd name="T13" fmla="*/ 2147483646 h 2498"/>
                <a:gd name="T14" fmla="*/ 2147483646 w 2614"/>
                <a:gd name="T15" fmla="*/ 2147483646 h 2498"/>
                <a:gd name="T16" fmla="*/ 2147483646 w 2614"/>
                <a:gd name="T17" fmla="*/ 2147483646 h 2498"/>
                <a:gd name="T18" fmla="*/ 2147483646 w 2614"/>
                <a:gd name="T19" fmla="*/ 2147483646 h 2498"/>
                <a:gd name="T20" fmla="*/ 2147483646 w 2614"/>
                <a:gd name="T21" fmla="*/ 2147483646 h 2498"/>
                <a:gd name="T22" fmla="*/ 2147483646 w 2614"/>
                <a:gd name="T23" fmla="*/ 2147483646 h 2498"/>
                <a:gd name="T24" fmla="*/ 2147483646 w 2614"/>
                <a:gd name="T25" fmla="*/ 2147483646 h 2498"/>
                <a:gd name="T26" fmla="*/ 2147483646 w 2614"/>
                <a:gd name="T27" fmla="*/ 2147483646 h 249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5AC2C9">
                <a:alpha val="5098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DE"/>
            </a:p>
          </p:txBody>
        </p:sp>
        <p:sp>
          <p:nvSpPr>
            <p:cNvPr id="33803" name="Freeform 57">
              <a:extLst>
                <a:ext uri="{FF2B5EF4-FFF2-40B4-BE49-F238E27FC236}">
                  <a16:creationId xmlns:a16="http://schemas.microsoft.com/office/drawing/2014/main" id="{4EA9C503-85A0-BF4E-096A-B2ED28686965}"/>
                </a:ext>
              </a:extLst>
            </p:cNvPr>
            <p:cNvSpPr>
              <a:spLocks/>
            </p:cNvSpPr>
            <p:nvPr/>
          </p:nvSpPr>
          <p:spPr bwMode="gray">
            <a:xfrm>
              <a:off x="585424" y="1552575"/>
              <a:ext cx="551497" cy="477698"/>
            </a:xfrm>
            <a:custGeom>
              <a:avLst/>
              <a:gdLst>
                <a:gd name="T0" fmla="*/ 2147483646 w 1390"/>
                <a:gd name="T1" fmla="*/ 2147483646 h 1207"/>
                <a:gd name="T2" fmla="*/ 2147483646 w 1390"/>
                <a:gd name="T3" fmla="*/ 2147483646 h 1207"/>
                <a:gd name="T4" fmla="*/ 2147483646 w 1390"/>
                <a:gd name="T5" fmla="*/ 2147483646 h 1207"/>
                <a:gd name="T6" fmla="*/ 2147483646 w 1390"/>
                <a:gd name="T7" fmla="*/ 2147483646 h 1207"/>
                <a:gd name="T8" fmla="*/ 2147483646 w 1390"/>
                <a:gd name="T9" fmla="*/ 2147483646 h 1207"/>
                <a:gd name="T10" fmla="*/ 2147483646 w 1390"/>
                <a:gd name="T11" fmla="*/ 2147483646 h 1207"/>
                <a:gd name="T12" fmla="*/ 2147483646 w 1390"/>
                <a:gd name="T13" fmla="*/ 2147483646 h 1207"/>
                <a:gd name="T14" fmla="*/ 2147483646 w 1390"/>
                <a:gd name="T15" fmla="*/ 2147483646 h 1207"/>
                <a:gd name="T16" fmla="*/ 2147483646 w 1390"/>
                <a:gd name="T17" fmla="*/ 2147483646 h 1207"/>
                <a:gd name="T18" fmla="*/ 2147483646 w 1390"/>
                <a:gd name="T19" fmla="*/ 2147483646 h 1207"/>
                <a:gd name="T20" fmla="*/ 2147483646 w 1390"/>
                <a:gd name="T21" fmla="*/ 2147483646 h 1207"/>
                <a:gd name="T22" fmla="*/ 2147483646 w 1390"/>
                <a:gd name="T23" fmla="*/ 2147483646 h 120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390" h="1207">
                  <a:moveTo>
                    <a:pt x="137" y="729"/>
                  </a:moveTo>
                  <a:cubicBezTo>
                    <a:pt x="107" y="700"/>
                    <a:pt x="59" y="700"/>
                    <a:pt x="30" y="729"/>
                  </a:cubicBezTo>
                  <a:cubicBezTo>
                    <a:pt x="0" y="759"/>
                    <a:pt x="0" y="807"/>
                    <a:pt x="30" y="836"/>
                  </a:cubicBezTo>
                  <a:cubicBezTo>
                    <a:pt x="379" y="1185"/>
                    <a:pt x="379" y="1185"/>
                    <a:pt x="379" y="1185"/>
                  </a:cubicBezTo>
                  <a:cubicBezTo>
                    <a:pt x="394" y="1200"/>
                    <a:pt x="412" y="1207"/>
                    <a:pt x="432" y="1207"/>
                  </a:cubicBezTo>
                  <a:cubicBezTo>
                    <a:pt x="434" y="1207"/>
                    <a:pt x="434" y="1207"/>
                    <a:pt x="436" y="1207"/>
                  </a:cubicBezTo>
                  <a:cubicBezTo>
                    <a:pt x="456" y="1205"/>
                    <a:pt x="477" y="1196"/>
                    <a:pt x="491" y="1180"/>
                  </a:cubicBezTo>
                  <a:cubicBezTo>
                    <a:pt x="1364" y="133"/>
                    <a:pt x="1364" y="133"/>
                    <a:pt x="1364" y="133"/>
                  </a:cubicBezTo>
                  <a:cubicBezTo>
                    <a:pt x="1390" y="102"/>
                    <a:pt x="1387" y="54"/>
                    <a:pt x="1355" y="26"/>
                  </a:cubicBezTo>
                  <a:cubicBezTo>
                    <a:pt x="1324" y="0"/>
                    <a:pt x="1276" y="4"/>
                    <a:pt x="1248" y="35"/>
                  </a:cubicBezTo>
                  <a:cubicBezTo>
                    <a:pt x="427" y="1019"/>
                    <a:pt x="427" y="1019"/>
                    <a:pt x="427" y="1019"/>
                  </a:cubicBezTo>
                  <a:lnTo>
                    <a:pt x="137" y="729"/>
                  </a:lnTo>
                  <a:close/>
                </a:path>
              </a:pathLst>
            </a:custGeom>
            <a:solidFill>
              <a:srgbClr val="5AC2C9">
                <a:alpha val="5098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DE"/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Objekt 7" hidden="1">
            <a:extLst>
              <a:ext uri="{FF2B5EF4-FFF2-40B4-BE49-F238E27FC236}">
                <a16:creationId xmlns:a16="http://schemas.microsoft.com/office/drawing/2014/main" id="{0FE62B0F-C524-0DEF-750D-8CEF66CC74A8}"/>
              </a:ext>
            </a:extLst>
          </p:cNvPr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1588"/>
            <a:ext cx="1587" cy="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2" name="Grafik 2" descr="Ein Bild, das Text enthält.&#10;&#10;Automatisch generierte Beschreibung">
            <a:extLst>
              <a:ext uri="{FF2B5EF4-FFF2-40B4-BE49-F238E27FC236}">
                <a16:creationId xmlns:a16="http://schemas.microsoft.com/office/drawing/2014/main" id="{AFA2BD64-0C05-1981-0E99-DA8D7AEDCA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7788" y="981075"/>
            <a:ext cx="3281362" cy="376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hteck 11">
            <a:extLst>
              <a:ext uri="{FF2B5EF4-FFF2-40B4-BE49-F238E27FC236}">
                <a16:creationId xmlns:a16="http://schemas.microsoft.com/office/drawing/2014/main" id="{1A84DDF1-8FF9-95BC-83D0-48B23A7B2DAA}"/>
              </a:ext>
            </a:extLst>
          </p:cNvPr>
          <p:cNvSpPr/>
          <p:nvPr/>
        </p:nvSpPr>
        <p:spPr>
          <a:xfrm>
            <a:off x="4841875" y="1047750"/>
            <a:ext cx="3924300" cy="3287713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rgbClr val="F8C5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/>
          <a:lstStyle/>
          <a:p>
            <a:pPr>
              <a:defRPr/>
            </a:pPr>
            <a:r>
              <a:rPr lang="en-US" altLang="en-US" sz="1400" b="1" spc="30" dirty="0">
                <a:solidFill>
                  <a:srgbClr val="F08489"/>
                </a:solidFill>
                <a:cs typeface="Times New Roman" panose="02020603050405020304" pitchFamily="18" charset="0"/>
              </a:rPr>
              <a:t>GRE</a:t>
            </a:r>
            <a:r>
              <a:rPr lang="ro-RO" altLang="en-US" sz="1400" b="1" spc="30" dirty="0">
                <a:solidFill>
                  <a:srgbClr val="F08489"/>
                </a:solidFill>
                <a:cs typeface="Times New Roman" panose="02020603050405020304" pitchFamily="18" charset="0"/>
              </a:rPr>
              <a:t>Ș</a:t>
            </a:r>
            <a:r>
              <a:rPr lang="en-US" altLang="en-US" sz="1400" b="1" spc="30" dirty="0">
                <a:solidFill>
                  <a:srgbClr val="F08489"/>
                </a:solidFill>
                <a:cs typeface="Times New Roman" panose="02020603050405020304" pitchFamily="18" charset="0"/>
              </a:rPr>
              <a:t>ELI COMUNE</a:t>
            </a:r>
          </a:p>
          <a:p>
            <a:pPr marL="171450" indent="-171450"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Copilul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este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î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nc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l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ț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at </a:t>
            </a:r>
          </a:p>
          <a:p>
            <a:pPr marL="171450" indent="-171450"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Copilul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este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î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mbr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cat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complet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ro-RO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ș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are accesorii 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î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n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buzunare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(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telefon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,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chei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)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sau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juc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rii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î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n m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â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n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Copilul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se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sprijin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de mobile/p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rinte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/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persoana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care 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î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l c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â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nt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re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ș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te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C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â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ntarul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este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prea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aproape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perete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ro-RO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ș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copilul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se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sprijn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perete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</a:p>
          <a:p>
            <a:pPr marL="171450" indent="-171450"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C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â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ntarul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este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a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ș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ezat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pe o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suprafa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ță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neregulat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sau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moale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(ex.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covor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35844" name="Title 1">
            <a:extLst>
              <a:ext uri="{FF2B5EF4-FFF2-40B4-BE49-F238E27FC236}">
                <a16:creationId xmlns:a16="http://schemas.microsoft.com/office/drawing/2014/main" id="{0C539ECA-2C57-E7FF-CCF6-7E90D89CCC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425"/>
            <a:ext cx="7085012" cy="430213"/>
          </a:xfrm>
        </p:spPr>
        <p:txBody>
          <a:bodyPr/>
          <a:lstStyle/>
          <a:p>
            <a:r>
              <a:rPr lang="en-GB" altLang="en-US"/>
              <a:t>Greutate copilului </a:t>
            </a:r>
            <a:r>
              <a:rPr lang="en-GB" altLang="en-US" sz="2000" b="0"/>
              <a:t>(&gt;2 ani) </a:t>
            </a:r>
            <a:endParaRPr lang="en-GB" altLang="en-US" b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3A5FA4D-2D04-2379-D88B-050BE3EE98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35846" name="Foliennummernplatzhalter 4">
            <a:extLst>
              <a:ext uri="{FF2B5EF4-FFF2-40B4-BE49-F238E27FC236}">
                <a16:creationId xmlns:a16="http://schemas.microsoft.com/office/drawing/2014/main" id="{2AB593CA-DB99-2C44-59DA-3A783318FAB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2FDE7FE-5301-2B49-B70C-F33FA25B7129}" type="slidenum">
              <a:rPr lang="de-AT" altLang="de-DE" sz="10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11</a:t>
            </a:fld>
            <a:endParaRPr lang="de-AT" altLang="de-DE" sz="1000">
              <a:solidFill>
                <a:srgbClr val="898989"/>
              </a:solidFill>
            </a:endParaRPr>
          </a:p>
        </p:txBody>
      </p:sp>
      <p:grpSp>
        <p:nvGrpSpPr>
          <p:cNvPr id="35847" name="Gruppieren 10">
            <a:extLst>
              <a:ext uri="{FF2B5EF4-FFF2-40B4-BE49-F238E27FC236}">
                <a16:creationId xmlns:a16="http://schemas.microsoft.com/office/drawing/2014/main" id="{2EBFB934-AD84-FDF6-E774-2AA8CB4104EC}"/>
              </a:ext>
            </a:extLst>
          </p:cNvPr>
          <p:cNvGrpSpPr>
            <a:grpSpLocks/>
          </p:cNvGrpSpPr>
          <p:nvPr/>
        </p:nvGrpSpPr>
        <p:grpSpPr bwMode="auto">
          <a:xfrm>
            <a:off x="312738" y="1347788"/>
            <a:ext cx="1071562" cy="1023937"/>
            <a:chOff x="313138" y="1347788"/>
            <a:chExt cx="1517612" cy="1450031"/>
          </a:xfrm>
        </p:grpSpPr>
        <p:sp>
          <p:nvSpPr>
            <p:cNvPr id="35848" name="Freeform 49">
              <a:extLst>
                <a:ext uri="{FF2B5EF4-FFF2-40B4-BE49-F238E27FC236}">
                  <a16:creationId xmlns:a16="http://schemas.microsoft.com/office/drawing/2014/main" id="{CE4A556F-6470-B284-EB76-EF82C93CCBA9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517612" cy="1450031"/>
            </a:xfrm>
            <a:custGeom>
              <a:avLst/>
              <a:gdLst>
                <a:gd name="T0" fmla="*/ 2147483646 w 2614"/>
                <a:gd name="T1" fmla="*/ 2147483646 h 2498"/>
                <a:gd name="T2" fmla="*/ 2147483646 w 2614"/>
                <a:gd name="T3" fmla="*/ 2147483646 h 2498"/>
                <a:gd name="T4" fmla="*/ 2147483646 w 2614"/>
                <a:gd name="T5" fmla="*/ 2147483646 h 2498"/>
                <a:gd name="T6" fmla="*/ 2147483646 w 2614"/>
                <a:gd name="T7" fmla="*/ 2147483646 h 2498"/>
                <a:gd name="T8" fmla="*/ 2147483646 w 2614"/>
                <a:gd name="T9" fmla="*/ 2147483646 h 2498"/>
                <a:gd name="T10" fmla="*/ 2147483646 w 2614"/>
                <a:gd name="T11" fmla="*/ 2147483646 h 2498"/>
                <a:gd name="T12" fmla="*/ 2147483646 w 2614"/>
                <a:gd name="T13" fmla="*/ 2147483646 h 2498"/>
                <a:gd name="T14" fmla="*/ 2147483646 w 2614"/>
                <a:gd name="T15" fmla="*/ 2147483646 h 2498"/>
                <a:gd name="T16" fmla="*/ 2147483646 w 2614"/>
                <a:gd name="T17" fmla="*/ 2147483646 h 2498"/>
                <a:gd name="T18" fmla="*/ 2147483646 w 2614"/>
                <a:gd name="T19" fmla="*/ 2147483646 h 2498"/>
                <a:gd name="T20" fmla="*/ 2147483646 w 2614"/>
                <a:gd name="T21" fmla="*/ 2147483646 h 2498"/>
                <a:gd name="T22" fmla="*/ 2147483646 w 2614"/>
                <a:gd name="T23" fmla="*/ 2147483646 h 2498"/>
                <a:gd name="T24" fmla="*/ 2147483646 w 2614"/>
                <a:gd name="T25" fmla="*/ 2147483646 h 2498"/>
                <a:gd name="T26" fmla="*/ 2147483646 w 2614"/>
                <a:gd name="T27" fmla="*/ 2147483646 h 249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E30613">
                <a:alpha val="2313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DE"/>
            </a:p>
          </p:txBody>
        </p:sp>
        <p:sp>
          <p:nvSpPr>
            <p:cNvPr id="35849" name="Freihandform: Form 14">
              <a:extLst>
                <a:ext uri="{FF2B5EF4-FFF2-40B4-BE49-F238E27FC236}">
                  <a16:creationId xmlns:a16="http://schemas.microsoft.com/office/drawing/2014/main" id="{F394866B-F805-0A7C-DCBF-1CA9078904B4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815228" y="1769280"/>
              <a:ext cx="513678" cy="513179"/>
            </a:xfrm>
            <a:custGeom>
              <a:avLst/>
              <a:gdLst>
                <a:gd name="T0" fmla="*/ 472880 w 513678"/>
                <a:gd name="T1" fmla="*/ 513179 h 513179"/>
                <a:gd name="T2" fmla="*/ 444423 w 513678"/>
                <a:gd name="T3" fmla="*/ 501572 h 513179"/>
                <a:gd name="T4" fmla="*/ 301610 w 513678"/>
                <a:gd name="T5" fmla="*/ 358858 h 513179"/>
                <a:gd name="T6" fmla="*/ 256839 w 513678"/>
                <a:gd name="T7" fmla="*/ 314117 h 513179"/>
                <a:gd name="T8" fmla="*/ 251785 w 513678"/>
                <a:gd name="T9" fmla="*/ 319168 h 513179"/>
                <a:gd name="T10" fmla="*/ 69255 w 513678"/>
                <a:gd name="T11" fmla="*/ 501572 h 513179"/>
                <a:gd name="T12" fmla="*/ 40798 w 513678"/>
                <a:gd name="T13" fmla="*/ 513179 h 513179"/>
                <a:gd name="T14" fmla="*/ 11760 w 513678"/>
                <a:gd name="T15" fmla="*/ 501572 h 513179"/>
                <a:gd name="T16" fmla="*/ 11760 w 513678"/>
                <a:gd name="T17" fmla="*/ 443536 h 513179"/>
                <a:gd name="T18" fmla="*/ 154573 w 513678"/>
                <a:gd name="T19" fmla="*/ 301014 h 513179"/>
                <a:gd name="T20" fmla="*/ 199180 w 513678"/>
                <a:gd name="T21" fmla="*/ 256498 h 513179"/>
                <a:gd name="T22" fmla="*/ 194290 w 513678"/>
                <a:gd name="T23" fmla="*/ 251611 h 513179"/>
                <a:gd name="T24" fmla="*/ 11760 w 513678"/>
                <a:gd name="T25" fmla="*/ 69208 h 513179"/>
                <a:gd name="T26" fmla="*/ 11760 w 513678"/>
                <a:gd name="T27" fmla="*/ 11753 h 513179"/>
                <a:gd name="T28" fmla="*/ 69255 w 513678"/>
                <a:gd name="T29" fmla="*/ 11753 h 513179"/>
                <a:gd name="T30" fmla="*/ 212068 w 513678"/>
                <a:gd name="T31" fmla="*/ 154275 h 513179"/>
                <a:gd name="T32" fmla="*/ 256839 w 513678"/>
                <a:gd name="T33" fmla="*/ 198955 h 513179"/>
                <a:gd name="T34" fmla="*/ 261893 w 513678"/>
                <a:gd name="T35" fmla="*/ 193911 h 513179"/>
                <a:gd name="T36" fmla="*/ 444423 w 513678"/>
                <a:gd name="T37" fmla="*/ 11753 h 513179"/>
                <a:gd name="T38" fmla="*/ 501918 w 513678"/>
                <a:gd name="T39" fmla="*/ 11753 h 513179"/>
                <a:gd name="T40" fmla="*/ 501918 w 513678"/>
                <a:gd name="T41" fmla="*/ 69208 h 513179"/>
                <a:gd name="T42" fmla="*/ 359105 w 513678"/>
                <a:gd name="T43" fmla="*/ 211922 h 513179"/>
                <a:gd name="T44" fmla="*/ 314498 w 513678"/>
                <a:gd name="T45" fmla="*/ 256498 h 513179"/>
                <a:gd name="T46" fmla="*/ 319388 w 513678"/>
                <a:gd name="T47" fmla="*/ 261378 h 513179"/>
                <a:gd name="T48" fmla="*/ 501918 w 513678"/>
                <a:gd name="T49" fmla="*/ 443537 h 513179"/>
                <a:gd name="T50" fmla="*/ 501918 w 513678"/>
                <a:gd name="T51" fmla="*/ 501572 h 513179"/>
                <a:gd name="T52" fmla="*/ 472880 w 513678"/>
                <a:gd name="T53" fmla="*/ 513179 h 513179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513678" h="513179">
                  <a:moveTo>
                    <a:pt x="472880" y="513179"/>
                  </a:moveTo>
                  <a:cubicBezTo>
                    <a:pt x="462426" y="513179"/>
                    <a:pt x="451973" y="509117"/>
                    <a:pt x="444423" y="501572"/>
                  </a:cubicBezTo>
                  <a:cubicBezTo>
                    <a:pt x="390340" y="447526"/>
                    <a:pt x="343018" y="400236"/>
                    <a:pt x="301610" y="358858"/>
                  </a:cubicBezTo>
                  <a:lnTo>
                    <a:pt x="256839" y="314117"/>
                  </a:lnTo>
                  <a:lnTo>
                    <a:pt x="251785" y="319168"/>
                  </a:lnTo>
                  <a:cubicBezTo>
                    <a:pt x="69255" y="501572"/>
                    <a:pt x="69255" y="501572"/>
                    <a:pt x="69255" y="501572"/>
                  </a:cubicBezTo>
                  <a:cubicBezTo>
                    <a:pt x="61705" y="509116"/>
                    <a:pt x="51252" y="513179"/>
                    <a:pt x="40798" y="513179"/>
                  </a:cubicBezTo>
                  <a:cubicBezTo>
                    <a:pt x="30345" y="513179"/>
                    <a:pt x="19891" y="509116"/>
                    <a:pt x="11760" y="501572"/>
                  </a:cubicBezTo>
                  <a:cubicBezTo>
                    <a:pt x="-3920" y="485322"/>
                    <a:pt x="-3920" y="459786"/>
                    <a:pt x="11760" y="443536"/>
                  </a:cubicBezTo>
                  <a:cubicBezTo>
                    <a:pt x="65843" y="389563"/>
                    <a:pt x="113166" y="342337"/>
                    <a:pt x="154573" y="301014"/>
                  </a:cubicBezTo>
                  <a:lnTo>
                    <a:pt x="199180" y="256498"/>
                  </a:lnTo>
                  <a:lnTo>
                    <a:pt x="194290" y="251611"/>
                  </a:lnTo>
                  <a:cubicBezTo>
                    <a:pt x="11760" y="69208"/>
                    <a:pt x="11760" y="69208"/>
                    <a:pt x="11760" y="69208"/>
                  </a:cubicBezTo>
                  <a:cubicBezTo>
                    <a:pt x="-3920" y="53538"/>
                    <a:pt x="-3920" y="28003"/>
                    <a:pt x="11760" y="11753"/>
                  </a:cubicBezTo>
                  <a:cubicBezTo>
                    <a:pt x="28022" y="-3917"/>
                    <a:pt x="53575" y="-3917"/>
                    <a:pt x="69255" y="11753"/>
                  </a:cubicBezTo>
                  <a:cubicBezTo>
                    <a:pt x="123338" y="65726"/>
                    <a:pt x="170660" y="112952"/>
                    <a:pt x="212068" y="154275"/>
                  </a:cubicBezTo>
                  <a:lnTo>
                    <a:pt x="256839" y="198955"/>
                  </a:lnTo>
                  <a:lnTo>
                    <a:pt x="261893" y="193911"/>
                  </a:lnTo>
                  <a:cubicBezTo>
                    <a:pt x="444423" y="11753"/>
                    <a:pt x="444423" y="11753"/>
                    <a:pt x="444423" y="11753"/>
                  </a:cubicBezTo>
                  <a:cubicBezTo>
                    <a:pt x="460103" y="-3917"/>
                    <a:pt x="485657" y="-3917"/>
                    <a:pt x="501918" y="11753"/>
                  </a:cubicBezTo>
                  <a:cubicBezTo>
                    <a:pt x="517598" y="28003"/>
                    <a:pt x="517598" y="53538"/>
                    <a:pt x="501918" y="69208"/>
                  </a:cubicBezTo>
                  <a:cubicBezTo>
                    <a:pt x="447835" y="123253"/>
                    <a:pt x="400512" y="170543"/>
                    <a:pt x="359105" y="211922"/>
                  </a:cubicBezTo>
                  <a:lnTo>
                    <a:pt x="314498" y="256498"/>
                  </a:lnTo>
                  <a:lnTo>
                    <a:pt x="319388" y="261378"/>
                  </a:lnTo>
                  <a:cubicBezTo>
                    <a:pt x="501918" y="443537"/>
                    <a:pt x="501918" y="443537"/>
                    <a:pt x="501918" y="443537"/>
                  </a:cubicBezTo>
                  <a:cubicBezTo>
                    <a:pt x="517598" y="459786"/>
                    <a:pt x="517598" y="485322"/>
                    <a:pt x="501918" y="501572"/>
                  </a:cubicBezTo>
                  <a:cubicBezTo>
                    <a:pt x="493787" y="509117"/>
                    <a:pt x="483334" y="513179"/>
                    <a:pt x="472880" y="513179"/>
                  </a:cubicBezTo>
                  <a:close/>
                </a:path>
              </a:pathLst>
            </a:custGeom>
            <a:solidFill>
              <a:srgbClr val="E30613">
                <a:alpha val="2313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DE"/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Objekt 7" hidden="1">
            <a:extLst>
              <a:ext uri="{FF2B5EF4-FFF2-40B4-BE49-F238E27FC236}">
                <a16:creationId xmlns:a16="http://schemas.microsoft.com/office/drawing/2014/main" id="{8AF1AF75-2A05-8EEC-49C4-0719F2F2428F}"/>
              </a:ext>
            </a:extLst>
          </p:cNvPr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1588"/>
            <a:ext cx="1587" cy="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0" name="Grafik 6" descr="Ein Bild, das Text, Spielzeug, Puppe enthält.&#10;&#10;Automatisch generierte Beschreibung">
            <a:extLst>
              <a:ext uri="{FF2B5EF4-FFF2-40B4-BE49-F238E27FC236}">
                <a16:creationId xmlns:a16="http://schemas.microsoft.com/office/drawing/2014/main" id="{FDE302C3-F952-6DD0-71A1-C0C1FD9D4D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7788" y="981075"/>
            <a:ext cx="3281362" cy="376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hteck 11">
            <a:extLst>
              <a:ext uri="{FF2B5EF4-FFF2-40B4-BE49-F238E27FC236}">
                <a16:creationId xmlns:a16="http://schemas.microsoft.com/office/drawing/2014/main" id="{3059B05A-1F46-BC7B-EFA9-9BED385F674D}"/>
              </a:ext>
            </a:extLst>
          </p:cNvPr>
          <p:cNvSpPr/>
          <p:nvPr/>
        </p:nvSpPr>
        <p:spPr>
          <a:xfrm>
            <a:off x="4841875" y="1047750"/>
            <a:ext cx="3924300" cy="3287713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/>
          <a:lstStyle/>
          <a:p>
            <a:pPr>
              <a:defRPr/>
            </a:pPr>
            <a:r>
              <a:rPr lang="en-US" altLang="en-US" sz="1400" b="1" spc="30" dirty="0">
                <a:solidFill>
                  <a:srgbClr val="5AC2C9"/>
                </a:solidFill>
                <a:cs typeface="Times New Roman" panose="02020603050405020304" pitchFamily="18" charset="0"/>
              </a:rPr>
              <a:t> PROCEDURA CORECT</a:t>
            </a:r>
            <a:r>
              <a:rPr lang="ro-RO" altLang="en-US" sz="1400" b="1" spc="30" dirty="0">
                <a:solidFill>
                  <a:srgbClr val="5AC2C9"/>
                </a:solidFill>
                <a:cs typeface="Times New Roman" panose="02020603050405020304" pitchFamily="18" charset="0"/>
              </a:rPr>
              <a:t>Ă</a:t>
            </a:r>
            <a:endParaRPr lang="en-US" altLang="en-US" sz="1400" b="1" spc="30" dirty="0">
              <a:solidFill>
                <a:srgbClr val="5AC2C9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Folosi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ț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un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echipament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bine 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î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ntre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ț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inut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ro-RO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ș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calibrat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î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n mod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regulat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 (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anual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sau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de c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â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te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ori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este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nevoie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)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C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â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ntarul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trebuie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s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m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soare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greut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ăț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de minim 100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grame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Solicita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ț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copilului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s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se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descal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ț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s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goleasc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buzunarele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Copiul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va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purta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numai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lenjeria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minim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necesar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Verifica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ț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ca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ecranul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digital al c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â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ntarului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indice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punctul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zero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Cere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ț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copilului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s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stea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nemi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ș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cat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Î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n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cazul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c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â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nt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ririi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î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n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pozitie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a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ș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ezat-picioarele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nu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trebuie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s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ating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podeaua</a:t>
            </a:r>
            <a:endParaRPr lang="en-GB" altLang="en-US" sz="1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37892" name="Title 1">
            <a:extLst>
              <a:ext uri="{FF2B5EF4-FFF2-40B4-BE49-F238E27FC236}">
                <a16:creationId xmlns:a16="http://schemas.microsoft.com/office/drawing/2014/main" id="{50D9D012-11E8-A8F6-F33D-A900C60D36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425"/>
            <a:ext cx="7370762" cy="430213"/>
          </a:xfrm>
        </p:spPr>
        <p:txBody>
          <a:bodyPr/>
          <a:lstStyle/>
          <a:p>
            <a:r>
              <a:rPr lang="en-GB" altLang="en-US"/>
              <a:t>Greutatea copilului </a:t>
            </a:r>
            <a:r>
              <a:rPr lang="en-GB" altLang="en-US" sz="2000" b="0"/>
              <a:t>(&gt;2 ani)</a:t>
            </a:r>
            <a:endParaRPr lang="en-US" altLang="en-US" b="0"/>
          </a:p>
        </p:txBody>
      </p:sp>
      <p:grpSp>
        <p:nvGrpSpPr>
          <p:cNvPr id="37893" name="Playbutton">
            <a:extLst>
              <a:ext uri="{FF2B5EF4-FFF2-40B4-BE49-F238E27FC236}">
                <a16:creationId xmlns:a16="http://schemas.microsoft.com/office/drawing/2014/main" id="{0566C3B1-56FF-127F-C84D-01AF25FC5796}"/>
              </a:ext>
            </a:extLst>
          </p:cNvPr>
          <p:cNvGrpSpPr>
            <a:grpSpLocks/>
          </p:cNvGrpSpPr>
          <p:nvPr/>
        </p:nvGrpSpPr>
        <p:grpSpPr bwMode="auto">
          <a:xfrm>
            <a:off x="6149975" y="4160838"/>
            <a:ext cx="2562225" cy="349250"/>
            <a:chOff x="6149898" y="4160203"/>
            <a:chExt cx="2562937" cy="350520"/>
          </a:xfrm>
        </p:grpSpPr>
        <p:sp>
          <p:nvSpPr>
            <p:cNvPr id="3" name="Rechteck: abgerundete Ecken 2">
              <a:extLst>
                <a:ext uri="{FF2B5EF4-FFF2-40B4-BE49-F238E27FC236}">
                  <a16:creationId xmlns:a16="http://schemas.microsoft.com/office/drawing/2014/main" id="{5AAAF29C-4A20-8C2C-6090-49F779C21A96}"/>
                </a:ext>
              </a:extLst>
            </p:cNvPr>
            <p:cNvSpPr/>
            <p:nvPr/>
          </p:nvSpPr>
          <p:spPr>
            <a:xfrm>
              <a:off x="6149898" y="4160203"/>
              <a:ext cx="2562937" cy="350520"/>
            </a:xfrm>
            <a:prstGeom prst="roundRect">
              <a:avLst>
                <a:gd name="adj" fmla="val 50000"/>
              </a:avLst>
            </a:prstGeom>
            <a:solidFill>
              <a:srgbClr val="5AC2C9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buFont typeface="Arial" panose="020B0604020202020204" pitchFamily="34" charset="0"/>
                <a:buNone/>
                <a:defRPr/>
              </a:pP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Material: </a:t>
              </a:r>
              <a:b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</a:b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Cum s</a:t>
              </a:r>
              <a:r>
                <a:rPr lang="ro-RO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ă</a:t>
              </a: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 c</a:t>
              </a:r>
              <a:r>
                <a:rPr lang="ro-RO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â</a:t>
              </a:r>
              <a:r>
                <a:rPr lang="en-US" altLang="en-US" sz="1000" b="1" dirty="0" err="1">
                  <a:solidFill>
                    <a:schemeClr val="bg1"/>
                  </a:solidFill>
                  <a:cs typeface="Times New Roman" panose="02020603050405020304" pitchFamily="18" charset="0"/>
                </a:rPr>
                <a:t>nt</a:t>
              </a:r>
              <a:r>
                <a:rPr lang="ro-RO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ă</a:t>
              </a: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rim </a:t>
              </a:r>
              <a:r>
                <a:rPr lang="en-US" altLang="en-US" sz="1000" b="1" dirty="0" err="1">
                  <a:solidFill>
                    <a:schemeClr val="bg1"/>
                  </a:solidFill>
                  <a:cs typeface="Times New Roman" panose="02020603050405020304" pitchFamily="18" charset="0"/>
                </a:rPr>
                <a:t>copilul</a:t>
              </a: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 ( &gt; 2 ani)</a:t>
              </a:r>
            </a:p>
          </p:txBody>
        </p:sp>
        <p:grpSp>
          <p:nvGrpSpPr>
            <p:cNvPr id="37901" name="Gruppieren 19">
              <a:extLst>
                <a:ext uri="{FF2B5EF4-FFF2-40B4-BE49-F238E27FC236}">
                  <a16:creationId xmlns:a16="http://schemas.microsoft.com/office/drawing/2014/main" id="{8A61E26A-4453-3E03-B6E8-7DC23E32403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404860" y="4210686"/>
              <a:ext cx="249555" cy="249555"/>
              <a:chOff x="8404860" y="4210686"/>
              <a:chExt cx="249555" cy="249555"/>
            </a:xfrm>
          </p:grpSpPr>
          <p:sp>
            <p:nvSpPr>
              <p:cNvPr id="18" name="Ellipse 17">
                <a:extLst>
                  <a:ext uri="{FF2B5EF4-FFF2-40B4-BE49-F238E27FC236}">
                    <a16:creationId xmlns:a16="http://schemas.microsoft.com/office/drawing/2014/main" id="{96216235-951F-88D6-BF0E-3745D474C341}"/>
                  </a:ext>
                </a:extLst>
              </p:cNvPr>
              <p:cNvSpPr/>
              <p:nvPr/>
            </p:nvSpPr>
            <p:spPr>
              <a:xfrm>
                <a:off x="8404774" y="4211188"/>
                <a:ext cx="249307" cy="248550"/>
              </a:xfrm>
              <a:prstGeom prst="ellipse">
                <a:avLst/>
              </a:prstGeom>
              <a:solidFill>
                <a:srgbClr val="5AC2C9"/>
              </a:solidFill>
              <a:ln w="12700">
                <a:solidFill>
                  <a:schemeClr val="bg1"/>
                </a:solidFill>
              </a:ln>
              <a:effectLst>
                <a:outerShdw blurRad="63500" sx="102000" sy="102000" algn="ctr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19" name="Gleichschenkliges Dreieck 18">
                <a:extLst>
                  <a:ext uri="{FF2B5EF4-FFF2-40B4-BE49-F238E27FC236}">
                    <a16:creationId xmlns:a16="http://schemas.microsoft.com/office/drawing/2014/main" id="{11F19FE6-EE03-7A5D-0C0C-E441F8E806FE}"/>
                  </a:ext>
                </a:extLst>
              </p:cNvPr>
              <p:cNvSpPr/>
              <p:nvPr/>
            </p:nvSpPr>
            <p:spPr>
              <a:xfrm rot="5400000">
                <a:off x="8490325" y="4278297"/>
                <a:ext cx="117902" cy="11433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</p:grpSp>
      </p:grpSp>
      <p:pic>
        <p:nvPicPr>
          <p:cNvPr id="37894" name="1 20a mpg How to weigh children - YouTube">
            <a:hlinkClick r:id="" action="ppaction://media"/>
            <a:extLst>
              <a:ext uri="{FF2B5EF4-FFF2-40B4-BE49-F238E27FC236}">
                <a16:creationId xmlns:a16="http://schemas.microsoft.com/office/drawing/2014/main" id="{D2AC0F02-679F-6828-039D-6BC3397690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02750" y="2965450"/>
            <a:ext cx="3222625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5655206-E708-61EC-4D3E-E4CD5EF667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37896" name="Foliennummernplatzhalter 5">
            <a:extLst>
              <a:ext uri="{FF2B5EF4-FFF2-40B4-BE49-F238E27FC236}">
                <a16:creationId xmlns:a16="http://schemas.microsoft.com/office/drawing/2014/main" id="{08135831-0E99-4090-BDAE-8440B3220A6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0A2ACC35-D0D5-EA44-A522-C3CCDB5FD401}" type="slidenum">
              <a:rPr lang="de-AT" altLang="de-DE" sz="10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12</a:t>
            </a:fld>
            <a:endParaRPr lang="de-AT" altLang="de-DE" sz="1000">
              <a:solidFill>
                <a:srgbClr val="898989"/>
              </a:solidFill>
            </a:endParaRPr>
          </a:p>
        </p:txBody>
      </p:sp>
      <p:grpSp>
        <p:nvGrpSpPr>
          <p:cNvPr id="37897" name="Gruppieren 23">
            <a:extLst>
              <a:ext uri="{FF2B5EF4-FFF2-40B4-BE49-F238E27FC236}">
                <a16:creationId xmlns:a16="http://schemas.microsoft.com/office/drawing/2014/main" id="{2FFB1D2E-E2E1-CE0F-4C93-5879733A2063}"/>
              </a:ext>
            </a:extLst>
          </p:cNvPr>
          <p:cNvGrpSpPr>
            <a:grpSpLocks/>
          </p:cNvGrpSpPr>
          <p:nvPr/>
        </p:nvGrpSpPr>
        <p:grpSpPr bwMode="auto">
          <a:xfrm>
            <a:off x="312738" y="1347788"/>
            <a:ext cx="1071562" cy="1023937"/>
            <a:chOff x="313138" y="1347788"/>
            <a:chExt cx="1071153" cy="1023453"/>
          </a:xfrm>
        </p:grpSpPr>
        <p:sp>
          <p:nvSpPr>
            <p:cNvPr id="37898" name="Freeform 49">
              <a:extLst>
                <a:ext uri="{FF2B5EF4-FFF2-40B4-BE49-F238E27FC236}">
                  <a16:creationId xmlns:a16="http://schemas.microsoft.com/office/drawing/2014/main" id="{B0BAA910-5E3B-6245-D710-207E2E0F09D2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071153" cy="1023453"/>
            </a:xfrm>
            <a:custGeom>
              <a:avLst/>
              <a:gdLst>
                <a:gd name="T0" fmla="*/ 2147483646 w 2614"/>
                <a:gd name="T1" fmla="*/ 2147483646 h 2498"/>
                <a:gd name="T2" fmla="*/ 2147483646 w 2614"/>
                <a:gd name="T3" fmla="*/ 2147483646 h 2498"/>
                <a:gd name="T4" fmla="*/ 2147483646 w 2614"/>
                <a:gd name="T5" fmla="*/ 2147483646 h 2498"/>
                <a:gd name="T6" fmla="*/ 2147483646 w 2614"/>
                <a:gd name="T7" fmla="*/ 2147483646 h 2498"/>
                <a:gd name="T8" fmla="*/ 2147483646 w 2614"/>
                <a:gd name="T9" fmla="*/ 2147483646 h 2498"/>
                <a:gd name="T10" fmla="*/ 2147483646 w 2614"/>
                <a:gd name="T11" fmla="*/ 2147483646 h 2498"/>
                <a:gd name="T12" fmla="*/ 2147483646 w 2614"/>
                <a:gd name="T13" fmla="*/ 2147483646 h 2498"/>
                <a:gd name="T14" fmla="*/ 2147483646 w 2614"/>
                <a:gd name="T15" fmla="*/ 2147483646 h 2498"/>
                <a:gd name="T16" fmla="*/ 2147483646 w 2614"/>
                <a:gd name="T17" fmla="*/ 2147483646 h 2498"/>
                <a:gd name="T18" fmla="*/ 2147483646 w 2614"/>
                <a:gd name="T19" fmla="*/ 2147483646 h 2498"/>
                <a:gd name="T20" fmla="*/ 2147483646 w 2614"/>
                <a:gd name="T21" fmla="*/ 2147483646 h 2498"/>
                <a:gd name="T22" fmla="*/ 2147483646 w 2614"/>
                <a:gd name="T23" fmla="*/ 2147483646 h 2498"/>
                <a:gd name="T24" fmla="*/ 2147483646 w 2614"/>
                <a:gd name="T25" fmla="*/ 2147483646 h 2498"/>
                <a:gd name="T26" fmla="*/ 2147483646 w 2614"/>
                <a:gd name="T27" fmla="*/ 2147483646 h 249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5AC2C9">
                <a:alpha val="5098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DE"/>
            </a:p>
          </p:txBody>
        </p:sp>
        <p:sp>
          <p:nvSpPr>
            <p:cNvPr id="37899" name="Freeform 57">
              <a:extLst>
                <a:ext uri="{FF2B5EF4-FFF2-40B4-BE49-F238E27FC236}">
                  <a16:creationId xmlns:a16="http://schemas.microsoft.com/office/drawing/2014/main" id="{2C2A4D7D-C117-18E5-D5FC-73CA510B451D}"/>
                </a:ext>
              </a:extLst>
            </p:cNvPr>
            <p:cNvSpPr>
              <a:spLocks/>
            </p:cNvSpPr>
            <p:nvPr/>
          </p:nvSpPr>
          <p:spPr bwMode="gray">
            <a:xfrm>
              <a:off x="585424" y="1552575"/>
              <a:ext cx="551497" cy="477698"/>
            </a:xfrm>
            <a:custGeom>
              <a:avLst/>
              <a:gdLst>
                <a:gd name="T0" fmla="*/ 2147483646 w 1390"/>
                <a:gd name="T1" fmla="*/ 2147483646 h 1207"/>
                <a:gd name="T2" fmla="*/ 2147483646 w 1390"/>
                <a:gd name="T3" fmla="*/ 2147483646 h 1207"/>
                <a:gd name="T4" fmla="*/ 2147483646 w 1390"/>
                <a:gd name="T5" fmla="*/ 2147483646 h 1207"/>
                <a:gd name="T6" fmla="*/ 2147483646 w 1390"/>
                <a:gd name="T7" fmla="*/ 2147483646 h 1207"/>
                <a:gd name="T8" fmla="*/ 2147483646 w 1390"/>
                <a:gd name="T9" fmla="*/ 2147483646 h 1207"/>
                <a:gd name="T10" fmla="*/ 2147483646 w 1390"/>
                <a:gd name="T11" fmla="*/ 2147483646 h 1207"/>
                <a:gd name="T12" fmla="*/ 2147483646 w 1390"/>
                <a:gd name="T13" fmla="*/ 2147483646 h 1207"/>
                <a:gd name="T14" fmla="*/ 2147483646 w 1390"/>
                <a:gd name="T15" fmla="*/ 2147483646 h 1207"/>
                <a:gd name="T16" fmla="*/ 2147483646 w 1390"/>
                <a:gd name="T17" fmla="*/ 2147483646 h 1207"/>
                <a:gd name="T18" fmla="*/ 2147483646 w 1390"/>
                <a:gd name="T19" fmla="*/ 2147483646 h 1207"/>
                <a:gd name="T20" fmla="*/ 2147483646 w 1390"/>
                <a:gd name="T21" fmla="*/ 2147483646 h 1207"/>
                <a:gd name="T22" fmla="*/ 2147483646 w 1390"/>
                <a:gd name="T23" fmla="*/ 2147483646 h 120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390" h="1207">
                  <a:moveTo>
                    <a:pt x="137" y="729"/>
                  </a:moveTo>
                  <a:cubicBezTo>
                    <a:pt x="107" y="700"/>
                    <a:pt x="59" y="700"/>
                    <a:pt x="30" y="729"/>
                  </a:cubicBezTo>
                  <a:cubicBezTo>
                    <a:pt x="0" y="759"/>
                    <a:pt x="0" y="807"/>
                    <a:pt x="30" y="836"/>
                  </a:cubicBezTo>
                  <a:cubicBezTo>
                    <a:pt x="379" y="1185"/>
                    <a:pt x="379" y="1185"/>
                    <a:pt x="379" y="1185"/>
                  </a:cubicBezTo>
                  <a:cubicBezTo>
                    <a:pt x="394" y="1200"/>
                    <a:pt x="412" y="1207"/>
                    <a:pt x="432" y="1207"/>
                  </a:cubicBezTo>
                  <a:cubicBezTo>
                    <a:pt x="434" y="1207"/>
                    <a:pt x="434" y="1207"/>
                    <a:pt x="436" y="1207"/>
                  </a:cubicBezTo>
                  <a:cubicBezTo>
                    <a:pt x="456" y="1205"/>
                    <a:pt x="477" y="1196"/>
                    <a:pt x="491" y="1180"/>
                  </a:cubicBezTo>
                  <a:cubicBezTo>
                    <a:pt x="1364" y="133"/>
                    <a:pt x="1364" y="133"/>
                    <a:pt x="1364" y="133"/>
                  </a:cubicBezTo>
                  <a:cubicBezTo>
                    <a:pt x="1390" y="102"/>
                    <a:pt x="1387" y="54"/>
                    <a:pt x="1355" y="26"/>
                  </a:cubicBezTo>
                  <a:cubicBezTo>
                    <a:pt x="1324" y="0"/>
                    <a:pt x="1276" y="4"/>
                    <a:pt x="1248" y="35"/>
                  </a:cubicBezTo>
                  <a:cubicBezTo>
                    <a:pt x="427" y="1019"/>
                    <a:pt x="427" y="1019"/>
                    <a:pt x="427" y="1019"/>
                  </a:cubicBezTo>
                  <a:lnTo>
                    <a:pt x="137" y="729"/>
                  </a:lnTo>
                  <a:close/>
                </a:path>
              </a:pathLst>
            </a:custGeom>
            <a:solidFill>
              <a:srgbClr val="5AC2C9">
                <a:alpha val="5098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DE"/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Objekt 7" hidden="1">
            <a:extLst>
              <a:ext uri="{FF2B5EF4-FFF2-40B4-BE49-F238E27FC236}">
                <a16:creationId xmlns:a16="http://schemas.microsoft.com/office/drawing/2014/main" id="{6CECA7AF-73B2-9EAC-A3CC-D601D66CA06F}"/>
              </a:ext>
            </a:extLst>
          </p:cNvPr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1588"/>
            <a:ext cx="1587" cy="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38" name="Grafik 4" descr="Ein Bild, das Text enthält.&#10;&#10;Automatisch generierte Beschreibung">
            <a:extLst>
              <a:ext uri="{FF2B5EF4-FFF2-40B4-BE49-F238E27FC236}">
                <a16:creationId xmlns:a16="http://schemas.microsoft.com/office/drawing/2014/main" id="{E240A745-B41F-F274-C00D-99E76CCC33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6363" y="1022350"/>
            <a:ext cx="3016250" cy="3560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hteck 11">
            <a:extLst>
              <a:ext uri="{FF2B5EF4-FFF2-40B4-BE49-F238E27FC236}">
                <a16:creationId xmlns:a16="http://schemas.microsoft.com/office/drawing/2014/main" id="{755E00A9-0922-AF6F-5A51-4A102AE11618}"/>
              </a:ext>
            </a:extLst>
          </p:cNvPr>
          <p:cNvSpPr/>
          <p:nvPr/>
        </p:nvSpPr>
        <p:spPr>
          <a:xfrm>
            <a:off x="4841875" y="1047750"/>
            <a:ext cx="3924300" cy="3287713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/>
          <a:lstStyle/>
          <a:p>
            <a:pPr>
              <a:defRPr/>
            </a:pPr>
            <a:r>
              <a:rPr lang="en-US" altLang="en-US" sz="1400" b="1" spc="30" dirty="0">
                <a:solidFill>
                  <a:srgbClr val="5AC2C9"/>
                </a:solidFill>
                <a:cs typeface="Times New Roman" panose="02020603050405020304" pitchFamily="18" charset="0"/>
              </a:rPr>
              <a:t> PROCEDURA CORECT</a:t>
            </a:r>
            <a:r>
              <a:rPr lang="ro-RO" altLang="en-US" sz="1400" b="1" spc="30" dirty="0">
                <a:solidFill>
                  <a:srgbClr val="5AC2C9"/>
                </a:solidFill>
                <a:cs typeface="Times New Roman" panose="02020603050405020304" pitchFamily="18" charset="0"/>
              </a:rPr>
              <a:t>Ă</a:t>
            </a:r>
            <a:endParaRPr lang="en-US" altLang="en-US" sz="1400" b="1" spc="30" dirty="0">
              <a:solidFill>
                <a:srgbClr val="5AC2C9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M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surarea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se face cu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ajutorul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unui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p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rinte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C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â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nt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ri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ț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p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rintele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și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ro-RO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î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nregistra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ț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m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suratoarea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Copilul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trebuie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s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fie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dezbaracat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sau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s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poarte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hainele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minim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necesare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Preda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ț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copilul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p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rintelui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a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ș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ezat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c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â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ntar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Solicita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ț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p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rintelui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s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stea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nemi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ș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cat 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Î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nregistra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ț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m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suratoarea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total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(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copil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ro-RO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ș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p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rinte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)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Sc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de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ț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greutatea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p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rintelui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din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greutatea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total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Pentru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copii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cu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dizabilit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ăț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folosi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ț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un c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â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ntar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cu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suspendare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dac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ave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ț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la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dispozi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ț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pla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a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ț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copilul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î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n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sistemul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cu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suspendare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al c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â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ntarului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</p:txBody>
      </p:sp>
      <p:sp>
        <p:nvSpPr>
          <p:cNvPr id="39940" name="Title 1">
            <a:extLst>
              <a:ext uri="{FF2B5EF4-FFF2-40B4-BE49-F238E27FC236}">
                <a16:creationId xmlns:a16="http://schemas.microsoft.com/office/drawing/2014/main" id="{6673A526-729D-7E62-3D38-1DDE09A3FF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425"/>
            <a:ext cx="8405812" cy="430213"/>
          </a:xfrm>
        </p:spPr>
        <p:txBody>
          <a:bodyPr/>
          <a:lstStyle/>
          <a:p>
            <a:r>
              <a:rPr lang="ro-RO" altLang="en-US"/>
              <a:t>Câ</a:t>
            </a:r>
            <a:r>
              <a:rPr lang="en-GB" altLang="en-US"/>
              <a:t>nt</a:t>
            </a:r>
            <a:r>
              <a:rPr lang="ro-RO" altLang="en-US"/>
              <a:t>ă</a:t>
            </a:r>
            <a:r>
              <a:rPr lang="en-GB" altLang="en-US"/>
              <a:t>rirea unui copil cu disabilit</a:t>
            </a:r>
            <a:r>
              <a:rPr lang="ro-RO" altLang="en-US"/>
              <a:t>ăț</a:t>
            </a:r>
            <a:r>
              <a:rPr lang="en-GB" altLang="en-US"/>
              <a:t>i sau necooperant</a:t>
            </a:r>
          </a:p>
        </p:txBody>
      </p:sp>
      <p:grpSp>
        <p:nvGrpSpPr>
          <p:cNvPr id="39941" name="Playbutton">
            <a:extLst>
              <a:ext uri="{FF2B5EF4-FFF2-40B4-BE49-F238E27FC236}">
                <a16:creationId xmlns:a16="http://schemas.microsoft.com/office/drawing/2014/main" id="{6A92CA93-ED9C-E445-3887-89432EFA5D67}"/>
              </a:ext>
            </a:extLst>
          </p:cNvPr>
          <p:cNvGrpSpPr>
            <a:grpSpLocks/>
          </p:cNvGrpSpPr>
          <p:nvPr/>
        </p:nvGrpSpPr>
        <p:grpSpPr bwMode="auto">
          <a:xfrm>
            <a:off x="6149975" y="4160838"/>
            <a:ext cx="2562225" cy="349250"/>
            <a:chOff x="6149898" y="4160203"/>
            <a:chExt cx="2562937" cy="350520"/>
          </a:xfrm>
        </p:grpSpPr>
        <p:sp>
          <p:nvSpPr>
            <p:cNvPr id="3" name="Rechteck: abgerundete Ecken 2">
              <a:extLst>
                <a:ext uri="{FF2B5EF4-FFF2-40B4-BE49-F238E27FC236}">
                  <a16:creationId xmlns:a16="http://schemas.microsoft.com/office/drawing/2014/main" id="{234A519E-0673-2F96-FE9C-9195F765CA82}"/>
                </a:ext>
              </a:extLst>
            </p:cNvPr>
            <p:cNvSpPr/>
            <p:nvPr/>
          </p:nvSpPr>
          <p:spPr>
            <a:xfrm>
              <a:off x="6149898" y="4160203"/>
              <a:ext cx="2562937" cy="350520"/>
            </a:xfrm>
            <a:prstGeom prst="roundRect">
              <a:avLst>
                <a:gd name="adj" fmla="val 50000"/>
              </a:avLst>
            </a:prstGeom>
            <a:solidFill>
              <a:srgbClr val="5AC2C9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buFont typeface="Arial" panose="020B0604020202020204" pitchFamily="34" charset="0"/>
                <a:buNone/>
                <a:defRPr/>
              </a:pP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`Material: </a:t>
              </a:r>
              <a:b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</a:b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Cum s</a:t>
              </a:r>
              <a:r>
                <a:rPr lang="ro-RO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ă</a:t>
              </a: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 c</a:t>
              </a:r>
              <a:r>
                <a:rPr lang="ro-RO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â</a:t>
              </a:r>
              <a:r>
                <a:rPr lang="en-US" altLang="en-US" sz="1000" b="1" dirty="0" err="1">
                  <a:solidFill>
                    <a:schemeClr val="bg1"/>
                  </a:solidFill>
                  <a:cs typeface="Times New Roman" panose="02020603050405020304" pitchFamily="18" charset="0"/>
                </a:rPr>
                <a:t>nt</a:t>
              </a:r>
              <a:r>
                <a:rPr lang="ro-RO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ă</a:t>
              </a: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rim un </a:t>
              </a:r>
              <a:r>
                <a:rPr lang="en-US" altLang="en-US" sz="1000" b="1" dirty="0" err="1">
                  <a:solidFill>
                    <a:schemeClr val="bg1"/>
                  </a:solidFill>
                  <a:cs typeface="Times New Roman" panose="02020603050405020304" pitchFamily="18" charset="0"/>
                </a:rPr>
                <a:t>copil</a:t>
              </a: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 </a:t>
              </a:r>
              <a:r>
                <a:rPr lang="en-US" altLang="en-US" sz="1000" b="1" dirty="0" err="1">
                  <a:solidFill>
                    <a:schemeClr val="bg1"/>
                  </a:solidFill>
                  <a:cs typeface="Times New Roman" panose="02020603050405020304" pitchFamily="18" charset="0"/>
                </a:rPr>
                <a:t>necooperant</a:t>
              </a: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 </a:t>
              </a:r>
            </a:p>
          </p:txBody>
        </p:sp>
        <p:grpSp>
          <p:nvGrpSpPr>
            <p:cNvPr id="39949" name="Gruppieren 19">
              <a:extLst>
                <a:ext uri="{FF2B5EF4-FFF2-40B4-BE49-F238E27FC236}">
                  <a16:creationId xmlns:a16="http://schemas.microsoft.com/office/drawing/2014/main" id="{FEEF38CF-1EE7-B1F8-B429-9010FF8E538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404860" y="4210686"/>
              <a:ext cx="249555" cy="249555"/>
              <a:chOff x="8404860" y="4210686"/>
              <a:chExt cx="249555" cy="249555"/>
            </a:xfrm>
          </p:grpSpPr>
          <p:sp>
            <p:nvSpPr>
              <p:cNvPr id="18" name="Ellipse 17">
                <a:extLst>
                  <a:ext uri="{FF2B5EF4-FFF2-40B4-BE49-F238E27FC236}">
                    <a16:creationId xmlns:a16="http://schemas.microsoft.com/office/drawing/2014/main" id="{28357496-1FA6-F1A1-C6AA-0F43030FB7AC}"/>
                  </a:ext>
                </a:extLst>
              </p:cNvPr>
              <p:cNvSpPr/>
              <p:nvPr/>
            </p:nvSpPr>
            <p:spPr>
              <a:xfrm>
                <a:off x="8404774" y="4211188"/>
                <a:ext cx="249307" cy="248550"/>
              </a:xfrm>
              <a:prstGeom prst="ellipse">
                <a:avLst/>
              </a:prstGeom>
              <a:solidFill>
                <a:srgbClr val="5AC2C9"/>
              </a:solidFill>
              <a:ln w="12700">
                <a:solidFill>
                  <a:schemeClr val="bg1"/>
                </a:solidFill>
              </a:ln>
              <a:effectLst>
                <a:outerShdw blurRad="63500" sx="102000" sy="102000" algn="ctr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19" name="Gleichschenkliges Dreieck 18">
                <a:extLst>
                  <a:ext uri="{FF2B5EF4-FFF2-40B4-BE49-F238E27FC236}">
                    <a16:creationId xmlns:a16="http://schemas.microsoft.com/office/drawing/2014/main" id="{06C21188-12BB-1FDA-5F30-9126E6A90591}"/>
                  </a:ext>
                </a:extLst>
              </p:cNvPr>
              <p:cNvSpPr/>
              <p:nvPr/>
            </p:nvSpPr>
            <p:spPr>
              <a:xfrm rot="5400000">
                <a:off x="8490325" y="4278297"/>
                <a:ext cx="117902" cy="11433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</p:grpSp>
      </p:grpSp>
      <p:pic>
        <p:nvPicPr>
          <p:cNvPr id="39942" name="How to weigh children who don't want to be measured - YouTube">
            <a:hlinkClick r:id="" action="ppaction://media"/>
            <a:extLst>
              <a:ext uri="{FF2B5EF4-FFF2-40B4-BE49-F238E27FC236}">
                <a16:creationId xmlns:a16="http://schemas.microsoft.com/office/drawing/2014/main" id="{196EAC28-A086-46D5-BEBA-873D0AF023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3063" y="2933700"/>
            <a:ext cx="3224212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EF255C2-1BB4-35AB-8278-C62F7458C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39944" name="Foliennummernplatzhalter 6">
            <a:extLst>
              <a:ext uri="{FF2B5EF4-FFF2-40B4-BE49-F238E27FC236}">
                <a16:creationId xmlns:a16="http://schemas.microsoft.com/office/drawing/2014/main" id="{FFAB5EB5-D3C2-80B1-F2F4-ED241FFC049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D6DA9D9-3FD5-CF46-AC30-DBEE3DB4AAB5}" type="slidenum">
              <a:rPr lang="de-AT" altLang="de-DE" sz="10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13</a:t>
            </a:fld>
            <a:endParaRPr lang="de-AT" altLang="de-DE" sz="1000">
              <a:solidFill>
                <a:srgbClr val="898989"/>
              </a:solidFill>
            </a:endParaRPr>
          </a:p>
        </p:txBody>
      </p:sp>
      <p:grpSp>
        <p:nvGrpSpPr>
          <p:cNvPr id="39945" name="Gruppieren 23">
            <a:extLst>
              <a:ext uri="{FF2B5EF4-FFF2-40B4-BE49-F238E27FC236}">
                <a16:creationId xmlns:a16="http://schemas.microsoft.com/office/drawing/2014/main" id="{6D87E499-2F3C-9B4E-6CC2-D6CE45B43F60}"/>
              </a:ext>
            </a:extLst>
          </p:cNvPr>
          <p:cNvGrpSpPr>
            <a:grpSpLocks/>
          </p:cNvGrpSpPr>
          <p:nvPr/>
        </p:nvGrpSpPr>
        <p:grpSpPr bwMode="auto">
          <a:xfrm>
            <a:off x="312738" y="1347788"/>
            <a:ext cx="1071562" cy="1023937"/>
            <a:chOff x="313138" y="1347788"/>
            <a:chExt cx="1071153" cy="1023453"/>
          </a:xfrm>
        </p:grpSpPr>
        <p:sp>
          <p:nvSpPr>
            <p:cNvPr id="39946" name="Freeform 49">
              <a:extLst>
                <a:ext uri="{FF2B5EF4-FFF2-40B4-BE49-F238E27FC236}">
                  <a16:creationId xmlns:a16="http://schemas.microsoft.com/office/drawing/2014/main" id="{BDB4DFF3-64F8-343F-34FC-BE4D46E19843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071153" cy="1023453"/>
            </a:xfrm>
            <a:custGeom>
              <a:avLst/>
              <a:gdLst>
                <a:gd name="T0" fmla="*/ 2147483646 w 2614"/>
                <a:gd name="T1" fmla="*/ 2147483646 h 2498"/>
                <a:gd name="T2" fmla="*/ 2147483646 w 2614"/>
                <a:gd name="T3" fmla="*/ 2147483646 h 2498"/>
                <a:gd name="T4" fmla="*/ 2147483646 w 2614"/>
                <a:gd name="T5" fmla="*/ 2147483646 h 2498"/>
                <a:gd name="T6" fmla="*/ 2147483646 w 2614"/>
                <a:gd name="T7" fmla="*/ 2147483646 h 2498"/>
                <a:gd name="T8" fmla="*/ 2147483646 w 2614"/>
                <a:gd name="T9" fmla="*/ 2147483646 h 2498"/>
                <a:gd name="T10" fmla="*/ 2147483646 w 2614"/>
                <a:gd name="T11" fmla="*/ 2147483646 h 2498"/>
                <a:gd name="T12" fmla="*/ 2147483646 w 2614"/>
                <a:gd name="T13" fmla="*/ 2147483646 h 2498"/>
                <a:gd name="T14" fmla="*/ 2147483646 w 2614"/>
                <a:gd name="T15" fmla="*/ 2147483646 h 2498"/>
                <a:gd name="T16" fmla="*/ 2147483646 w 2614"/>
                <a:gd name="T17" fmla="*/ 2147483646 h 2498"/>
                <a:gd name="T18" fmla="*/ 2147483646 w 2614"/>
                <a:gd name="T19" fmla="*/ 2147483646 h 2498"/>
                <a:gd name="T20" fmla="*/ 2147483646 w 2614"/>
                <a:gd name="T21" fmla="*/ 2147483646 h 2498"/>
                <a:gd name="T22" fmla="*/ 2147483646 w 2614"/>
                <a:gd name="T23" fmla="*/ 2147483646 h 2498"/>
                <a:gd name="T24" fmla="*/ 2147483646 w 2614"/>
                <a:gd name="T25" fmla="*/ 2147483646 h 2498"/>
                <a:gd name="T26" fmla="*/ 2147483646 w 2614"/>
                <a:gd name="T27" fmla="*/ 2147483646 h 249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5AC2C9">
                <a:alpha val="5098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DE"/>
            </a:p>
          </p:txBody>
        </p:sp>
        <p:sp>
          <p:nvSpPr>
            <p:cNvPr id="39947" name="Freeform 57">
              <a:extLst>
                <a:ext uri="{FF2B5EF4-FFF2-40B4-BE49-F238E27FC236}">
                  <a16:creationId xmlns:a16="http://schemas.microsoft.com/office/drawing/2014/main" id="{5DB0F237-A712-3325-27D5-8F6F3A73D698}"/>
                </a:ext>
              </a:extLst>
            </p:cNvPr>
            <p:cNvSpPr>
              <a:spLocks/>
            </p:cNvSpPr>
            <p:nvPr/>
          </p:nvSpPr>
          <p:spPr bwMode="gray">
            <a:xfrm>
              <a:off x="585424" y="1552575"/>
              <a:ext cx="551497" cy="477698"/>
            </a:xfrm>
            <a:custGeom>
              <a:avLst/>
              <a:gdLst>
                <a:gd name="T0" fmla="*/ 2147483646 w 1390"/>
                <a:gd name="T1" fmla="*/ 2147483646 h 1207"/>
                <a:gd name="T2" fmla="*/ 2147483646 w 1390"/>
                <a:gd name="T3" fmla="*/ 2147483646 h 1207"/>
                <a:gd name="T4" fmla="*/ 2147483646 w 1390"/>
                <a:gd name="T5" fmla="*/ 2147483646 h 1207"/>
                <a:gd name="T6" fmla="*/ 2147483646 w 1390"/>
                <a:gd name="T7" fmla="*/ 2147483646 h 1207"/>
                <a:gd name="T8" fmla="*/ 2147483646 w 1390"/>
                <a:gd name="T9" fmla="*/ 2147483646 h 1207"/>
                <a:gd name="T10" fmla="*/ 2147483646 w 1390"/>
                <a:gd name="T11" fmla="*/ 2147483646 h 1207"/>
                <a:gd name="T12" fmla="*/ 2147483646 w 1390"/>
                <a:gd name="T13" fmla="*/ 2147483646 h 1207"/>
                <a:gd name="T14" fmla="*/ 2147483646 w 1390"/>
                <a:gd name="T15" fmla="*/ 2147483646 h 1207"/>
                <a:gd name="T16" fmla="*/ 2147483646 w 1390"/>
                <a:gd name="T17" fmla="*/ 2147483646 h 1207"/>
                <a:gd name="T18" fmla="*/ 2147483646 w 1390"/>
                <a:gd name="T19" fmla="*/ 2147483646 h 1207"/>
                <a:gd name="T20" fmla="*/ 2147483646 w 1390"/>
                <a:gd name="T21" fmla="*/ 2147483646 h 1207"/>
                <a:gd name="T22" fmla="*/ 2147483646 w 1390"/>
                <a:gd name="T23" fmla="*/ 2147483646 h 120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390" h="1207">
                  <a:moveTo>
                    <a:pt x="137" y="729"/>
                  </a:moveTo>
                  <a:cubicBezTo>
                    <a:pt x="107" y="700"/>
                    <a:pt x="59" y="700"/>
                    <a:pt x="30" y="729"/>
                  </a:cubicBezTo>
                  <a:cubicBezTo>
                    <a:pt x="0" y="759"/>
                    <a:pt x="0" y="807"/>
                    <a:pt x="30" y="836"/>
                  </a:cubicBezTo>
                  <a:cubicBezTo>
                    <a:pt x="379" y="1185"/>
                    <a:pt x="379" y="1185"/>
                    <a:pt x="379" y="1185"/>
                  </a:cubicBezTo>
                  <a:cubicBezTo>
                    <a:pt x="394" y="1200"/>
                    <a:pt x="412" y="1207"/>
                    <a:pt x="432" y="1207"/>
                  </a:cubicBezTo>
                  <a:cubicBezTo>
                    <a:pt x="434" y="1207"/>
                    <a:pt x="434" y="1207"/>
                    <a:pt x="436" y="1207"/>
                  </a:cubicBezTo>
                  <a:cubicBezTo>
                    <a:pt x="456" y="1205"/>
                    <a:pt x="477" y="1196"/>
                    <a:pt x="491" y="1180"/>
                  </a:cubicBezTo>
                  <a:cubicBezTo>
                    <a:pt x="1364" y="133"/>
                    <a:pt x="1364" y="133"/>
                    <a:pt x="1364" y="133"/>
                  </a:cubicBezTo>
                  <a:cubicBezTo>
                    <a:pt x="1390" y="102"/>
                    <a:pt x="1387" y="54"/>
                    <a:pt x="1355" y="26"/>
                  </a:cubicBezTo>
                  <a:cubicBezTo>
                    <a:pt x="1324" y="0"/>
                    <a:pt x="1276" y="4"/>
                    <a:pt x="1248" y="35"/>
                  </a:cubicBezTo>
                  <a:cubicBezTo>
                    <a:pt x="427" y="1019"/>
                    <a:pt x="427" y="1019"/>
                    <a:pt x="427" y="1019"/>
                  </a:cubicBezTo>
                  <a:lnTo>
                    <a:pt x="137" y="729"/>
                  </a:lnTo>
                  <a:close/>
                </a:path>
              </a:pathLst>
            </a:custGeom>
            <a:solidFill>
              <a:srgbClr val="5AC2C9">
                <a:alpha val="5098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DE"/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Objekt 7" hidden="1">
            <a:extLst>
              <a:ext uri="{FF2B5EF4-FFF2-40B4-BE49-F238E27FC236}">
                <a16:creationId xmlns:a16="http://schemas.microsoft.com/office/drawing/2014/main" id="{621E4C50-D940-65F8-981D-27FB020AB1F9}"/>
              </a:ext>
            </a:extLst>
          </p:cNvPr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1588"/>
            <a:ext cx="1587" cy="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6" name="Title 1">
            <a:extLst>
              <a:ext uri="{FF2B5EF4-FFF2-40B4-BE49-F238E27FC236}">
                <a16:creationId xmlns:a16="http://schemas.microsoft.com/office/drawing/2014/main" id="{F4B5ECF3-373C-7B10-136C-4561FFA4E3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425"/>
            <a:ext cx="8405812" cy="862013"/>
          </a:xfrm>
        </p:spPr>
        <p:txBody>
          <a:bodyPr/>
          <a:lstStyle/>
          <a:p>
            <a:r>
              <a:rPr lang="en-US" altLang="en-US"/>
              <a:t>Reprezentarea (grafica) a masuratorilor antropometrice</a:t>
            </a:r>
            <a:br>
              <a:rPr lang="en-US" altLang="en-US"/>
            </a:br>
            <a:endParaRPr lang="en-US" altLang="en-US" b="0"/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BD45EECA-DC9F-A752-DF6F-D60CC36013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41988" name="Foliennummernplatzhalter 2">
            <a:extLst>
              <a:ext uri="{FF2B5EF4-FFF2-40B4-BE49-F238E27FC236}">
                <a16:creationId xmlns:a16="http://schemas.microsoft.com/office/drawing/2014/main" id="{DDD276F3-5190-A7A0-58AA-D53E864E26C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4FEE768-5476-674F-8EAE-3CD52B8BA70A}" type="slidenum">
              <a:rPr lang="de-AT" altLang="de-DE" sz="10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14</a:t>
            </a:fld>
            <a:endParaRPr lang="de-AT" altLang="de-DE" sz="1000">
              <a:solidFill>
                <a:srgbClr val="898989"/>
              </a:solidFill>
            </a:endParaRPr>
          </a:p>
        </p:txBody>
      </p:sp>
      <p:sp>
        <p:nvSpPr>
          <p:cNvPr id="41989" name="Content Placeholder 3">
            <a:extLst>
              <a:ext uri="{FF2B5EF4-FFF2-40B4-BE49-F238E27FC236}">
                <a16:creationId xmlns:a16="http://schemas.microsoft.com/office/drawing/2014/main" id="{0C1C580B-44F5-CEF3-1CA7-2D43CF348F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6875" y="1146175"/>
            <a:ext cx="8423275" cy="2659063"/>
          </a:xfrm>
        </p:spPr>
        <p:txBody>
          <a:bodyPr/>
          <a:lstStyle/>
          <a:p>
            <a:r>
              <a:rPr lang="en-US" altLang="en-US"/>
              <a:t>M</a:t>
            </a:r>
            <a:r>
              <a:rPr lang="ro-RO" altLang="en-US"/>
              <a:t>ă</a:t>
            </a:r>
            <a:r>
              <a:rPr lang="en-US" altLang="en-US"/>
              <a:t>sur</a:t>
            </a:r>
            <a:r>
              <a:rPr lang="ro-RO" altLang="en-US"/>
              <a:t>ă</a:t>
            </a:r>
            <a:r>
              <a:rPr lang="en-US" altLang="en-US"/>
              <a:t>torile antropometrice trebuie reprezentate pe curbe de referin</a:t>
            </a:r>
            <a:r>
              <a:rPr lang="ro-RO" altLang="en-US"/>
              <a:t>ță</a:t>
            </a:r>
            <a:r>
              <a:rPr lang="en-US" altLang="en-US"/>
              <a:t> </a:t>
            </a:r>
            <a:r>
              <a:rPr lang="ro-RO" altLang="en-US"/>
              <a:t>ș</a:t>
            </a:r>
            <a:r>
              <a:rPr lang="en-US" altLang="en-US"/>
              <a:t>i interpretate lu</a:t>
            </a:r>
            <a:r>
              <a:rPr lang="ro-RO" altLang="en-US"/>
              <a:t>â</a:t>
            </a:r>
            <a:r>
              <a:rPr lang="en-US" altLang="en-US"/>
              <a:t>nd </a:t>
            </a:r>
            <a:r>
              <a:rPr lang="ro-RO" altLang="en-US"/>
              <a:t>î</a:t>
            </a:r>
            <a:r>
              <a:rPr lang="en-US" altLang="en-US"/>
              <a:t>n considerare m</a:t>
            </a:r>
            <a:r>
              <a:rPr lang="ro-RO" altLang="en-US"/>
              <a:t>ă</a:t>
            </a:r>
            <a:r>
              <a:rPr lang="en-US" altLang="en-US"/>
              <a:t>sur</a:t>
            </a:r>
            <a:r>
              <a:rPr lang="ro-RO" altLang="en-US"/>
              <a:t>ă</a:t>
            </a:r>
            <a:r>
              <a:rPr lang="en-US" altLang="en-US"/>
              <a:t>torile anterioare </a:t>
            </a:r>
            <a:r>
              <a:rPr lang="ro-RO" altLang="en-US"/>
              <a:t>ș</a:t>
            </a:r>
            <a:r>
              <a:rPr lang="en-US" altLang="en-US"/>
              <a:t>i situa</a:t>
            </a:r>
            <a:r>
              <a:rPr lang="ro-RO" altLang="en-US"/>
              <a:t>ț</a:t>
            </a:r>
            <a:r>
              <a:rPr lang="en-US" altLang="en-US"/>
              <a:t>ia clinic</a:t>
            </a:r>
            <a:r>
              <a:rPr lang="ro-RO" altLang="en-US"/>
              <a:t>ă</a:t>
            </a:r>
            <a:r>
              <a:rPr lang="en-US" altLang="en-US"/>
              <a:t> a copilului</a:t>
            </a:r>
          </a:p>
          <a:p>
            <a:r>
              <a:rPr lang="en-US" altLang="en-US"/>
              <a:t>Practicile de identificare a subnutri</a:t>
            </a:r>
            <a:r>
              <a:rPr lang="ro-RO" altLang="en-US"/>
              <a:t>ț</a:t>
            </a:r>
            <a:r>
              <a:rPr lang="en-US" altLang="en-US"/>
              <a:t>iei asociate afec</a:t>
            </a:r>
            <a:r>
              <a:rPr lang="ro-RO" altLang="en-US"/>
              <a:t>ț</a:t>
            </a:r>
            <a:r>
              <a:rPr lang="en-US" altLang="en-US"/>
              <a:t>iunilor pediatrice se regasesc </a:t>
            </a:r>
            <a:r>
              <a:rPr lang="ro-RO" altLang="en-US"/>
              <a:t>î</a:t>
            </a:r>
            <a:r>
              <a:rPr lang="en-US" altLang="en-US"/>
              <a:t>n documentul publicat de Grupul de lucru Malnutri</a:t>
            </a:r>
            <a:r>
              <a:rPr lang="ro-RO" altLang="en-US"/>
              <a:t>ț</a:t>
            </a:r>
            <a:r>
              <a:rPr lang="en-US" altLang="en-US"/>
              <a:t>ie Clinic</a:t>
            </a:r>
            <a:r>
              <a:rPr lang="ro-RO" altLang="en-US"/>
              <a:t>ă</a:t>
            </a:r>
            <a:r>
              <a:rPr lang="en-US" altLang="en-US"/>
              <a:t> al ESPGHAN </a:t>
            </a:r>
            <a:r>
              <a:rPr lang="en-US" altLang="en-US" i="1"/>
              <a:t>“Hulst et al JPGN 2022 </a:t>
            </a:r>
            <a:r>
              <a:rPr lang="en-GB" altLang="en-US" i="1"/>
              <a:t>doi: 10.1097/MPG.0000000000003437”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3" name="Objekt 6" hidden="1">
            <a:extLst>
              <a:ext uri="{FF2B5EF4-FFF2-40B4-BE49-F238E27FC236}">
                <a16:creationId xmlns:a16="http://schemas.microsoft.com/office/drawing/2014/main" id="{DAF681F5-0F15-0371-443F-CBE02FA531B2}"/>
              </a:ext>
            </a:extLst>
          </p:cNvPr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1588"/>
            <a:ext cx="1587" cy="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4" name="Title 1">
            <a:extLst>
              <a:ext uri="{FF2B5EF4-FFF2-40B4-BE49-F238E27FC236}">
                <a16:creationId xmlns:a16="http://schemas.microsoft.com/office/drawing/2014/main" id="{72B43C48-9F29-3E58-84AE-3850698E55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425"/>
            <a:ext cx="5940425" cy="430213"/>
          </a:xfrm>
        </p:spPr>
        <p:txBody>
          <a:bodyPr/>
          <a:lstStyle/>
          <a:p>
            <a:r>
              <a:rPr lang="en-US" altLang="en-US"/>
              <a:t>Additional Resources</a:t>
            </a:r>
          </a:p>
        </p:txBody>
      </p:sp>
      <p:pic>
        <p:nvPicPr>
          <p:cNvPr id="44035" name="Grafik 59">
            <a:extLst>
              <a:ext uri="{FF2B5EF4-FFF2-40B4-BE49-F238E27FC236}">
                <a16:creationId xmlns:a16="http://schemas.microsoft.com/office/drawing/2014/main" id="{26F7F57D-BCF6-13F0-34E8-942BB77558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3175" y="4059238"/>
            <a:ext cx="1754188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A90FEEC9-C493-3166-1769-1C740DCD59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  <a:endParaRPr lang="de-AT" dirty="0"/>
          </a:p>
        </p:txBody>
      </p:sp>
      <p:sp>
        <p:nvSpPr>
          <p:cNvPr id="44037" name="Foliennummernplatzhalter 9">
            <a:extLst>
              <a:ext uri="{FF2B5EF4-FFF2-40B4-BE49-F238E27FC236}">
                <a16:creationId xmlns:a16="http://schemas.microsoft.com/office/drawing/2014/main" id="{BB5911A4-06CB-2B89-4D9E-96F1A34DF3C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08FCB81-94EE-AE4B-B1D6-2E820EE3B997}" type="slidenum">
              <a:rPr lang="de-AT" altLang="de-DE" sz="10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15</a:t>
            </a:fld>
            <a:endParaRPr lang="de-AT" altLang="de-DE" sz="1000">
              <a:solidFill>
                <a:srgbClr val="898989"/>
              </a:solidFill>
            </a:endParaRPr>
          </a:p>
        </p:txBody>
      </p:sp>
      <p:sp>
        <p:nvSpPr>
          <p:cNvPr id="19" name="Rechteck: abgerundete Ecken 18">
            <a:extLst>
              <a:ext uri="{FF2B5EF4-FFF2-40B4-BE49-F238E27FC236}">
                <a16:creationId xmlns:a16="http://schemas.microsoft.com/office/drawing/2014/main" id="{5143936F-71E7-1E86-4DBF-53F4382C7E63}"/>
              </a:ext>
            </a:extLst>
          </p:cNvPr>
          <p:cNvSpPr/>
          <p:nvPr/>
        </p:nvSpPr>
        <p:spPr>
          <a:xfrm>
            <a:off x="358775" y="1335088"/>
            <a:ext cx="2413000" cy="269875"/>
          </a:xfrm>
          <a:prstGeom prst="roundRect">
            <a:avLst>
              <a:gd name="adj" fmla="val 50000"/>
            </a:avLst>
          </a:prstGeom>
          <a:solidFill>
            <a:srgbClr val="5AC2C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63449" anchor="ctr"/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en-US" sz="1100" b="1" dirty="0">
                <a:solidFill>
                  <a:schemeClr val="bg1"/>
                </a:solidFill>
                <a:cs typeface="Times New Roman" panose="02020603050405020304" pitchFamily="18" charset="0"/>
              </a:rPr>
              <a:t>WHO training course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2E4D90C9-D4B5-B6E9-2CDF-FFCCCF45AA0C}"/>
              </a:ext>
            </a:extLst>
          </p:cNvPr>
          <p:cNvSpPr txBox="1"/>
          <p:nvPr/>
        </p:nvSpPr>
        <p:spPr>
          <a:xfrm>
            <a:off x="533400" y="1604963"/>
            <a:ext cx="4572000" cy="169862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>
              <a:spcBef>
                <a:spcPts val="0"/>
              </a:spcBef>
              <a:buFont typeface="Arial" panose="020B0604020202020204" pitchFamily="34" charset="0"/>
              <a:buNone/>
              <a:defRPr/>
            </a:pPr>
            <a:r>
              <a:rPr lang="en-US" altLang="en-US" sz="1100" dirty="0">
                <a:latin typeface="+mj-lt"/>
                <a:hlinkClick r:id="rId6"/>
              </a:rPr>
              <a:t>https://www.who.int/tools/child-growth-standards</a:t>
            </a:r>
            <a:endParaRPr lang="en-US" altLang="en-US" sz="1100" dirty="0">
              <a:latin typeface="+mj-lt"/>
            </a:endParaRPr>
          </a:p>
        </p:txBody>
      </p:sp>
      <p:sp>
        <p:nvSpPr>
          <p:cNvPr id="22" name="Rechteck: abgerundete Ecken 21">
            <a:extLst>
              <a:ext uri="{FF2B5EF4-FFF2-40B4-BE49-F238E27FC236}">
                <a16:creationId xmlns:a16="http://schemas.microsoft.com/office/drawing/2014/main" id="{099B3883-0E0F-2D7D-9444-10C35A2AA682}"/>
              </a:ext>
            </a:extLst>
          </p:cNvPr>
          <p:cNvSpPr/>
          <p:nvPr/>
        </p:nvSpPr>
        <p:spPr>
          <a:xfrm>
            <a:off x="358775" y="1862138"/>
            <a:ext cx="2413000" cy="269875"/>
          </a:xfrm>
          <a:prstGeom prst="roundRect">
            <a:avLst>
              <a:gd name="adj" fmla="val 50000"/>
            </a:avLst>
          </a:prstGeom>
          <a:solidFill>
            <a:srgbClr val="5AC2C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63449" anchor="ctr"/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en-US" sz="1100" b="1" dirty="0">
                <a:solidFill>
                  <a:schemeClr val="bg1"/>
                </a:solidFill>
                <a:cs typeface="Times New Roman" panose="02020603050405020304" pitchFamily="18" charset="0"/>
              </a:rPr>
              <a:t>WHO video resources</a:t>
            </a:r>
          </a:p>
        </p:txBody>
      </p:sp>
      <p:sp>
        <p:nvSpPr>
          <p:cNvPr id="44041" name="Textfeld 22">
            <a:extLst>
              <a:ext uri="{FF2B5EF4-FFF2-40B4-BE49-F238E27FC236}">
                <a16:creationId xmlns:a16="http://schemas.microsoft.com/office/drawing/2014/main" id="{430CD55C-ED3A-2C81-3001-157A054C68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400" y="2132013"/>
            <a:ext cx="457200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100">
                <a:solidFill>
                  <a:schemeClr val="tx1"/>
                </a:solidFill>
                <a:hlinkClick r:id="rId7"/>
              </a:rPr>
              <a:t>WHO Training Course | MGRS Anthropometry Training Video – YouTube</a:t>
            </a:r>
            <a:endParaRPr lang="en-US" altLang="en-US" sz="1100">
              <a:solidFill>
                <a:schemeClr val="tx1"/>
              </a:solidFill>
            </a:endParaRPr>
          </a:p>
        </p:txBody>
      </p:sp>
      <p:sp>
        <p:nvSpPr>
          <p:cNvPr id="24" name="Rechteck: abgerundete Ecken 23">
            <a:extLst>
              <a:ext uri="{FF2B5EF4-FFF2-40B4-BE49-F238E27FC236}">
                <a16:creationId xmlns:a16="http://schemas.microsoft.com/office/drawing/2014/main" id="{D6213E8E-E09F-ECE5-4EDF-D37F4DC97361}"/>
              </a:ext>
            </a:extLst>
          </p:cNvPr>
          <p:cNvSpPr/>
          <p:nvPr/>
        </p:nvSpPr>
        <p:spPr>
          <a:xfrm>
            <a:off x="358775" y="2411413"/>
            <a:ext cx="2413000" cy="269875"/>
          </a:xfrm>
          <a:prstGeom prst="roundRect">
            <a:avLst>
              <a:gd name="adj" fmla="val 50000"/>
            </a:avLst>
          </a:prstGeom>
          <a:solidFill>
            <a:srgbClr val="5AC2C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63449" anchor="ctr"/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en-US" sz="1100" b="1" dirty="0">
                <a:solidFill>
                  <a:schemeClr val="bg1"/>
                </a:solidFill>
                <a:cs typeface="Times New Roman" panose="02020603050405020304" pitchFamily="18" charset="0"/>
              </a:rPr>
              <a:t>WHO child growth standards</a:t>
            </a:r>
          </a:p>
        </p:txBody>
      </p:sp>
      <p:sp>
        <p:nvSpPr>
          <p:cNvPr id="44043" name="Textfeld 24">
            <a:extLst>
              <a:ext uri="{FF2B5EF4-FFF2-40B4-BE49-F238E27FC236}">
                <a16:creationId xmlns:a16="http://schemas.microsoft.com/office/drawing/2014/main" id="{051C2D40-DBCC-7A6F-5AD7-7ECE6DFA91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400" y="2681288"/>
            <a:ext cx="457200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100">
                <a:solidFill>
                  <a:schemeClr val="tx1"/>
                </a:solidFill>
                <a:hlinkClick r:id="rId8"/>
              </a:rPr>
              <a:t>https://www.who.int/tools/child-growth-standards/standards</a:t>
            </a:r>
            <a:endParaRPr lang="en-US" altLang="en-US" sz="1100">
              <a:solidFill>
                <a:schemeClr val="tx1"/>
              </a:solidFill>
            </a:endParaRPr>
          </a:p>
        </p:txBody>
      </p:sp>
      <p:sp>
        <p:nvSpPr>
          <p:cNvPr id="26" name="Rechteck: abgerundete Ecken 25">
            <a:extLst>
              <a:ext uri="{FF2B5EF4-FFF2-40B4-BE49-F238E27FC236}">
                <a16:creationId xmlns:a16="http://schemas.microsoft.com/office/drawing/2014/main" id="{12066234-2C95-4C71-5940-93C4741EB759}"/>
              </a:ext>
            </a:extLst>
          </p:cNvPr>
          <p:cNvSpPr/>
          <p:nvPr/>
        </p:nvSpPr>
        <p:spPr>
          <a:xfrm>
            <a:off x="377825" y="2935288"/>
            <a:ext cx="2413000" cy="269875"/>
          </a:xfrm>
          <a:prstGeom prst="roundRect">
            <a:avLst>
              <a:gd name="adj" fmla="val 50000"/>
            </a:avLst>
          </a:prstGeom>
          <a:solidFill>
            <a:srgbClr val="5AC2C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63449" anchor="ctr"/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en-US" sz="1100" b="1" dirty="0">
                <a:solidFill>
                  <a:schemeClr val="bg1"/>
                </a:solidFill>
                <a:cs typeface="Times New Roman" panose="02020603050405020304" pitchFamily="18" charset="0"/>
              </a:rPr>
              <a:t>WHO software resources</a:t>
            </a:r>
          </a:p>
        </p:txBody>
      </p:sp>
      <p:sp>
        <p:nvSpPr>
          <p:cNvPr id="44045" name="Textfeld 26">
            <a:extLst>
              <a:ext uri="{FF2B5EF4-FFF2-40B4-BE49-F238E27FC236}">
                <a16:creationId xmlns:a16="http://schemas.microsoft.com/office/drawing/2014/main" id="{33E15C2B-6986-EF5E-6662-E1265023B1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400" y="3221038"/>
            <a:ext cx="495935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9pPr>
          </a:lstStyle>
          <a:p>
            <a:pPr>
              <a:spcBef>
                <a:spcPts val="600"/>
              </a:spcBef>
              <a:buFont typeface="Arial" panose="020B0604020202020204" pitchFamily="34" charset="0"/>
              <a:buNone/>
            </a:pPr>
            <a:r>
              <a:rPr lang="en-US" altLang="en-US" sz="1100">
                <a:solidFill>
                  <a:schemeClr val="tx1"/>
                </a:solidFill>
                <a:hlinkClick r:id="rId9"/>
              </a:rPr>
              <a:t>https://www.who.int/tools/child-growth-standards/software</a:t>
            </a:r>
            <a:br>
              <a:rPr lang="en-US" altLang="en-US" sz="1100">
                <a:solidFill>
                  <a:schemeClr val="tx1"/>
                </a:solidFill>
              </a:rPr>
            </a:br>
            <a:r>
              <a:rPr lang="en-US" altLang="en-US" sz="1100">
                <a:solidFill>
                  <a:schemeClr val="tx1"/>
                </a:solidFill>
                <a:hlinkClick r:id="rId10"/>
              </a:rPr>
              <a:t>https://www.who.int/tools/growth-reference-data-for-5to19-years/application-tools </a:t>
            </a:r>
            <a:r>
              <a:rPr lang="en-US" altLang="en-US" sz="1100">
                <a:solidFill>
                  <a:schemeClr val="tx1"/>
                </a:solidFill>
                <a:hlinkClick r:id="rId11"/>
              </a:rPr>
              <a:t>https://www.healthforallchildren.com/shop-base/shop/software/lmsgrowth/</a:t>
            </a:r>
            <a:endParaRPr lang="en-US" altLang="en-US" sz="1100">
              <a:solidFill>
                <a:schemeClr val="tx1"/>
              </a:solidFill>
            </a:endParaRPr>
          </a:p>
        </p:txBody>
      </p:sp>
      <p:grpSp>
        <p:nvGrpSpPr>
          <p:cNvPr id="44046" name="Gruppieren 14">
            <a:extLst>
              <a:ext uri="{FF2B5EF4-FFF2-40B4-BE49-F238E27FC236}">
                <a16:creationId xmlns:a16="http://schemas.microsoft.com/office/drawing/2014/main" id="{A6AC9D98-1CD9-8A11-1C46-FE98EA7339BA}"/>
              </a:ext>
            </a:extLst>
          </p:cNvPr>
          <p:cNvGrpSpPr>
            <a:grpSpLocks/>
          </p:cNvGrpSpPr>
          <p:nvPr/>
        </p:nvGrpSpPr>
        <p:grpSpPr bwMode="auto">
          <a:xfrm>
            <a:off x="6107113" y="300038"/>
            <a:ext cx="2293937" cy="1384300"/>
            <a:chOff x="6107473" y="299385"/>
            <a:chExt cx="2442802" cy="1475453"/>
          </a:xfrm>
        </p:grpSpPr>
        <p:grpSp>
          <p:nvGrpSpPr>
            <p:cNvPr id="44066" name="Gruppieren 12">
              <a:extLst>
                <a:ext uri="{FF2B5EF4-FFF2-40B4-BE49-F238E27FC236}">
                  <a16:creationId xmlns:a16="http://schemas.microsoft.com/office/drawing/2014/main" id="{E17A9FE3-E6DF-41EF-0F74-02158FD9B67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07473" y="299385"/>
              <a:ext cx="2442802" cy="1475453"/>
              <a:chOff x="6107473" y="299385"/>
              <a:chExt cx="2442802" cy="1475453"/>
            </a:xfrm>
          </p:grpSpPr>
          <p:pic>
            <p:nvPicPr>
              <p:cNvPr id="44068" name="Picture 2" descr="Bildergebnis für macbook png">
                <a:extLst>
                  <a:ext uri="{FF2B5EF4-FFF2-40B4-BE49-F238E27FC236}">
                    <a16:creationId xmlns:a16="http://schemas.microsoft.com/office/drawing/2014/main" id="{C8B7F648-257A-E2CF-9180-638E48D04A0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07473" y="299385"/>
                <a:ext cx="2442802" cy="147545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2" name="Rechteck 11">
                <a:extLst>
                  <a:ext uri="{FF2B5EF4-FFF2-40B4-BE49-F238E27FC236}">
                    <a16:creationId xmlns:a16="http://schemas.microsoft.com/office/drawing/2014/main" id="{278A4014-6870-4910-A7D5-4A13CD35DD91}"/>
                  </a:ext>
                </a:extLst>
              </p:cNvPr>
              <p:cNvSpPr/>
              <p:nvPr/>
            </p:nvSpPr>
            <p:spPr>
              <a:xfrm>
                <a:off x="6413457" y="387371"/>
                <a:ext cx="1830835" cy="114889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</p:grpSp>
        <p:pic>
          <p:nvPicPr>
            <p:cNvPr id="44067" name="Picture 2">
              <a:extLst>
                <a:ext uri="{FF2B5EF4-FFF2-40B4-BE49-F238E27FC236}">
                  <a16:creationId xmlns:a16="http://schemas.microsoft.com/office/drawing/2014/main" id="{4640F939-3D17-74DA-C0C5-B5CB183B188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92"/>
            <a:stretch>
              <a:fillRect/>
            </a:stretch>
          </p:blipFill>
          <p:spPr bwMode="auto">
            <a:xfrm>
              <a:off x="6413522" y="386716"/>
              <a:ext cx="1830705" cy="9944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4047" name="Gruppieren 13">
            <a:extLst>
              <a:ext uri="{FF2B5EF4-FFF2-40B4-BE49-F238E27FC236}">
                <a16:creationId xmlns:a16="http://schemas.microsoft.com/office/drawing/2014/main" id="{2C851659-1647-B425-0FD6-E9B01B711A51}"/>
              </a:ext>
            </a:extLst>
          </p:cNvPr>
          <p:cNvGrpSpPr>
            <a:grpSpLocks/>
          </p:cNvGrpSpPr>
          <p:nvPr/>
        </p:nvGrpSpPr>
        <p:grpSpPr bwMode="auto">
          <a:xfrm>
            <a:off x="6107113" y="1684338"/>
            <a:ext cx="2293937" cy="1385887"/>
            <a:chOff x="6107473" y="1730836"/>
            <a:chExt cx="2442802" cy="1475453"/>
          </a:xfrm>
        </p:grpSpPr>
        <p:grpSp>
          <p:nvGrpSpPr>
            <p:cNvPr id="44062" name="Gruppieren 32">
              <a:extLst>
                <a:ext uri="{FF2B5EF4-FFF2-40B4-BE49-F238E27FC236}">
                  <a16:creationId xmlns:a16="http://schemas.microsoft.com/office/drawing/2014/main" id="{379FD875-A61E-E998-72AA-45E80F2BB36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07473" y="1730836"/>
              <a:ext cx="2442802" cy="1475453"/>
              <a:chOff x="6107473" y="299385"/>
              <a:chExt cx="2442802" cy="1475453"/>
            </a:xfrm>
          </p:grpSpPr>
          <p:pic>
            <p:nvPicPr>
              <p:cNvPr id="44064" name="Picture 2" descr="Bildergebnis für macbook png">
                <a:extLst>
                  <a:ext uri="{FF2B5EF4-FFF2-40B4-BE49-F238E27FC236}">
                    <a16:creationId xmlns:a16="http://schemas.microsoft.com/office/drawing/2014/main" id="{4A532527-4840-1F1B-F298-9008CC571E4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07473" y="299385"/>
                <a:ext cx="2442802" cy="147545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5" name="Rechteck 34">
                <a:extLst>
                  <a:ext uri="{FF2B5EF4-FFF2-40B4-BE49-F238E27FC236}">
                    <a16:creationId xmlns:a16="http://schemas.microsoft.com/office/drawing/2014/main" id="{36701F50-9E28-D29B-D823-3C36467A31A8}"/>
                  </a:ext>
                </a:extLst>
              </p:cNvPr>
              <p:cNvSpPr/>
              <p:nvPr/>
            </p:nvSpPr>
            <p:spPr>
              <a:xfrm>
                <a:off x="6413457" y="387270"/>
                <a:ext cx="1830835" cy="114757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</p:grpSp>
        <p:pic>
          <p:nvPicPr>
            <p:cNvPr id="44063" name="Picture 4">
              <a:extLst>
                <a:ext uri="{FF2B5EF4-FFF2-40B4-BE49-F238E27FC236}">
                  <a16:creationId xmlns:a16="http://schemas.microsoft.com/office/drawing/2014/main" id="{42F4FF17-5414-03F4-B7D2-07FE5490850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13522" y="1818167"/>
              <a:ext cx="1830705" cy="1088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4048" name="Gruppieren 15">
            <a:extLst>
              <a:ext uri="{FF2B5EF4-FFF2-40B4-BE49-F238E27FC236}">
                <a16:creationId xmlns:a16="http://schemas.microsoft.com/office/drawing/2014/main" id="{EC08AF56-CB2A-E42F-0286-6A8D4B4C8420}"/>
              </a:ext>
            </a:extLst>
          </p:cNvPr>
          <p:cNvGrpSpPr>
            <a:grpSpLocks/>
          </p:cNvGrpSpPr>
          <p:nvPr/>
        </p:nvGrpSpPr>
        <p:grpSpPr bwMode="auto">
          <a:xfrm>
            <a:off x="5359400" y="3086100"/>
            <a:ext cx="2293938" cy="1385888"/>
            <a:chOff x="6107473" y="3181823"/>
            <a:chExt cx="2293577" cy="1385321"/>
          </a:xfrm>
        </p:grpSpPr>
        <p:grpSp>
          <p:nvGrpSpPr>
            <p:cNvPr id="44058" name="Gruppieren 46">
              <a:extLst>
                <a:ext uri="{FF2B5EF4-FFF2-40B4-BE49-F238E27FC236}">
                  <a16:creationId xmlns:a16="http://schemas.microsoft.com/office/drawing/2014/main" id="{35C3B606-B4C2-5195-F7CE-197A16240CD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07473" y="3181823"/>
              <a:ext cx="2293577" cy="1385321"/>
              <a:chOff x="6107473" y="299385"/>
              <a:chExt cx="2442802" cy="1475453"/>
            </a:xfrm>
          </p:grpSpPr>
          <p:pic>
            <p:nvPicPr>
              <p:cNvPr id="44060" name="Picture 2" descr="Bildergebnis für macbook png">
                <a:extLst>
                  <a:ext uri="{FF2B5EF4-FFF2-40B4-BE49-F238E27FC236}">
                    <a16:creationId xmlns:a16="http://schemas.microsoft.com/office/drawing/2014/main" id="{DBE0C543-D248-2A4B-8D18-43D446AD773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07473" y="299385"/>
                <a:ext cx="2442802" cy="147545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50" name="Rechteck 49">
                <a:extLst>
                  <a:ext uri="{FF2B5EF4-FFF2-40B4-BE49-F238E27FC236}">
                    <a16:creationId xmlns:a16="http://schemas.microsoft.com/office/drawing/2014/main" id="{197262F5-69CF-6FCD-4D02-857F3328CE02}"/>
                  </a:ext>
                </a:extLst>
              </p:cNvPr>
              <p:cNvSpPr/>
              <p:nvPr/>
            </p:nvSpPr>
            <p:spPr>
              <a:xfrm>
                <a:off x="6413458" y="387270"/>
                <a:ext cx="1830833" cy="11475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</p:grpSp>
        <p:pic>
          <p:nvPicPr>
            <p:cNvPr id="44059" name="Picture 3">
              <a:extLst>
                <a:ext uri="{FF2B5EF4-FFF2-40B4-BE49-F238E27FC236}">
                  <a16:creationId xmlns:a16="http://schemas.microsoft.com/office/drawing/2014/main" id="{65BDD802-EEDF-79FE-3475-8EB452F3397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95195" y="3277003"/>
              <a:ext cx="1573625" cy="10575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4049" name="Gruppieren 16">
            <a:extLst>
              <a:ext uri="{FF2B5EF4-FFF2-40B4-BE49-F238E27FC236}">
                <a16:creationId xmlns:a16="http://schemas.microsoft.com/office/drawing/2014/main" id="{F2E4C841-9C93-2C82-80A8-33D0ED4CD39F}"/>
              </a:ext>
            </a:extLst>
          </p:cNvPr>
          <p:cNvGrpSpPr>
            <a:grpSpLocks/>
          </p:cNvGrpSpPr>
          <p:nvPr/>
        </p:nvGrpSpPr>
        <p:grpSpPr bwMode="auto">
          <a:xfrm>
            <a:off x="6175375" y="3206750"/>
            <a:ext cx="2293938" cy="1385888"/>
            <a:chOff x="6684688" y="3323354"/>
            <a:chExt cx="2293577" cy="1385321"/>
          </a:xfrm>
        </p:grpSpPr>
        <p:grpSp>
          <p:nvGrpSpPr>
            <p:cNvPr id="44054" name="Gruppieren 53">
              <a:extLst>
                <a:ext uri="{FF2B5EF4-FFF2-40B4-BE49-F238E27FC236}">
                  <a16:creationId xmlns:a16="http://schemas.microsoft.com/office/drawing/2014/main" id="{288A5616-1B91-87C2-8D5D-880D6CA4D10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684688" y="3323354"/>
              <a:ext cx="2293577" cy="1385321"/>
              <a:chOff x="6107473" y="313428"/>
              <a:chExt cx="2442802" cy="1475453"/>
            </a:xfrm>
          </p:grpSpPr>
          <p:pic>
            <p:nvPicPr>
              <p:cNvPr id="44056" name="Picture 2" descr="Bildergebnis für macbook png">
                <a:extLst>
                  <a:ext uri="{FF2B5EF4-FFF2-40B4-BE49-F238E27FC236}">
                    <a16:creationId xmlns:a16="http://schemas.microsoft.com/office/drawing/2014/main" id="{32A19A46-2AA4-57B0-98E6-9C0FE8BC92B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07473" y="313428"/>
                <a:ext cx="2442802" cy="147545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57" name="Rechteck 56">
                <a:extLst>
                  <a:ext uri="{FF2B5EF4-FFF2-40B4-BE49-F238E27FC236}">
                    <a16:creationId xmlns:a16="http://schemas.microsoft.com/office/drawing/2014/main" id="{3317C581-B07A-9F11-7F5D-CBF32B1367EE}"/>
                  </a:ext>
                </a:extLst>
              </p:cNvPr>
              <p:cNvSpPr/>
              <p:nvPr/>
            </p:nvSpPr>
            <p:spPr>
              <a:xfrm>
                <a:off x="6413458" y="386103"/>
                <a:ext cx="1830833" cy="11492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</p:grpSp>
        <p:pic>
          <p:nvPicPr>
            <p:cNvPr id="44055" name="Picture 5">
              <a:extLst>
                <a:ext uri="{FF2B5EF4-FFF2-40B4-BE49-F238E27FC236}">
                  <a16:creationId xmlns:a16="http://schemas.microsoft.com/office/drawing/2014/main" id="{0B0442D3-829B-ADDB-325B-86AEDC54D7E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72043" y="3392164"/>
              <a:ext cx="1718872" cy="9113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4050" name="Gruppieren 42">
            <a:extLst>
              <a:ext uri="{FF2B5EF4-FFF2-40B4-BE49-F238E27FC236}">
                <a16:creationId xmlns:a16="http://schemas.microsoft.com/office/drawing/2014/main" id="{24B2BE27-3382-620F-2F7C-9D69B02F0204}"/>
              </a:ext>
            </a:extLst>
          </p:cNvPr>
          <p:cNvGrpSpPr>
            <a:grpSpLocks/>
          </p:cNvGrpSpPr>
          <p:nvPr/>
        </p:nvGrpSpPr>
        <p:grpSpPr bwMode="auto">
          <a:xfrm>
            <a:off x="6805613" y="3324225"/>
            <a:ext cx="2293937" cy="1384300"/>
            <a:chOff x="6107473" y="299385"/>
            <a:chExt cx="2442802" cy="1475453"/>
          </a:xfrm>
        </p:grpSpPr>
        <p:pic>
          <p:nvPicPr>
            <p:cNvPr id="44052" name="Picture 2" descr="Bildergebnis für macbook png">
              <a:extLst>
                <a:ext uri="{FF2B5EF4-FFF2-40B4-BE49-F238E27FC236}">
                  <a16:creationId xmlns:a16="http://schemas.microsoft.com/office/drawing/2014/main" id="{DA0F3771-4774-D7AF-0017-045C4520D9D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07473" y="299385"/>
              <a:ext cx="2442802" cy="14754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6" name="Rechteck 45">
              <a:extLst>
                <a:ext uri="{FF2B5EF4-FFF2-40B4-BE49-F238E27FC236}">
                  <a16:creationId xmlns:a16="http://schemas.microsoft.com/office/drawing/2014/main" id="{3D7B1C01-130A-FBE1-49DD-29F0F1C4751A}"/>
                </a:ext>
              </a:extLst>
            </p:cNvPr>
            <p:cNvSpPr/>
            <p:nvPr/>
          </p:nvSpPr>
          <p:spPr>
            <a:xfrm>
              <a:off x="6413457" y="387371"/>
              <a:ext cx="1830835" cy="11488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</p:grpSp>
      <p:pic>
        <p:nvPicPr>
          <p:cNvPr id="44051" name="Grafik 1">
            <a:extLst>
              <a:ext uri="{FF2B5EF4-FFF2-40B4-BE49-F238E27FC236}">
                <a16:creationId xmlns:a16="http://schemas.microsoft.com/office/drawing/2014/main" id="{7A6049E3-7C99-D7E4-E77C-26E50FEE90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950" y="3416300"/>
            <a:ext cx="1660525" cy="1052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60363" y="352544"/>
            <a:ext cx="5940425" cy="430887"/>
          </a:xfrm>
        </p:spPr>
        <p:txBody>
          <a:bodyPr/>
          <a:lstStyle/>
          <a:p>
            <a:r>
              <a:rPr lang="en-US" dirty="0"/>
              <a:t>Translation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16</a:t>
            </a:fld>
            <a:endParaRPr lang="de-AT" altLang="de-DE"/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5BF8B742-2771-502F-27D8-4B5F1C52D5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363" y="1349375"/>
            <a:ext cx="8423275" cy="2511457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This version was translated from English.</a:t>
            </a:r>
          </a:p>
          <a:p>
            <a:pPr marL="0" indent="0">
              <a:buNone/>
            </a:pPr>
            <a:r>
              <a:rPr lang="en-GB" dirty="0"/>
              <a:t>Thank you to Alina Popp.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ESPGHAN takes no responsibility for the accuracy of the translation of the original English version.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63679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Objekt 7" hidden="1">
            <a:extLst>
              <a:ext uri="{FF2B5EF4-FFF2-40B4-BE49-F238E27FC236}">
                <a16:creationId xmlns:a16="http://schemas.microsoft.com/office/drawing/2014/main" id="{206AD1DB-9F89-86C1-5B8B-FDD009CDD210}"/>
              </a:ext>
            </a:extLst>
          </p:cNvPr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1588"/>
            <a:ext cx="1587" cy="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0" name="Title 1">
            <a:extLst>
              <a:ext uri="{FF2B5EF4-FFF2-40B4-BE49-F238E27FC236}">
                <a16:creationId xmlns:a16="http://schemas.microsoft.com/office/drawing/2014/main" id="{92085ACA-16FE-81A0-61BF-E39AB73E9A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8288" y="211138"/>
            <a:ext cx="8505825" cy="1416050"/>
          </a:xfrm>
        </p:spPr>
        <p:txBody>
          <a:bodyPr/>
          <a:lstStyle/>
          <a:p>
            <a:r>
              <a:rPr lang="en-US" altLang="en-US"/>
              <a:t>Con</a:t>
            </a:r>
            <a:r>
              <a:rPr lang="ro-RO" altLang="en-US"/>
              <a:t>ți</a:t>
            </a:r>
            <a:r>
              <a:rPr lang="en-US" altLang="en-US"/>
              <a:t>nut:  </a:t>
            </a:r>
            <a:r>
              <a:rPr lang="en-US" altLang="en-US" sz="1800" b="0"/>
              <a:t>Antropometria la </a:t>
            </a:r>
            <a:r>
              <a:rPr lang="en-US" altLang="en-US" sz="1800" b="0">
                <a:solidFill>
                  <a:schemeClr val="tx1"/>
                </a:solidFill>
              </a:rPr>
              <a:t>pacien</a:t>
            </a:r>
            <a:r>
              <a:rPr lang="ro-RO" altLang="en-US" sz="1800" b="0">
                <a:solidFill>
                  <a:schemeClr val="tx1"/>
                </a:solidFill>
              </a:rPr>
              <a:t>ț</a:t>
            </a:r>
            <a:r>
              <a:rPr lang="en-US" altLang="en-US" sz="1800" b="0">
                <a:solidFill>
                  <a:schemeClr val="tx1"/>
                </a:solidFill>
              </a:rPr>
              <a:t>ii</a:t>
            </a:r>
            <a:r>
              <a:rPr lang="en-US" altLang="en-US" sz="1800" b="0"/>
              <a:t> pediatrici: </a:t>
            </a:r>
            <a:br>
              <a:rPr lang="en-US" altLang="en-US" sz="1800" b="0"/>
            </a:br>
            <a:br>
              <a:rPr lang="en-US" altLang="en-US" sz="1800" b="0"/>
            </a:br>
            <a:r>
              <a:rPr lang="en-US" altLang="en-US" sz="1800" b="0"/>
              <a:t>                                  </a:t>
            </a:r>
            <a:r>
              <a:rPr lang="en-US" altLang="en-US" sz="1800"/>
              <a:t> Tehnici  de </a:t>
            </a:r>
            <a:r>
              <a:rPr lang="en-US" altLang="en-US" sz="1800">
                <a:solidFill>
                  <a:schemeClr val="tx1"/>
                </a:solidFill>
              </a:rPr>
              <a:t>m</a:t>
            </a:r>
            <a:r>
              <a:rPr lang="ro-RO" altLang="en-US" sz="1800">
                <a:solidFill>
                  <a:schemeClr val="tx1"/>
                </a:solidFill>
              </a:rPr>
              <a:t>ă</a:t>
            </a:r>
            <a:r>
              <a:rPr lang="en-US" altLang="en-US" sz="1800">
                <a:solidFill>
                  <a:schemeClr val="tx1"/>
                </a:solidFill>
              </a:rPr>
              <a:t>surare</a:t>
            </a:r>
            <a:r>
              <a:rPr lang="en-US" altLang="en-US" sz="1800">
                <a:solidFill>
                  <a:srgbClr val="FF0000"/>
                </a:solidFill>
              </a:rPr>
              <a:t> </a:t>
            </a:r>
            <a:r>
              <a:rPr lang="en-US" altLang="en-US" sz="1800"/>
              <a:t>corect</a:t>
            </a:r>
            <a:r>
              <a:rPr lang="ro-RO" altLang="en-US" sz="1800"/>
              <a:t>ă</a:t>
            </a:r>
            <a:r>
              <a:rPr lang="en-US" altLang="en-US" sz="1800"/>
              <a:t> </a:t>
            </a:r>
            <a:r>
              <a:rPr lang="ro-RO" altLang="en-US" sz="1800"/>
              <a:t>ș</a:t>
            </a:r>
            <a:r>
              <a:rPr lang="en-US" altLang="en-US" sz="1800"/>
              <a:t>i gre</a:t>
            </a:r>
            <a:r>
              <a:rPr lang="ro-RO" altLang="en-US" sz="1800"/>
              <a:t>ș</a:t>
            </a:r>
            <a:r>
              <a:rPr lang="en-US" altLang="en-US" sz="1800"/>
              <a:t>elile frecvente</a:t>
            </a:r>
            <a:br>
              <a:rPr lang="en-US" altLang="en-US" sz="1800"/>
            </a:br>
            <a:endParaRPr lang="en-US" altLang="en-US"/>
          </a:p>
        </p:txBody>
      </p:sp>
      <p:sp>
        <p:nvSpPr>
          <p:cNvPr id="17411" name="Inhaltsplatzhalter 6">
            <a:extLst>
              <a:ext uri="{FF2B5EF4-FFF2-40B4-BE49-F238E27FC236}">
                <a16:creationId xmlns:a16="http://schemas.microsoft.com/office/drawing/2014/main" id="{96BA816F-C649-199B-934B-6E75B06516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363" y="1627188"/>
            <a:ext cx="8423275" cy="2386012"/>
          </a:xfrm>
        </p:spPr>
        <p:txBody>
          <a:bodyPr/>
          <a:lstStyle/>
          <a:p>
            <a:pPr marL="457200" indent="-457200">
              <a:spcBef>
                <a:spcPts val="300"/>
              </a:spcBef>
              <a:buFont typeface="Calibri" panose="020F0502020204030204" pitchFamily="34" charset="0"/>
              <a:buAutoNum type="arabicPeriod"/>
            </a:pPr>
            <a:r>
              <a:rPr lang="en-GB" altLang="en-US" sz="2000"/>
              <a:t>Cum s</a:t>
            </a:r>
            <a:r>
              <a:rPr lang="ro-RO" altLang="en-US" sz="2000"/>
              <a:t>ă</a:t>
            </a:r>
            <a:r>
              <a:rPr lang="en-GB" altLang="en-US" sz="2000"/>
              <a:t> m</a:t>
            </a:r>
            <a:r>
              <a:rPr lang="ro-RO" altLang="en-US" sz="2000"/>
              <a:t>ă</a:t>
            </a:r>
            <a:r>
              <a:rPr lang="en-GB" altLang="en-US" sz="2000"/>
              <a:t>sur</a:t>
            </a:r>
            <a:r>
              <a:rPr lang="ro-RO" altLang="en-US" sz="2000"/>
              <a:t>ă</a:t>
            </a:r>
            <a:r>
              <a:rPr lang="en-GB" altLang="en-US" sz="2000"/>
              <a:t>m talia </a:t>
            </a:r>
            <a:r>
              <a:rPr lang="ro-RO" altLang="en-US" sz="2000"/>
              <a:t>î</a:t>
            </a:r>
            <a:r>
              <a:rPr lang="en-GB" altLang="en-US" sz="2000"/>
              <a:t>n clinostatism la copiii cu v</a:t>
            </a:r>
            <a:r>
              <a:rPr lang="ro-RO" altLang="en-US" sz="2000"/>
              <a:t>â</a:t>
            </a:r>
            <a:r>
              <a:rPr lang="en-GB" altLang="en-US" sz="2000"/>
              <a:t>rsta &lt; 2 ani </a:t>
            </a:r>
          </a:p>
          <a:p>
            <a:pPr marL="457200" indent="-457200">
              <a:spcBef>
                <a:spcPts val="300"/>
              </a:spcBef>
              <a:buFont typeface="Calibri" panose="020F0502020204030204" pitchFamily="34" charset="0"/>
              <a:buAutoNum type="arabicPeriod"/>
            </a:pPr>
            <a:r>
              <a:rPr lang="en-GB" altLang="en-US" sz="2000"/>
              <a:t>Cum s</a:t>
            </a:r>
            <a:r>
              <a:rPr lang="ro-RO" altLang="en-US" sz="2000"/>
              <a:t>ă</a:t>
            </a:r>
            <a:r>
              <a:rPr lang="en-GB" altLang="en-US" sz="2000"/>
              <a:t> m</a:t>
            </a:r>
            <a:r>
              <a:rPr lang="ro-RO" altLang="en-US" sz="2000"/>
              <a:t>ă</a:t>
            </a:r>
            <a:r>
              <a:rPr lang="en-GB" altLang="en-US" sz="2000"/>
              <a:t>sur</a:t>
            </a:r>
            <a:r>
              <a:rPr lang="ro-RO" altLang="en-US" sz="2000"/>
              <a:t>ă</a:t>
            </a:r>
            <a:r>
              <a:rPr lang="en-GB" altLang="en-US" sz="2000"/>
              <a:t>m </a:t>
            </a:r>
            <a:r>
              <a:rPr lang="ro-RO" altLang="en-US" sz="2000"/>
              <a:t>î</a:t>
            </a:r>
            <a:r>
              <a:rPr lang="en-GB" altLang="en-US" sz="2000"/>
              <a:t>n</a:t>
            </a:r>
            <a:r>
              <a:rPr lang="ro-RO" altLang="en-US" sz="2000"/>
              <a:t>ă</a:t>
            </a:r>
            <a:r>
              <a:rPr lang="en-GB" altLang="en-US" sz="2000"/>
              <a:t>l</a:t>
            </a:r>
            <a:r>
              <a:rPr lang="ro-RO" altLang="en-US" sz="2000"/>
              <a:t>ț</a:t>
            </a:r>
            <a:r>
              <a:rPr lang="en-GB" altLang="en-US" sz="2000"/>
              <a:t>imea</a:t>
            </a:r>
            <a:r>
              <a:rPr lang="ro-RO" altLang="en-US" sz="2000"/>
              <a:t> în</a:t>
            </a:r>
            <a:r>
              <a:rPr lang="en-GB" altLang="en-US" sz="2000"/>
              <a:t> ortostatism</a:t>
            </a:r>
            <a:r>
              <a:rPr lang="en-GB" altLang="en-US" sz="2000">
                <a:solidFill>
                  <a:srgbClr val="C00000"/>
                </a:solidFill>
              </a:rPr>
              <a:t> </a:t>
            </a:r>
            <a:r>
              <a:rPr lang="en-GB" altLang="en-US" sz="2000"/>
              <a:t>la copiii cu v</a:t>
            </a:r>
            <a:r>
              <a:rPr lang="ro-RO" altLang="en-US" sz="2000"/>
              <a:t>â</a:t>
            </a:r>
            <a:r>
              <a:rPr lang="en-GB" altLang="en-US" sz="2000"/>
              <a:t>rsta &lt;2 ani</a:t>
            </a:r>
          </a:p>
          <a:p>
            <a:pPr marL="457200" indent="-457200">
              <a:spcBef>
                <a:spcPts val="300"/>
              </a:spcBef>
              <a:buFont typeface="Calibri" panose="020F0502020204030204" pitchFamily="34" charset="0"/>
              <a:buAutoNum type="arabicPeriod"/>
            </a:pPr>
            <a:r>
              <a:rPr lang="en-GB" altLang="en-US" sz="2000"/>
              <a:t>Cum s</a:t>
            </a:r>
            <a:r>
              <a:rPr lang="ro-RO" altLang="en-US" sz="2000"/>
              <a:t>ă</a:t>
            </a:r>
            <a:r>
              <a:rPr lang="en-GB" altLang="en-US" sz="2000"/>
              <a:t> m</a:t>
            </a:r>
            <a:r>
              <a:rPr lang="ro-RO" altLang="en-US" sz="2000"/>
              <a:t>ă</a:t>
            </a:r>
            <a:r>
              <a:rPr lang="en-GB" altLang="en-US" sz="2000"/>
              <a:t>sur</a:t>
            </a:r>
            <a:r>
              <a:rPr lang="ro-RO" altLang="en-US" sz="2000"/>
              <a:t>ă</a:t>
            </a:r>
            <a:r>
              <a:rPr lang="en-GB" altLang="en-US" sz="2000"/>
              <a:t>m perimetrul cranian </a:t>
            </a:r>
          </a:p>
          <a:p>
            <a:pPr marL="457200" indent="-457200">
              <a:spcBef>
                <a:spcPts val="300"/>
              </a:spcBef>
              <a:buFont typeface="Calibri" panose="020F0502020204030204" pitchFamily="34" charset="0"/>
              <a:buAutoNum type="arabicPeriod"/>
            </a:pPr>
            <a:r>
              <a:rPr lang="en-GB" altLang="en-US" sz="2000"/>
              <a:t>Cum s</a:t>
            </a:r>
            <a:r>
              <a:rPr lang="ro-RO" altLang="en-US" sz="2000"/>
              <a:t>ă</a:t>
            </a:r>
            <a:r>
              <a:rPr lang="en-GB" altLang="en-US" sz="2000"/>
              <a:t> m</a:t>
            </a:r>
            <a:r>
              <a:rPr lang="ro-RO" altLang="en-US" sz="2000"/>
              <a:t>ă</a:t>
            </a:r>
            <a:r>
              <a:rPr lang="en-GB" altLang="en-US" sz="2000"/>
              <a:t>sur</a:t>
            </a:r>
            <a:r>
              <a:rPr lang="ro-RO" altLang="en-US" sz="2000"/>
              <a:t>ă</a:t>
            </a:r>
            <a:r>
              <a:rPr lang="en-GB" altLang="en-US" sz="2000"/>
              <a:t>m greutatea la copiii cu v</a:t>
            </a:r>
            <a:r>
              <a:rPr lang="ro-RO" altLang="en-US" sz="2000"/>
              <a:t>â</a:t>
            </a:r>
            <a:r>
              <a:rPr lang="en-GB" altLang="en-US" sz="2000"/>
              <a:t>rsta &lt; 2 ani</a:t>
            </a:r>
          </a:p>
          <a:p>
            <a:pPr marL="457200" indent="-457200">
              <a:spcBef>
                <a:spcPts val="300"/>
              </a:spcBef>
              <a:buFont typeface="Calibri" panose="020F0502020204030204" pitchFamily="34" charset="0"/>
              <a:buAutoNum type="arabicPeriod"/>
            </a:pPr>
            <a:r>
              <a:rPr lang="en-GB" altLang="en-US" sz="2000"/>
              <a:t>Cum s</a:t>
            </a:r>
            <a:r>
              <a:rPr lang="ro-RO" altLang="en-US" sz="2000"/>
              <a:t>ă</a:t>
            </a:r>
            <a:r>
              <a:rPr lang="en-GB" altLang="en-US" sz="2000"/>
              <a:t> m</a:t>
            </a:r>
            <a:r>
              <a:rPr lang="ro-RO" altLang="en-US" sz="2000"/>
              <a:t>ă</a:t>
            </a:r>
            <a:r>
              <a:rPr lang="en-GB" altLang="en-US" sz="2000"/>
              <a:t>sur</a:t>
            </a:r>
            <a:r>
              <a:rPr lang="ro-RO" altLang="en-US" sz="2000"/>
              <a:t>ă</a:t>
            </a:r>
            <a:r>
              <a:rPr lang="en-GB" altLang="en-US" sz="2000"/>
              <a:t>m greutatea la copiii cu v</a:t>
            </a:r>
            <a:r>
              <a:rPr lang="ro-RO" altLang="en-US" sz="2000"/>
              <a:t>â</a:t>
            </a:r>
            <a:r>
              <a:rPr lang="en-GB" altLang="en-US" sz="2000"/>
              <a:t>rsta &gt; 2 ani</a:t>
            </a:r>
          </a:p>
          <a:p>
            <a:pPr marL="457200" indent="-457200">
              <a:spcBef>
                <a:spcPts val="300"/>
              </a:spcBef>
              <a:buFont typeface="Calibri" panose="020F0502020204030204" pitchFamily="34" charset="0"/>
              <a:buAutoNum type="arabicPeriod"/>
            </a:pPr>
            <a:r>
              <a:rPr lang="en-GB" altLang="en-US" sz="2000"/>
              <a:t>Cum s</a:t>
            </a:r>
            <a:r>
              <a:rPr lang="ro-RO" altLang="en-US" sz="2000"/>
              <a:t>ă</a:t>
            </a:r>
            <a:r>
              <a:rPr lang="en-GB" altLang="en-US" sz="2000"/>
              <a:t> m</a:t>
            </a:r>
            <a:r>
              <a:rPr lang="ro-RO" altLang="en-US" sz="2000"/>
              <a:t>ă</a:t>
            </a:r>
            <a:r>
              <a:rPr lang="en-GB" altLang="en-US" sz="2000"/>
              <a:t>sur</a:t>
            </a:r>
            <a:r>
              <a:rPr lang="ro-RO" altLang="en-US" sz="2000"/>
              <a:t>ă</a:t>
            </a:r>
            <a:r>
              <a:rPr lang="en-GB" altLang="en-US" sz="2000"/>
              <a:t>m greutatea la copiii care nu coopereaz</a:t>
            </a:r>
            <a:r>
              <a:rPr lang="ro-RO" altLang="en-US" sz="2000"/>
              <a:t>ă</a:t>
            </a:r>
            <a:endParaRPr lang="en-GB" altLang="en-US" sz="2000"/>
          </a:p>
          <a:p>
            <a:pPr marL="457200" indent="-457200">
              <a:spcBef>
                <a:spcPts val="300"/>
              </a:spcBef>
              <a:buFont typeface="Calibri" panose="020F0502020204030204" pitchFamily="34" charset="0"/>
              <a:buAutoNum type="arabicPeriod"/>
            </a:pPr>
            <a:r>
              <a:rPr lang="en-GB" altLang="en-US" sz="2000"/>
              <a:t>Alte informa</a:t>
            </a:r>
            <a:r>
              <a:rPr lang="ro-RO" altLang="en-US" sz="2000"/>
              <a:t>ț</a:t>
            </a:r>
            <a:r>
              <a:rPr lang="en-GB" altLang="en-US" sz="2000"/>
              <a:t>ii, instrumente practice </a:t>
            </a:r>
            <a:r>
              <a:rPr lang="ro-RO" altLang="en-US" sz="2000"/>
              <a:t>ș</a:t>
            </a:r>
            <a:r>
              <a:rPr lang="en-GB" altLang="en-US" sz="2000"/>
              <a:t>i linkuri folositoare</a:t>
            </a:r>
            <a:endParaRPr lang="en-US" altLang="en-US" sz="2000"/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6B552996-B33F-7802-9F1E-DFAA16C4F2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17413" name="Foliennummernplatzhalter 2">
            <a:extLst>
              <a:ext uri="{FF2B5EF4-FFF2-40B4-BE49-F238E27FC236}">
                <a16:creationId xmlns:a16="http://schemas.microsoft.com/office/drawing/2014/main" id="{D1B672C7-AC41-F9EE-2850-E4FC4552653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CF387A8-E28B-E24F-897F-3C389B130759}" type="slidenum">
              <a:rPr lang="de-AT" altLang="de-DE" sz="10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2</a:t>
            </a:fld>
            <a:endParaRPr lang="de-AT" altLang="de-DE" sz="1000">
              <a:solidFill>
                <a:srgbClr val="898989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Objekt 7" hidden="1">
            <a:extLst>
              <a:ext uri="{FF2B5EF4-FFF2-40B4-BE49-F238E27FC236}">
                <a16:creationId xmlns:a16="http://schemas.microsoft.com/office/drawing/2014/main" id="{9BDE9D99-1F3D-7E52-112A-CA8BBAB166A5}"/>
              </a:ext>
            </a:extLst>
          </p:cNvPr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1588"/>
            <a:ext cx="1587" cy="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hteck 11">
            <a:extLst>
              <a:ext uri="{FF2B5EF4-FFF2-40B4-BE49-F238E27FC236}">
                <a16:creationId xmlns:a16="http://schemas.microsoft.com/office/drawing/2014/main" id="{42F1BFFE-F9B1-E7EF-4B70-7D37C78FD3F9}"/>
              </a:ext>
            </a:extLst>
          </p:cNvPr>
          <p:cNvSpPr/>
          <p:nvPr/>
        </p:nvSpPr>
        <p:spPr>
          <a:xfrm>
            <a:off x="4841875" y="1047750"/>
            <a:ext cx="3924300" cy="3287713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rgbClr val="F8C5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/>
          <a:lstStyle/>
          <a:p>
            <a:pPr>
              <a:defRPr/>
            </a:pPr>
            <a:r>
              <a:rPr lang="en-US" altLang="en-US" sz="1400" b="1" spc="30" dirty="0">
                <a:solidFill>
                  <a:srgbClr val="F08489"/>
                </a:solidFill>
                <a:cs typeface="Times New Roman" panose="02020603050405020304" pitchFamily="18" charset="0"/>
              </a:rPr>
              <a:t> GRE</a:t>
            </a:r>
            <a:r>
              <a:rPr lang="ro-RO" altLang="en-US" sz="1400" b="1" spc="30" dirty="0">
                <a:solidFill>
                  <a:srgbClr val="F08489"/>
                </a:solidFill>
                <a:cs typeface="Times New Roman" panose="02020603050405020304" pitchFamily="18" charset="0"/>
              </a:rPr>
              <a:t>Ș</a:t>
            </a:r>
            <a:r>
              <a:rPr lang="en-US" altLang="en-US" sz="1400" b="1" spc="30" dirty="0">
                <a:solidFill>
                  <a:srgbClr val="F08489"/>
                </a:solidFill>
                <a:cs typeface="Times New Roman" panose="02020603050405020304" pitchFamily="18" charset="0"/>
              </a:rPr>
              <a:t>ELI FRECVENTE </a:t>
            </a:r>
          </a:p>
          <a:p>
            <a:pPr>
              <a:defRPr/>
            </a:pPr>
            <a:endParaRPr lang="en-US" altLang="en-US" sz="1400" b="1" spc="30" dirty="0">
              <a:solidFill>
                <a:srgbClr val="F08489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M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surarea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copilului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f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r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ajutorul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unei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alte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persoane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Copilul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se mi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ș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c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necontrolat</a:t>
            </a:r>
            <a:r>
              <a:rPr lang="en-GB" altLang="en-US" sz="1100" dirty="0">
                <a:solidFill>
                  <a:schemeClr val="tx1"/>
                </a:solidFill>
                <a:cs typeface="Times New Roman" panose="02020603050405020304" pitchFamily="18" charset="0"/>
              </a:rPr>
              <a:t> 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Copilul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este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m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surat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prin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ro-RO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î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ntinderea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unui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singur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picior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 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Se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folose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ș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te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pentru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m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surare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o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banda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de m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surare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 de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tipul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centimetru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sau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rulet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Nu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sunt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ro-RO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î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ntinse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ambele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picioare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Suprafa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ț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a de sub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corpul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copilului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este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denivelat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endParaRPr lang="en-GB" altLang="en-US" sz="1100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Copilul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prive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ș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te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î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n lateral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Scutecul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nu 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fost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î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nl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turat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Marginea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inferioar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echipamentului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de m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surat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(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pediometru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) nu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este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plan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ro-RO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ș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/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sau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nu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este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paralel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cu  c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lc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â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iele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copilului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</p:txBody>
      </p:sp>
      <p:sp>
        <p:nvSpPr>
          <p:cNvPr id="19459" name="Title 1">
            <a:extLst>
              <a:ext uri="{FF2B5EF4-FFF2-40B4-BE49-F238E27FC236}">
                <a16:creationId xmlns:a16="http://schemas.microsoft.com/office/drawing/2014/main" id="{597ED1E6-BF82-6735-2628-8C940A6D31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425"/>
            <a:ext cx="7085012" cy="430213"/>
          </a:xfrm>
        </p:spPr>
        <p:txBody>
          <a:bodyPr/>
          <a:lstStyle/>
          <a:p>
            <a:r>
              <a:rPr lang="en-GB" altLang="en-US"/>
              <a:t> Lungimea </a:t>
            </a:r>
            <a:r>
              <a:rPr lang="ro-RO" altLang="en-US"/>
              <a:t>î</a:t>
            </a:r>
            <a:r>
              <a:rPr lang="en-GB" altLang="en-US"/>
              <a:t>n pozi</a:t>
            </a:r>
            <a:r>
              <a:rPr lang="ro-RO" altLang="en-US"/>
              <a:t>ț</a:t>
            </a:r>
            <a:r>
              <a:rPr lang="en-GB" altLang="en-US"/>
              <a:t>ia culcat/supin</a:t>
            </a:r>
            <a:r>
              <a:rPr lang="ro-RO" altLang="en-US"/>
              <a:t>ă</a:t>
            </a:r>
            <a:r>
              <a:rPr lang="en-GB" altLang="en-US"/>
              <a:t>  </a:t>
            </a:r>
            <a:r>
              <a:rPr lang="en-GB" altLang="en-US" sz="2000" b="0"/>
              <a:t>(v</a:t>
            </a:r>
            <a:r>
              <a:rPr lang="ro-RO" altLang="en-US" sz="2000" b="0"/>
              <a:t>â</a:t>
            </a:r>
            <a:r>
              <a:rPr lang="en-GB" altLang="en-US" sz="2000" b="0"/>
              <a:t>rsta&lt;2ani)</a:t>
            </a:r>
            <a:endParaRPr lang="en-US" altLang="en-US" b="0"/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FE0D3FAE-01EF-468A-2497-B60D46AC5C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dirty="0"/>
              <a:t>©ESPGHAN </a:t>
            </a:r>
          </a:p>
        </p:txBody>
      </p:sp>
      <p:sp>
        <p:nvSpPr>
          <p:cNvPr id="19461" name="Foliennummernplatzhalter 2">
            <a:extLst>
              <a:ext uri="{FF2B5EF4-FFF2-40B4-BE49-F238E27FC236}">
                <a16:creationId xmlns:a16="http://schemas.microsoft.com/office/drawing/2014/main" id="{2F0A4FA9-7210-C3A5-DB61-D8BDE16EBC0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370209E-7D35-7742-8AB2-0305ED01BB8D}" type="slidenum">
              <a:rPr lang="de-AT" altLang="de-DE" sz="10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3</a:t>
            </a:fld>
            <a:endParaRPr lang="de-AT" altLang="de-DE" sz="1000">
              <a:solidFill>
                <a:srgbClr val="898989"/>
              </a:solidFill>
            </a:endParaRPr>
          </a:p>
        </p:txBody>
      </p:sp>
      <p:pic>
        <p:nvPicPr>
          <p:cNvPr id="19462" name="Grafik 14" descr="Ein Bild, das Text enthält.&#10;&#10;Automatisch generierte Beschreibung">
            <a:extLst>
              <a:ext uri="{FF2B5EF4-FFF2-40B4-BE49-F238E27FC236}">
                <a16:creationId xmlns:a16="http://schemas.microsoft.com/office/drawing/2014/main" id="{3AA45187-615B-E05F-8006-BE4C7AA3C1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51" b="8713"/>
          <a:stretch>
            <a:fillRect/>
          </a:stretch>
        </p:blipFill>
        <p:spPr bwMode="auto">
          <a:xfrm>
            <a:off x="1000125" y="944563"/>
            <a:ext cx="3870325" cy="343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Textfeld 23">
            <a:extLst>
              <a:ext uri="{FF2B5EF4-FFF2-40B4-BE49-F238E27FC236}">
                <a16:creationId xmlns:a16="http://schemas.microsoft.com/office/drawing/2014/main" id="{1D34C596-4FDF-38E2-1C87-F89DB0FA8689}"/>
              </a:ext>
            </a:extLst>
          </p:cNvPr>
          <p:cNvSpPr txBox="1"/>
          <p:nvPr/>
        </p:nvSpPr>
        <p:spPr>
          <a:xfrm>
            <a:off x="4483100" y="4070350"/>
            <a:ext cx="107950" cy="153988"/>
          </a:xfrm>
          <a:prstGeom prst="rect">
            <a:avLst/>
          </a:prstGeom>
          <a:noFill/>
        </p:spPr>
        <p:txBody>
          <a:bodyPr wrap="none" lIns="0" tIns="0" rIns="0" bIns="0"/>
          <a:lstStyle/>
          <a:p>
            <a:pPr>
              <a:defRPr/>
            </a:pPr>
            <a:r>
              <a:rPr lang="de-AT" sz="1000" dirty="0">
                <a:solidFill>
                  <a:prstClr val="black">
                    <a:tint val="75000"/>
                  </a:prst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©</a:t>
            </a:r>
            <a:endParaRPr lang="de-DE" dirty="0"/>
          </a:p>
        </p:txBody>
      </p:sp>
      <p:grpSp>
        <p:nvGrpSpPr>
          <p:cNvPr id="19464" name="Gruppieren 12">
            <a:extLst>
              <a:ext uri="{FF2B5EF4-FFF2-40B4-BE49-F238E27FC236}">
                <a16:creationId xmlns:a16="http://schemas.microsoft.com/office/drawing/2014/main" id="{5AD2442E-8109-DEBC-0196-7296151D1DD4}"/>
              </a:ext>
            </a:extLst>
          </p:cNvPr>
          <p:cNvGrpSpPr>
            <a:grpSpLocks/>
          </p:cNvGrpSpPr>
          <p:nvPr/>
        </p:nvGrpSpPr>
        <p:grpSpPr bwMode="auto">
          <a:xfrm>
            <a:off x="312738" y="1347788"/>
            <a:ext cx="1071562" cy="1023937"/>
            <a:chOff x="313138" y="1347788"/>
            <a:chExt cx="1517612" cy="1450031"/>
          </a:xfrm>
        </p:grpSpPr>
        <p:sp>
          <p:nvSpPr>
            <p:cNvPr id="19465" name="Freeform 49">
              <a:extLst>
                <a:ext uri="{FF2B5EF4-FFF2-40B4-BE49-F238E27FC236}">
                  <a16:creationId xmlns:a16="http://schemas.microsoft.com/office/drawing/2014/main" id="{AFF0AAB1-6ECD-EC0A-2512-4160E355CBAD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517612" cy="1450031"/>
            </a:xfrm>
            <a:custGeom>
              <a:avLst/>
              <a:gdLst>
                <a:gd name="T0" fmla="*/ 2147483646 w 2614"/>
                <a:gd name="T1" fmla="*/ 2147483646 h 2498"/>
                <a:gd name="T2" fmla="*/ 2147483646 w 2614"/>
                <a:gd name="T3" fmla="*/ 2147483646 h 2498"/>
                <a:gd name="T4" fmla="*/ 2147483646 w 2614"/>
                <a:gd name="T5" fmla="*/ 2147483646 h 2498"/>
                <a:gd name="T6" fmla="*/ 2147483646 w 2614"/>
                <a:gd name="T7" fmla="*/ 2147483646 h 2498"/>
                <a:gd name="T8" fmla="*/ 2147483646 w 2614"/>
                <a:gd name="T9" fmla="*/ 2147483646 h 2498"/>
                <a:gd name="T10" fmla="*/ 2147483646 w 2614"/>
                <a:gd name="T11" fmla="*/ 2147483646 h 2498"/>
                <a:gd name="T12" fmla="*/ 2147483646 w 2614"/>
                <a:gd name="T13" fmla="*/ 2147483646 h 2498"/>
                <a:gd name="T14" fmla="*/ 2147483646 w 2614"/>
                <a:gd name="T15" fmla="*/ 2147483646 h 2498"/>
                <a:gd name="T16" fmla="*/ 2147483646 w 2614"/>
                <a:gd name="T17" fmla="*/ 2147483646 h 2498"/>
                <a:gd name="T18" fmla="*/ 2147483646 w 2614"/>
                <a:gd name="T19" fmla="*/ 2147483646 h 2498"/>
                <a:gd name="T20" fmla="*/ 2147483646 w 2614"/>
                <a:gd name="T21" fmla="*/ 2147483646 h 2498"/>
                <a:gd name="T22" fmla="*/ 2147483646 w 2614"/>
                <a:gd name="T23" fmla="*/ 2147483646 h 2498"/>
                <a:gd name="T24" fmla="*/ 2147483646 w 2614"/>
                <a:gd name="T25" fmla="*/ 2147483646 h 2498"/>
                <a:gd name="T26" fmla="*/ 2147483646 w 2614"/>
                <a:gd name="T27" fmla="*/ 2147483646 h 249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E30613">
                <a:alpha val="2313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DE"/>
            </a:p>
          </p:txBody>
        </p:sp>
        <p:sp>
          <p:nvSpPr>
            <p:cNvPr id="19466" name="Freihandform: Form 20">
              <a:extLst>
                <a:ext uri="{FF2B5EF4-FFF2-40B4-BE49-F238E27FC236}">
                  <a16:creationId xmlns:a16="http://schemas.microsoft.com/office/drawing/2014/main" id="{BA3EFC35-C65D-CA5F-088A-5915045DB346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815228" y="1769280"/>
              <a:ext cx="513678" cy="513179"/>
            </a:xfrm>
            <a:custGeom>
              <a:avLst/>
              <a:gdLst>
                <a:gd name="T0" fmla="*/ 472880 w 513678"/>
                <a:gd name="T1" fmla="*/ 513179 h 513179"/>
                <a:gd name="T2" fmla="*/ 444423 w 513678"/>
                <a:gd name="T3" fmla="*/ 501572 h 513179"/>
                <a:gd name="T4" fmla="*/ 301610 w 513678"/>
                <a:gd name="T5" fmla="*/ 358858 h 513179"/>
                <a:gd name="T6" fmla="*/ 256839 w 513678"/>
                <a:gd name="T7" fmla="*/ 314117 h 513179"/>
                <a:gd name="T8" fmla="*/ 251785 w 513678"/>
                <a:gd name="T9" fmla="*/ 319168 h 513179"/>
                <a:gd name="T10" fmla="*/ 69255 w 513678"/>
                <a:gd name="T11" fmla="*/ 501572 h 513179"/>
                <a:gd name="T12" fmla="*/ 40798 w 513678"/>
                <a:gd name="T13" fmla="*/ 513179 h 513179"/>
                <a:gd name="T14" fmla="*/ 11760 w 513678"/>
                <a:gd name="T15" fmla="*/ 501572 h 513179"/>
                <a:gd name="T16" fmla="*/ 11760 w 513678"/>
                <a:gd name="T17" fmla="*/ 443536 h 513179"/>
                <a:gd name="T18" fmla="*/ 154573 w 513678"/>
                <a:gd name="T19" fmla="*/ 301014 h 513179"/>
                <a:gd name="T20" fmla="*/ 199180 w 513678"/>
                <a:gd name="T21" fmla="*/ 256498 h 513179"/>
                <a:gd name="T22" fmla="*/ 194290 w 513678"/>
                <a:gd name="T23" fmla="*/ 251611 h 513179"/>
                <a:gd name="T24" fmla="*/ 11760 w 513678"/>
                <a:gd name="T25" fmla="*/ 69208 h 513179"/>
                <a:gd name="T26" fmla="*/ 11760 w 513678"/>
                <a:gd name="T27" fmla="*/ 11753 h 513179"/>
                <a:gd name="T28" fmla="*/ 69255 w 513678"/>
                <a:gd name="T29" fmla="*/ 11753 h 513179"/>
                <a:gd name="T30" fmla="*/ 212068 w 513678"/>
                <a:gd name="T31" fmla="*/ 154275 h 513179"/>
                <a:gd name="T32" fmla="*/ 256839 w 513678"/>
                <a:gd name="T33" fmla="*/ 198955 h 513179"/>
                <a:gd name="T34" fmla="*/ 261893 w 513678"/>
                <a:gd name="T35" fmla="*/ 193911 h 513179"/>
                <a:gd name="T36" fmla="*/ 444423 w 513678"/>
                <a:gd name="T37" fmla="*/ 11753 h 513179"/>
                <a:gd name="T38" fmla="*/ 501918 w 513678"/>
                <a:gd name="T39" fmla="*/ 11753 h 513179"/>
                <a:gd name="T40" fmla="*/ 501918 w 513678"/>
                <a:gd name="T41" fmla="*/ 69208 h 513179"/>
                <a:gd name="T42" fmla="*/ 359105 w 513678"/>
                <a:gd name="T43" fmla="*/ 211922 h 513179"/>
                <a:gd name="T44" fmla="*/ 314498 w 513678"/>
                <a:gd name="T45" fmla="*/ 256498 h 513179"/>
                <a:gd name="T46" fmla="*/ 319388 w 513678"/>
                <a:gd name="T47" fmla="*/ 261378 h 513179"/>
                <a:gd name="T48" fmla="*/ 501918 w 513678"/>
                <a:gd name="T49" fmla="*/ 443537 h 513179"/>
                <a:gd name="T50" fmla="*/ 501918 w 513678"/>
                <a:gd name="T51" fmla="*/ 501572 h 513179"/>
                <a:gd name="T52" fmla="*/ 472880 w 513678"/>
                <a:gd name="T53" fmla="*/ 513179 h 513179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513678" h="513179">
                  <a:moveTo>
                    <a:pt x="472880" y="513179"/>
                  </a:moveTo>
                  <a:cubicBezTo>
                    <a:pt x="462426" y="513179"/>
                    <a:pt x="451973" y="509117"/>
                    <a:pt x="444423" y="501572"/>
                  </a:cubicBezTo>
                  <a:cubicBezTo>
                    <a:pt x="390340" y="447526"/>
                    <a:pt x="343018" y="400236"/>
                    <a:pt x="301610" y="358858"/>
                  </a:cubicBezTo>
                  <a:lnTo>
                    <a:pt x="256839" y="314117"/>
                  </a:lnTo>
                  <a:lnTo>
                    <a:pt x="251785" y="319168"/>
                  </a:lnTo>
                  <a:cubicBezTo>
                    <a:pt x="69255" y="501572"/>
                    <a:pt x="69255" y="501572"/>
                    <a:pt x="69255" y="501572"/>
                  </a:cubicBezTo>
                  <a:cubicBezTo>
                    <a:pt x="61705" y="509116"/>
                    <a:pt x="51252" y="513179"/>
                    <a:pt x="40798" y="513179"/>
                  </a:cubicBezTo>
                  <a:cubicBezTo>
                    <a:pt x="30345" y="513179"/>
                    <a:pt x="19891" y="509116"/>
                    <a:pt x="11760" y="501572"/>
                  </a:cubicBezTo>
                  <a:cubicBezTo>
                    <a:pt x="-3920" y="485322"/>
                    <a:pt x="-3920" y="459786"/>
                    <a:pt x="11760" y="443536"/>
                  </a:cubicBezTo>
                  <a:cubicBezTo>
                    <a:pt x="65843" y="389563"/>
                    <a:pt x="113166" y="342337"/>
                    <a:pt x="154573" y="301014"/>
                  </a:cubicBezTo>
                  <a:lnTo>
                    <a:pt x="199180" y="256498"/>
                  </a:lnTo>
                  <a:lnTo>
                    <a:pt x="194290" y="251611"/>
                  </a:lnTo>
                  <a:cubicBezTo>
                    <a:pt x="11760" y="69208"/>
                    <a:pt x="11760" y="69208"/>
                    <a:pt x="11760" y="69208"/>
                  </a:cubicBezTo>
                  <a:cubicBezTo>
                    <a:pt x="-3920" y="53538"/>
                    <a:pt x="-3920" y="28003"/>
                    <a:pt x="11760" y="11753"/>
                  </a:cubicBezTo>
                  <a:cubicBezTo>
                    <a:pt x="28022" y="-3917"/>
                    <a:pt x="53575" y="-3917"/>
                    <a:pt x="69255" y="11753"/>
                  </a:cubicBezTo>
                  <a:cubicBezTo>
                    <a:pt x="123338" y="65726"/>
                    <a:pt x="170660" y="112952"/>
                    <a:pt x="212068" y="154275"/>
                  </a:cubicBezTo>
                  <a:lnTo>
                    <a:pt x="256839" y="198955"/>
                  </a:lnTo>
                  <a:lnTo>
                    <a:pt x="261893" y="193911"/>
                  </a:lnTo>
                  <a:cubicBezTo>
                    <a:pt x="444423" y="11753"/>
                    <a:pt x="444423" y="11753"/>
                    <a:pt x="444423" y="11753"/>
                  </a:cubicBezTo>
                  <a:cubicBezTo>
                    <a:pt x="460103" y="-3917"/>
                    <a:pt x="485657" y="-3917"/>
                    <a:pt x="501918" y="11753"/>
                  </a:cubicBezTo>
                  <a:cubicBezTo>
                    <a:pt x="517598" y="28003"/>
                    <a:pt x="517598" y="53538"/>
                    <a:pt x="501918" y="69208"/>
                  </a:cubicBezTo>
                  <a:cubicBezTo>
                    <a:pt x="447835" y="123253"/>
                    <a:pt x="400512" y="170543"/>
                    <a:pt x="359105" y="211922"/>
                  </a:cubicBezTo>
                  <a:lnTo>
                    <a:pt x="314498" y="256498"/>
                  </a:lnTo>
                  <a:lnTo>
                    <a:pt x="319388" y="261378"/>
                  </a:lnTo>
                  <a:cubicBezTo>
                    <a:pt x="501918" y="443537"/>
                    <a:pt x="501918" y="443537"/>
                    <a:pt x="501918" y="443537"/>
                  </a:cubicBezTo>
                  <a:cubicBezTo>
                    <a:pt x="517598" y="459786"/>
                    <a:pt x="517598" y="485322"/>
                    <a:pt x="501918" y="501572"/>
                  </a:cubicBezTo>
                  <a:cubicBezTo>
                    <a:pt x="493787" y="509117"/>
                    <a:pt x="483334" y="513179"/>
                    <a:pt x="472880" y="513179"/>
                  </a:cubicBezTo>
                  <a:close/>
                </a:path>
              </a:pathLst>
            </a:custGeom>
            <a:solidFill>
              <a:srgbClr val="E30613">
                <a:alpha val="2313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DE"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Grafik 6" descr="Ein Bild, das Pfeil enthält.&#10;&#10;Automatisch generierte Beschreibung">
            <a:extLst>
              <a:ext uri="{FF2B5EF4-FFF2-40B4-BE49-F238E27FC236}">
                <a16:creationId xmlns:a16="http://schemas.microsoft.com/office/drawing/2014/main" id="{CB0BD08C-4C88-3861-791A-5531397333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2200" y="901700"/>
            <a:ext cx="3663950" cy="376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6" name="Objekt 7" hidden="1">
            <a:extLst>
              <a:ext uri="{FF2B5EF4-FFF2-40B4-BE49-F238E27FC236}">
                <a16:creationId xmlns:a16="http://schemas.microsoft.com/office/drawing/2014/main" id="{D5865F50-8E2C-24D2-A5DC-7A39B1AC6DD7}"/>
              </a:ext>
            </a:extLst>
          </p:cNvPr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1588"/>
            <a:ext cx="1587" cy="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hteck 11">
            <a:extLst>
              <a:ext uri="{FF2B5EF4-FFF2-40B4-BE49-F238E27FC236}">
                <a16:creationId xmlns:a16="http://schemas.microsoft.com/office/drawing/2014/main" id="{23CBF80D-0444-9FA0-EE64-D49C40D858D1}"/>
              </a:ext>
            </a:extLst>
          </p:cNvPr>
          <p:cNvSpPr/>
          <p:nvPr/>
        </p:nvSpPr>
        <p:spPr>
          <a:xfrm>
            <a:off x="4859338" y="633413"/>
            <a:ext cx="3924300" cy="3643312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/>
          <a:lstStyle/>
          <a:p>
            <a:pPr>
              <a:spcBef>
                <a:spcPts val="0"/>
              </a:spcBef>
              <a:spcAft>
                <a:spcPts val="300"/>
              </a:spcAft>
              <a:defRPr/>
            </a:pPr>
            <a:r>
              <a:rPr lang="en-US" altLang="en-US" sz="1400" b="1" spc="30" dirty="0">
                <a:solidFill>
                  <a:srgbClr val="5AC2C9"/>
                </a:solidFill>
                <a:cs typeface="Times New Roman" panose="02020603050405020304" pitchFamily="18" charset="0"/>
              </a:rPr>
              <a:t> PROCEDURA CORECT</a:t>
            </a:r>
            <a:r>
              <a:rPr lang="ro-RO" altLang="en-US" sz="1400" b="1" spc="30" dirty="0">
                <a:solidFill>
                  <a:srgbClr val="5AC2C9"/>
                </a:solidFill>
                <a:cs typeface="Times New Roman" panose="02020603050405020304" pitchFamily="18" charset="0"/>
              </a:rPr>
              <a:t>Ă</a:t>
            </a:r>
            <a:endParaRPr lang="en-US" altLang="en-US" sz="1400" b="1" spc="30" dirty="0">
              <a:solidFill>
                <a:srgbClr val="5AC2C9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Folosi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ț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echipament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bine 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î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ntre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ț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inut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ro-RO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ș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calibrat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cu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regularitate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Î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ndep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rta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ț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hainele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,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inclusiv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scutecul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ro-RO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ș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asezati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copilul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pe spate 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î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n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pozi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ț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î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ntins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Dou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persoane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sunt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necesare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– una care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va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ț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ine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capul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nemi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ș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cat </a:t>
            </a:r>
            <a:r>
              <a:rPr lang="ro-RO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ș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cealalt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care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va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ț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ine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picioarele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ro-RO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î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ntinse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en-GB" altLang="en-US" sz="1100" b="1" dirty="0">
                <a:solidFill>
                  <a:schemeClr val="accent1"/>
                </a:solidFill>
                <a:cs typeface="Times New Roman" panose="02020603050405020304" pitchFamily="18" charset="0"/>
              </a:rPr>
              <a:t>Prima </a:t>
            </a:r>
            <a:r>
              <a:rPr lang="en-GB" altLang="en-US" sz="1100" b="1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persoan</a:t>
            </a:r>
            <a:r>
              <a:rPr lang="ro-RO" altLang="en-US" sz="1100" b="1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b="1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</a:p>
          <a:p>
            <a:pPr marL="171450" indent="-171450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Plaseaz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copilul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cu fa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ț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a 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î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n sus </a:t>
            </a:r>
            <a:r>
              <a:rPr lang="ro-RO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ș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ț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ine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capul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lipit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partea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fix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pediometrului</a:t>
            </a:r>
            <a:endParaRPr lang="en-GB" altLang="en-US" sz="1100" dirty="0">
              <a:solidFill>
                <a:srgbClr val="FF0000"/>
              </a:solidFill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en-GB" altLang="en-US" sz="1100" b="1" dirty="0">
                <a:solidFill>
                  <a:schemeClr val="accent1"/>
                </a:solidFill>
                <a:cs typeface="Times New Roman" panose="02020603050405020304" pitchFamily="18" charset="0"/>
              </a:rPr>
              <a:t>A </a:t>
            </a:r>
            <a:r>
              <a:rPr lang="en-GB" altLang="en-US" sz="1100" b="1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doua</a:t>
            </a:r>
            <a:r>
              <a:rPr lang="en-GB" altLang="en-US" sz="1100" b="1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b="1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persoan</a:t>
            </a:r>
            <a:r>
              <a:rPr lang="ro-RO" altLang="en-US" sz="1100" b="1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b="1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ro-RO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Î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ntinde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trunchiul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ro-RO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ș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picioarele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ro-RO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ș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le tine 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î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n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pozi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ț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ro-RO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î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ntins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pentru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m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suratoare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Pozi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ț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ioneaza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picioarele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cu c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lc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â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iele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paralele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cu cap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tul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distal al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pediometrului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 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en-GB" altLang="en-US" sz="1100" spc="-1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Aduce</a:t>
            </a:r>
            <a:r>
              <a:rPr lang="en-GB" altLang="en-US" sz="1100" spc="-10" dirty="0">
                <a:solidFill>
                  <a:schemeClr val="accent1"/>
                </a:solidFill>
                <a:cs typeface="Times New Roman" panose="02020603050405020304" pitchFamily="18" charset="0"/>
              </a:rPr>
              <a:t> cap</a:t>
            </a:r>
            <a:r>
              <a:rPr lang="ro-RO" altLang="en-US" sz="1100" spc="-1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spc="-1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tul</a:t>
            </a:r>
            <a:r>
              <a:rPr lang="en-GB" altLang="en-US" sz="1100" spc="-10" dirty="0">
                <a:solidFill>
                  <a:schemeClr val="accent1"/>
                </a:solidFill>
                <a:cs typeface="Times New Roman" panose="02020603050405020304" pitchFamily="18" charset="0"/>
              </a:rPr>
              <a:t> distal /</a:t>
            </a:r>
            <a:r>
              <a:rPr lang="en-GB" altLang="en-US" sz="1100" spc="-1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mobil</a:t>
            </a:r>
            <a:r>
              <a:rPr lang="en-GB" altLang="en-US" sz="1100" spc="-10" dirty="0">
                <a:solidFill>
                  <a:schemeClr val="tx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spc="-10" dirty="0">
                <a:solidFill>
                  <a:schemeClr val="accent1"/>
                </a:solidFill>
                <a:cs typeface="Times New Roman" panose="02020603050405020304" pitchFamily="18" charset="0"/>
              </a:rPr>
              <a:t>al </a:t>
            </a:r>
            <a:r>
              <a:rPr lang="en-GB" altLang="en-US" sz="1100" spc="-1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pediometrului</a:t>
            </a:r>
            <a:r>
              <a:rPr lang="en-GB" altLang="en-US" sz="1100" spc="-1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ro-RO" altLang="en-US" sz="1100" spc="-10" dirty="0">
                <a:solidFill>
                  <a:schemeClr val="accent1"/>
                </a:solidFill>
                <a:cs typeface="Times New Roman" panose="02020603050405020304" pitchFamily="18" charset="0"/>
              </a:rPr>
              <a:t>î</a:t>
            </a:r>
            <a:r>
              <a:rPr lang="en-GB" altLang="en-US" sz="1100" spc="-10" dirty="0">
                <a:solidFill>
                  <a:schemeClr val="accent1"/>
                </a:solidFill>
                <a:cs typeface="Times New Roman" panose="02020603050405020304" pitchFamily="18" charset="0"/>
              </a:rPr>
              <a:t>n contact cu c</a:t>
            </a:r>
            <a:r>
              <a:rPr lang="ro-RO" altLang="en-US" sz="1100" spc="-1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spc="-1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lc</a:t>
            </a:r>
            <a:r>
              <a:rPr lang="ro-RO" altLang="en-US" sz="1100" spc="-10" dirty="0">
                <a:solidFill>
                  <a:schemeClr val="accent1"/>
                </a:solidFill>
                <a:cs typeface="Times New Roman" panose="02020603050405020304" pitchFamily="18" charset="0"/>
              </a:rPr>
              <a:t>â</a:t>
            </a:r>
            <a:r>
              <a:rPr lang="en-GB" altLang="en-US" sz="1100" spc="-1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iele</a:t>
            </a:r>
            <a:r>
              <a:rPr lang="en-GB" altLang="en-US" sz="1100" spc="-1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spc="-1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ambelor</a:t>
            </a:r>
            <a:r>
              <a:rPr lang="en-GB" altLang="en-US" sz="1100" spc="-1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spc="-1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picioare</a:t>
            </a:r>
            <a:r>
              <a:rPr lang="en-GB" altLang="en-US" sz="1100" spc="-1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ro-RO" altLang="en-US" sz="1100" spc="-1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ș</a:t>
            </a:r>
            <a:r>
              <a:rPr lang="en-GB" altLang="en-US" sz="1100" spc="-1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</a:t>
            </a:r>
            <a:r>
              <a:rPr lang="en-GB" altLang="en-US" sz="1100" spc="-1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spc="-10" dirty="0">
                <a:solidFill>
                  <a:schemeClr val="tx1"/>
                </a:solidFill>
                <a:cs typeface="Times New Roman" panose="02020603050405020304" pitchFamily="18" charset="0"/>
              </a:rPr>
              <a:t>le men</a:t>
            </a:r>
            <a:r>
              <a:rPr lang="ro-RO" altLang="en-US" sz="1100" spc="-10" dirty="0">
                <a:solidFill>
                  <a:schemeClr val="tx1"/>
                </a:solidFill>
                <a:cs typeface="Times New Roman" panose="02020603050405020304" pitchFamily="18" charset="0"/>
              </a:rPr>
              <a:t>ț</a:t>
            </a:r>
            <a:r>
              <a:rPr lang="en-GB" altLang="en-US" sz="1100" spc="-10" dirty="0" err="1">
                <a:solidFill>
                  <a:schemeClr val="tx1"/>
                </a:solidFill>
                <a:cs typeface="Times New Roman" panose="02020603050405020304" pitchFamily="18" charset="0"/>
              </a:rPr>
              <a:t>ine</a:t>
            </a:r>
            <a:r>
              <a:rPr lang="en-GB" altLang="en-US" sz="1100" spc="-10" dirty="0">
                <a:solidFill>
                  <a:schemeClr val="tx1"/>
                </a:solidFill>
                <a:cs typeface="Times New Roman" panose="02020603050405020304" pitchFamily="18" charset="0"/>
              </a:rPr>
              <a:t>  </a:t>
            </a:r>
            <a:r>
              <a:rPr lang="ro-RO" altLang="en-US" sz="1100" spc="-10" dirty="0">
                <a:solidFill>
                  <a:schemeClr val="accent1"/>
                </a:solidFill>
                <a:cs typeface="Times New Roman" panose="02020603050405020304" pitchFamily="18" charset="0"/>
              </a:rPr>
              <a:t>î</a:t>
            </a:r>
            <a:r>
              <a:rPr lang="en-GB" altLang="en-US" sz="1100" spc="-10" dirty="0">
                <a:solidFill>
                  <a:schemeClr val="accent1"/>
                </a:solidFill>
                <a:cs typeface="Times New Roman" panose="02020603050405020304" pitchFamily="18" charset="0"/>
              </a:rPr>
              <a:t>n </a:t>
            </a:r>
            <a:r>
              <a:rPr lang="en-GB" altLang="en-US" sz="1100" spc="-1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aceast</a:t>
            </a:r>
            <a:r>
              <a:rPr lang="ro-RO" altLang="en-US" sz="1100" spc="-1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spc="-1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spc="-1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pozi</a:t>
            </a:r>
            <a:r>
              <a:rPr lang="ro-RO" altLang="en-US" sz="1100" spc="-10" dirty="0">
                <a:solidFill>
                  <a:schemeClr val="accent1"/>
                </a:solidFill>
                <a:cs typeface="Times New Roman" panose="02020603050405020304" pitchFamily="18" charset="0"/>
              </a:rPr>
              <a:t>ț</a:t>
            </a:r>
            <a:r>
              <a:rPr lang="en-GB" altLang="en-US" sz="1100" spc="-1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ie</a:t>
            </a:r>
            <a:r>
              <a:rPr lang="en-GB" altLang="en-US" sz="1100" spc="-10" dirty="0">
                <a:solidFill>
                  <a:schemeClr val="accent1"/>
                </a:solidFill>
                <a:cs typeface="Times New Roman" panose="02020603050405020304" pitchFamily="18" charset="0"/>
              </a:rPr>
              <a:t>. Ideal, </a:t>
            </a:r>
            <a:r>
              <a:rPr lang="en-GB" altLang="en-US" sz="1100" spc="-1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ambele</a:t>
            </a:r>
            <a:r>
              <a:rPr lang="en-GB" altLang="en-US" sz="1100" spc="-1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spc="-1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picioare</a:t>
            </a:r>
            <a:r>
              <a:rPr lang="en-GB" altLang="en-US" sz="1100" spc="-1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spc="-1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trebuie</a:t>
            </a:r>
            <a:r>
              <a:rPr lang="en-GB" altLang="en-US" sz="1100" spc="-10" dirty="0">
                <a:solidFill>
                  <a:schemeClr val="accent1"/>
                </a:solidFill>
                <a:cs typeface="Times New Roman" panose="02020603050405020304" pitchFamily="18" charset="0"/>
              </a:rPr>
              <a:t> s</a:t>
            </a:r>
            <a:r>
              <a:rPr lang="ro-RO" altLang="en-US" sz="1100" spc="-1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spc="-10" dirty="0">
                <a:solidFill>
                  <a:schemeClr val="accent1"/>
                </a:solidFill>
                <a:cs typeface="Times New Roman" panose="02020603050405020304" pitchFamily="18" charset="0"/>
              </a:rPr>
              <a:t> fie </a:t>
            </a:r>
            <a:r>
              <a:rPr lang="ro-RO" altLang="en-US" sz="1100" spc="-1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î</a:t>
            </a:r>
            <a:r>
              <a:rPr lang="en-GB" altLang="en-US" sz="1100" spc="-1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ntinse</a:t>
            </a:r>
            <a:r>
              <a:rPr lang="en-GB" altLang="en-US" sz="1100" spc="-10" dirty="0">
                <a:solidFill>
                  <a:schemeClr val="accent1"/>
                </a:solidFill>
                <a:cs typeface="Times New Roman" panose="02020603050405020304" pitchFamily="18" charset="0"/>
              </a:rPr>
              <a:t> cu </a:t>
            </a:r>
            <a:r>
              <a:rPr lang="en-GB" altLang="en-US" sz="1100" spc="-1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gleznele</a:t>
            </a:r>
            <a:r>
              <a:rPr lang="en-GB" altLang="en-US" sz="1100" spc="-1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ro-RO" altLang="en-US" sz="1100" spc="-10" dirty="0">
                <a:solidFill>
                  <a:schemeClr val="accent1"/>
                </a:solidFill>
                <a:cs typeface="Times New Roman" panose="02020603050405020304" pitchFamily="18" charset="0"/>
              </a:rPr>
              <a:t>î</a:t>
            </a:r>
            <a:r>
              <a:rPr lang="en-GB" altLang="en-US" sz="1100" spc="-10" dirty="0">
                <a:solidFill>
                  <a:schemeClr val="accent1"/>
                </a:solidFill>
                <a:cs typeface="Times New Roman" panose="02020603050405020304" pitchFamily="18" charset="0"/>
              </a:rPr>
              <a:t>n </a:t>
            </a:r>
            <a:r>
              <a:rPr lang="en-GB" altLang="en-US" sz="1100" spc="-1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unghiul</a:t>
            </a:r>
            <a:r>
              <a:rPr lang="en-GB" altLang="en-US" sz="1100" spc="-1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spc="-1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potrivit</a:t>
            </a:r>
            <a:r>
              <a:rPr lang="en-GB" altLang="en-US" sz="1100" spc="-10" dirty="0">
                <a:solidFill>
                  <a:schemeClr val="accent1"/>
                </a:solidFill>
                <a:cs typeface="Times New Roman" panose="02020603050405020304" pitchFamily="18" charset="0"/>
              </a:rPr>
              <a:t> pentru ca v</a:t>
            </a:r>
            <a:r>
              <a:rPr lang="ro-RO" altLang="en-US" sz="1100" spc="-10" dirty="0">
                <a:solidFill>
                  <a:schemeClr val="accent1"/>
                </a:solidFill>
                <a:cs typeface="Times New Roman" panose="02020603050405020304" pitchFamily="18" charset="0"/>
              </a:rPr>
              <a:t>â</a:t>
            </a:r>
            <a:r>
              <a:rPr lang="en-GB" altLang="en-US" sz="1100" spc="-1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rfurile</a:t>
            </a:r>
            <a:r>
              <a:rPr lang="en-GB" altLang="en-US" sz="1100" spc="-1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spc="-1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degetelor</a:t>
            </a:r>
            <a:r>
              <a:rPr lang="en-GB" altLang="en-US" sz="1100" spc="-10" dirty="0">
                <a:solidFill>
                  <a:schemeClr val="accent1"/>
                </a:solidFill>
                <a:cs typeface="Times New Roman" panose="02020603050405020304" pitchFamily="18" charset="0"/>
              </a:rPr>
              <a:t> s</a:t>
            </a:r>
            <a:r>
              <a:rPr lang="ro-RO" altLang="en-US" sz="1100" spc="-1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spc="-10" dirty="0">
                <a:solidFill>
                  <a:schemeClr val="accent1"/>
                </a:solidFill>
                <a:cs typeface="Times New Roman" panose="02020603050405020304" pitchFamily="18" charset="0"/>
              </a:rPr>
              <a:t> fie </a:t>
            </a:r>
            <a:r>
              <a:rPr lang="ro-RO" altLang="en-US" sz="1100" spc="-1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î</a:t>
            </a:r>
            <a:r>
              <a:rPr lang="en-GB" altLang="en-US" sz="1100" spc="-1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ndreptate</a:t>
            </a:r>
            <a:r>
              <a:rPr lang="en-GB" altLang="en-US" sz="1100" spc="-1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ro-RO" altLang="en-US" sz="1100" spc="-10" dirty="0">
                <a:solidFill>
                  <a:schemeClr val="accent1"/>
                </a:solidFill>
                <a:cs typeface="Times New Roman" panose="02020603050405020304" pitchFamily="18" charset="0"/>
              </a:rPr>
              <a:t>î</a:t>
            </a:r>
            <a:r>
              <a:rPr lang="en-GB" altLang="en-US" sz="1100" spc="-10" dirty="0">
                <a:solidFill>
                  <a:schemeClr val="accent1"/>
                </a:solidFill>
                <a:cs typeface="Times New Roman" panose="02020603050405020304" pitchFamily="18" charset="0"/>
              </a:rPr>
              <a:t>n sus 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Î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nregistra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ț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lungimea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corespunz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toare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î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n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centimetri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ro-RO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ș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nota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ț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p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â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n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la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cel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mai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apropiat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milimetru</a:t>
            </a:r>
            <a:endParaRPr lang="en-US" altLang="en-US" sz="1100" dirty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  <p:sp>
        <p:nvSpPr>
          <p:cNvPr id="21508" name="Title 1">
            <a:extLst>
              <a:ext uri="{FF2B5EF4-FFF2-40B4-BE49-F238E27FC236}">
                <a16:creationId xmlns:a16="http://schemas.microsoft.com/office/drawing/2014/main" id="{C929C805-E6EA-AE7A-E43F-7FEA4BFEA7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217488"/>
            <a:ext cx="7370762" cy="434975"/>
          </a:xfrm>
        </p:spPr>
        <p:txBody>
          <a:bodyPr/>
          <a:lstStyle/>
          <a:p>
            <a:r>
              <a:rPr lang="en-GB" altLang="en-US"/>
              <a:t>Lungimea </a:t>
            </a:r>
            <a:r>
              <a:rPr lang="ro-RO" altLang="en-US"/>
              <a:t>î</a:t>
            </a:r>
            <a:r>
              <a:rPr lang="en-GB" altLang="en-US"/>
              <a:t>n pozi</a:t>
            </a:r>
            <a:r>
              <a:rPr lang="ro-RO" altLang="en-US"/>
              <a:t>ț</a:t>
            </a:r>
            <a:r>
              <a:rPr lang="en-GB" altLang="en-US"/>
              <a:t>ia culcat/supin</a:t>
            </a:r>
            <a:r>
              <a:rPr lang="ro-RO" altLang="en-US"/>
              <a:t>ă</a:t>
            </a:r>
            <a:r>
              <a:rPr lang="en-GB" altLang="en-US"/>
              <a:t>  </a:t>
            </a:r>
            <a:r>
              <a:rPr lang="en-GB" altLang="en-US" sz="2000" b="0"/>
              <a:t>(&lt;2 ani)</a:t>
            </a:r>
            <a:endParaRPr lang="en-US" altLang="en-US" b="0"/>
          </a:p>
        </p:txBody>
      </p:sp>
      <p:grpSp>
        <p:nvGrpSpPr>
          <p:cNvPr id="21509" name="Playbutton">
            <a:extLst>
              <a:ext uri="{FF2B5EF4-FFF2-40B4-BE49-F238E27FC236}">
                <a16:creationId xmlns:a16="http://schemas.microsoft.com/office/drawing/2014/main" id="{2F0C6BD6-101E-248E-2392-BE5A227880F9}"/>
              </a:ext>
            </a:extLst>
          </p:cNvPr>
          <p:cNvGrpSpPr>
            <a:grpSpLocks/>
          </p:cNvGrpSpPr>
          <p:nvPr/>
        </p:nvGrpSpPr>
        <p:grpSpPr bwMode="auto">
          <a:xfrm>
            <a:off x="6127750" y="4225925"/>
            <a:ext cx="2563813" cy="350838"/>
            <a:chOff x="6149898" y="4160203"/>
            <a:chExt cx="2563200" cy="350520"/>
          </a:xfrm>
        </p:grpSpPr>
        <p:sp>
          <p:nvSpPr>
            <p:cNvPr id="3" name="Rechteck: abgerundete Ecken 2">
              <a:extLst>
                <a:ext uri="{FF2B5EF4-FFF2-40B4-BE49-F238E27FC236}">
                  <a16:creationId xmlns:a16="http://schemas.microsoft.com/office/drawing/2014/main" id="{C3F1D73D-C5E1-8EC6-56BC-C833FC36059B}"/>
                </a:ext>
              </a:extLst>
            </p:cNvPr>
            <p:cNvSpPr/>
            <p:nvPr/>
          </p:nvSpPr>
          <p:spPr>
            <a:xfrm>
              <a:off x="6149898" y="4160203"/>
              <a:ext cx="2563200" cy="350520"/>
            </a:xfrm>
            <a:prstGeom prst="roundRect">
              <a:avLst>
                <a:gd name="adj" fmla="val 50000"/>
              </a:avLst>
            </a:prstGeom>
            <a:solidFill>
              <a:srgbClr val="5AC2C9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buFont typeface="Arial" panose="020B0604020202020204" pitchFamily="34" charset="0"/>
                <a:buNone/>
                <a:defRPr/>
              </a:pP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Material video:</a:t>
              </a:r>
            </a:p>
            <a:p>
              <a:pPr>
                <a:buFont typeface="Arial" panose="020B0604020202020204" pitchFamily="34" charset="0"/>
                <a:buNone/>
                <a:defRPr/>
              </a:pP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Cum s</a:t>
              </a:r>
              <a:r>
                <a:rPr lang="ro-RO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ă</a:t>
              </a: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 m</a:t>
              </a:r>
              <a:r>
                <a:rPr lang="ro-RO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ă</a:t>
              </a: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sur</a:t>
              </a:r>
              <a:r>
                <a:rPr lang="ro-RO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ă</a:t>
              </a: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m </a:t>
              </a:r>
              <a:r>
                <a:rPr lang="en-US" altLang="en-US" sz="1000" b="1" dirty="0" err="1">
                  <a:solidFill>
                    <a:schemeClr val="bg1"/>
                  </a:solidFill>
                  <a:cs typeface="Times New Roman" panose="02020603050405020304" pitchFamily="18" charset="0"/>
                </a:rPr>
                <a:t>lungimea</a:t>
              </a: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 </a:t>
              </a:r>
            </a:p>
          </p:txBody>
        </p:sp>
        <p:grpSp>
          <p:nvGrpSpPr>
            <p:cNvPr id="21517" name="Gruppieren 19">
              <a:extLst>
                <a:ext uri="{FF2B5EF4-FFF2-40B4-BE49-F238E27FC236}">
                  <a16:creationId xmlns:a16="http://schemas.microsoft.com/office/drawing/2014/main" id="{3944CA69-5F2E-43A7-C937-2221DE785EA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404860" y="4210686"/>
              <a:ext cx="249555" cy="249555"/>
              <a:chOff x="8404860" y="4210686"/>
              <a:chExt cx="249555" cy="249555"/>
            </a:xfrm>
          </p:grpSpPr>
          <p:sp>
            <p:nvSpPr>
              <p:cNvPr id="18" name="Ellipse 17">
                <a:extLst>
                  <a:ext uri="{FF2B5EF4-FFF2-40B4-BE49-F238E27FC236}">
                    <a16:creationId xmlns:a16="http://schemas.microsoft.com/office/drawing/2014/main" id="{55C7393A-D9E8-FC9F-4063-F735E5DEAB5C}"/>
                  </a:ext>
                </a:extLst>
              </p:cNvPr>
              <p:cNvSpPr/>
              <p:nvPr/>
            </p:nvSpPr>
            <p:spPr>
              <a:xfrm>
                <a:off x="8405197" y="4210957"/>
                <a:ext cx="249177" cy="249012"/>
              </a:xfrm>
              <a:prstGeom prst="ellipse">
                <a:avLst/>
              </a:prstGeom>
              <a:solidFill>
                <a:srgbClr val="5AC2C9"/>
              </a:solidFill>
              <a:ln w="12700">
                <a:solidFill>
                  <a:schemeClr val="bg1"/>
                </a:solidFill>
              </a:ln>
              <a:effectLst>
                <a:outerShdw blurRad="63500" sx="102000" sy="102000" algn="ctr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19" name="Gleichschenkliges Dreieck 18">
                <a:extLst>
                  <a:ext uri="{FF2B5EF4-FFF2-40B4-BE49-F238E27FC236}">
                    <a16:creationId xmlns:a16="http://schemas.microsoft.com/office/drawing/2014/main" id="{9A58D7F2-842A-C61D-DFEF-D28F86AFEC90}"/>
                  </a:ext>
                </a:extLst>
              </p:cNvPr>
              <p:cNvSpPr/>
              <p:nvPr/>
            </p:nvSpPr>
            <p:spPr>
              <a:xfrm rot="5400000">
                <a:off x="8490147" y="4278327"/>
                <a:ext cx="118954" cy="114273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</p:grpSp>
      </p:grpSp>
      <p:pic>
        <p:nvPicPr>
          <p:cNvPr id="21510" name="1.6 mpg_How to measure supine length.mpg">
            <a:hlinkClick r:id="" action="ppaction://media"/>
            <a:extLst>
              <a:ext uri="{FF2B5EF4-FFF2-40B4-BE49-F238E27FC236}">
                <a16:creationId xmlns:a16="http://schemas.microsoft.com/office/drawing/2014/main" id="{8A010589-F636-5E84-93ED-80D2DC6BCD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3063" y="2946400"/>
            <a:ext cx="3222625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D3C3A0C9-CBF0-9B11-478E-ECD5D5804E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21512" name="Foliennummernplatzhalter 3">
            <a:extLst>
              <a:ext uri="{FF2B5EF4-FFF2-40B4-BE49-F238E27FC236}">
                <a16:creationId xmlns:a16="http://schemas.microsoft.com/office/drawing/2014/main" id="{BE400F6E-1318-E5F7-84A9-EF275BC0134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10580DC-462E-BA4B-9932-4913800D206D}" type="slidenum">
              <a:rPr lang="de-AT" altLang="de-DE" sz="10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4</a:t>
            </a:fld>
            <a:endParaRPr lang="de-AT" altLang="de-DE" sz="1000">
              <a:solidFill>
                <a:srgbClr val="898989"/>
              </a:solidFill>
            </a:endParaRPr>
          </a:p>
        </p:txBody>
      </p:sp>
      <p:grpSp>
        <p:nvGrpSpPr>
          <p:cNvPr id="21513" name="Gruppieren 12">
            <a:extLst>
              <a:ext uri="{FF2B5EF4-FFF2-40B4-BE49-F238E27FC236}">
                <a16:creationId xmlns:a16="http://schemas.microsoft.com/office/drawing/2014/main" id="{3586F13F-5E61-EBF8-152D-5CD1BC8AB0A6}"/>
              </a:ext>
            </a:extLst>
          </p:cNvPr>
          <p:cNvGrpSpPr>
            <a:grpSpLocks/>
          </p:cNvGrpSpPr>
          <p:nvPr/>
        </p:nvGrpSpPr>
        <p:grpSpPr bwMode="auto">
          <a:xfrm>
            <a:off x="312738" y="1347788"/>
            <a:ext cx="1071562" cy="1023937"/>
            <a:chOff x="313138" y="1347788"/>
            <a:chExt cx="1071153" cy="1023453"/>
          </a:xfrm>
        </p:grpSpPr>
        <p:sp>
          <p:nvSpPr>
            <p:cNvPr id="21514" name="Freeform 49">
              <a:extLst>
                <a:ext uri="{FF2B5EF4-FFF2-40B4-BE49-F238E27FC236}">
                  <a16:creationId xmlns:a16="http://schemas.microsoft.com/office/drawing/2014/main" id="{2E186F53-1F97-E73C-0886-BC223D6AAC6B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071153" cy="1023453"/>
            </a:xfrm>
            <a:custGeom>
              <a:avLst/>
              <a:gdLst>
                <a:gd name="T0" fmla="*/ 2147483646 w 2614"/>
                <a:gd name="T1" fmla="*/ 2147483646 h 2498"/>
                <a:gd name="T2" fmla="*/ 2147483646 w 2614"/>
                <a:gd name="T3" fmla="*/ 2147483646 h 2498"/>
                <a:gd name="T4" fmla="*/ 2147483646 w 2614"/>
                <a:gd name="T5" fmla="*/ 2147483646 h 2498"/>
                <a:gd name="T6" fmla="*/ 2147483646 w 2614"/>
                <a:gd name="T7" fmla="*/ 2147483646 h 2498"/>
                <a:gd name="T8" fmla="*/ 2147483646 w 2614"/>
                <a:gd name="T9" fmla="*/ 2147483646 h 2498"/>
                <a:gd name="T10" fmla="*/ 2147483646 w 2614"/>
                <a:gd name="T11" fmla="*/ 2147483646 h 2498"/>
                <a:gd name="T12" fmla="*/ 2147483646 w 2614"/>
                <a:gd name="T13" fmla="*/ 2147483646 h 2498"/>
                <a:gd name="T14" fmla="*/ 2147483646 w 2614"/>
                <a:gd name="T15" fmla="*/ 2147483646 h 2498"/>
                <a:gd name="T16" fmla="*/ 2147483646 w 2614"/>
                <a:gd name="T17" fmla="*/ 2147483646 h 2498"/>
                <a:gd name="T18" fmla="*/ 2147483646 w 2614"/>
                <a:gd name="T19" fmla="*/ 2147483646 h 2498"/>
                <a:gd name="T20" fmla="*/ 2147483646 w 2614"/>
                <a:gd name="T21" fmla="*/ 2147483646 h 2498"/>
                <a:gd name="T22" fmla="*/ 2147483646 w 2614"/>
                <a:gd name="T23" fmla="*/ 2147483646 h 2498"/>
                <a:gd name="T24" fmla="*/ 2147483646 w 2614"/>
                <a:gd name="T25" fmla="*/ 2147483646 h 2498"/>
                <a:gd name="T26" fmla="*/ 2147483646 w 2614"/>
                <a:gd name="T27" fmla="*/ 2147483646 h 249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5AC2C9">
                <a:alpha val="5098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DE"/>
            </a:p>
          </p:txBody>
        </p:sp>
        <p:sp>
          <p:nvSpPr>
            <p:cNvPr id="21515" name="Freeform 57">
              <a:extLst>
                <a:ext uri="{FF2B5EF4-FFF2-40B4-BE49-F238E27FC236}">
                  <a16:creationId xmlns:a16="http://schemas.microsoft.com/office/drawing/2014/main" id="{796B964C-C3A9-B717-2015-1C94EBE5B4ED}"/>
                </a:ext>
              </a:extLst>
            </p:cNvPr>
            <p:cNvSpPr>
              <a:spLocks/>
            </p:cNvSpPr>
            <p:nvPr/>
          </p:nvSpPr>
          <p:spPr bwMode="gray">
            <a:xfrm>
              <a:off x="585424" y="1552575"/>
              <a:ext cx="551497" cy="477698"/>
            </a:xfrm>
            <a:custGeom>
              <a:avLst/>
              <a:gdLst>
                <a:gd name="T0" fmla="*/ 2147483646 w 1390"/>
                <a:gd name="T1" fmla="*/ 2147483646 h 1207"/>
                <a:gd name="T2" fmla="*/ 2147483646 w 1390"/>
                <a:gd name="T3" fmla="*/ 2147483646 h 1207"/>
                <a:gd name="T4" fmla="*/ 2147483646 w 1390"/>
                <a:gd name="T5" fmla="*/ 2147483646 h 1207"/>
                <a:gd name="T6" fmla="*/ 2147483646 w 1390"/>
                <a:gd name="T7" fmla="*/ 2147483646 h 1207"/>
                <a:gd name="T8" fmla="*/ 2147483646 w 1390"/>
                <a:gd name="T9" fmla="*/ 2147483646 h 1207"/>
                <a:gd name="T10" fmla="*/ 2147483646 w 1390"/>
                <a:gd name="T11" fmla="*/ 2147483646 h 1207"/>
                <a:gd name="T12" fmla="*/ 2147483646 w 1390"/>
                <a:gd name="T13" fmla="*/ 2147483646 h 1207"/>
                <a:gd name="T14" fmla="*/ 2147483646 w 1390"/>
                <a:gd name="T15" fmla="*/ 2147483646 h 1207"/>
                <a:gd name="T16" fmla="*/ 2147483646 w 1390"/>
                <a:gd name="T17" fmla="*/ 2147483646 h 1207"/>
                <a:gd name="T18" fmla="*/ 2147483646 w 1390"/>
                <a:gd name="T19" fmla="*/ 2147483646 h 1207"/>
                <a:gd name="T20" fmla="*/ 2147483646 w 1390"/>
                <a:gd name="T21" fmla="*/ 2147483646 h 1207"/>
                <a:gd name="T22" fmla="*/ 2147483646 w 1390"/>
                <a:gd name="T23" fmla="*/ 2147483646 h 120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390" h="1207">
                  <a:moveTo>
                    <a:pt x="137" y="729"/>
                  </a:moveTo>
                  <a:cubicBezTo>
                    <a:pt x="107" y="700"/>
                    <a:pt x="59" y="700"/>
                    <a:pt x="30" y="729"/>
                  </a:cubicBezTo>
                  <a:cubicBezTo>
                    <a:pt x="0" y="759"/>
                    <a:pt x="0" y="807"/>
                    <a:pt x="30" y="836"/>
                  </a:cubicBezTo>
                  <a:cubicBezTo>
                    <a:pt x="379" y="1185"/>
                    <a:pt x="379" y="1185"/>
                    <a:pt x="379" y="1185"/>
                  </a:cubicBezTo>
                  <a:cubicBezTo>
                    <a:pt x="394" y="1200"/>
                    <a:pt x="412" y="1207"/>
                    <a:pt x="432" y="1207"/>
                  </a:cubicBezTo>
                  <a:cubicBezTo>
                    <a:pt x="434" y="1207"/>
                    <a:pt x="434" y="1207"/>
                    <a:pt x="436" y="1207"/>
                  </a:cubicBezTo>
                  <a:cubicBezTo>
                    <a:pt x="456" y="1205"/>
                    <a:pt x="477" y="1196"/>
                    <a:pt x="491" y="1180"/>
                  </a:cubicBezTo>
                  <a:cubicBezTo>
                    <a:pt x="1364" y="133"/>
                    <a:pt x="1364" y="133"/>
                    <a:pt x="1364" y="133"/>
                  </a:cubicBezTo>
                  <a:cubicBezTo>
                    <a:pt x="1390" y="102"/>
                    <a:pt x="1387" y="54"/>
                    <a:pt x="1355" y="26"/>
                  </a:cubicBezTo>
                  <a:cubicBezTo>
                    <a:pt x="1324" y="0"/>
                    <a:pt x="1276" y="4"/>
                    <a:pt x="1248" y="35"/>
                  </a:cubicBezTo>
                  <a:cubicBezTo>
                    <a:pt x="427" y="1019"/>
                    <a:pt x="427" y="1019"/>
                    <a:pt x="427" y="1019"/>
                  </a:cubicBezTo>
                  <a:lnTo>
                    <a:pt x="137" y="729"/>
                  </a:lnTo>
                  <a:close/>
                </a:path>
              </a:pathLst>
            </a:custGeom>
            <a:solidFill>
              <a:srgbClr val="5AC2C9">
                <a:alpha val="5098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DE"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Objekt 7" hidden="1">
            <a:extLst>
              <a:ext uri="{FF2B5EF4-FFF2-40B4-BE49-F238E27FC236}">
                <a16:creationId xmlns:a16="http://schemas.microsoft.com/office/drawing/2014/main" id="{8ACE4D84-AE87-68B6-6E3B-A6FBAD103900}"/>
              </a:ext>
            </a:extLst>
          </p:cNvPr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1588"/>
            <a:ext cx="1587" cy="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hteck 11">
            <a:extLst>
              <a:ext uri="{FF2B5EF4-FFF2-40B4-BE49-F238E27FC236}">
                <a16:creationId xmlns:a16="http://schemas.microsoft.com/office/drawing/2014/main" id="{3923732A-1299-1CF4-55F8-CEFC4FA7411B}"/>
              </a:ext>
            </a:extLst>
          </p:cNvPr>
          <p:cNvSpPr/>
          <p:nvPr/>
        </p:nvSpPr>
        <p:spPr>
          <a:xfrm>
            <a:off x="4841875" y="1047750"/>
            <a:ext cx="3924300" cy="3287713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rgbClr val="F8C5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/>
          <a:lstStyle/>
          <a:p>
            <a:pPr>
              <a:defRPr/>
            </a:pPr>
            <a:r>
              <a:rPr lang="en-US" altLang="en-US" sz="1400" b="1" spc="30" dirty="0">
                <a:solidFill>
                  <a:srgbClr val="F08489"/>
                </a:solidFill>
                <a:cs typeface="Times New Roman" panose="02020603050405020304" pitchFamily="18" charset="0"/>
              </a:rPr>
              <a:t>GRE</a:t>
            </a:r>
            <a:r>
              <a:rPr lang="ro-RO" altLang="en-US" sz="1400" b="1" spc="30" dirty="0">
                <a:solidFill>
                  <a:srgbClr val="F08489"/>
                </a:solidFill>
                <a:cs typeface="Times New Roman" panose="02020603050405020304" pitchFamily="18" charset="0"/>
              </a:rPr>
              <a:t>Ș</a:t>
            </a:r>
            <a:r>
              <a:rPr lang="en-US" altLang="en-US" sz="1400" b="1" spc="30" dirty="0">
                <a:solidFill>
                  <a:srgbClr val="F08489"/>
                </a:solidFill>
                <a:cs typeface="Times New Roman" panose="02020603050405020304" pitchFamily="18" charset="0"/>
              </a:rPr>
              <a:t>ELI FRECVENTE </a:t>
            </a:r>
          </a:p>
          <a:p>
            <a:pPr>
              <a:defRPr/>
            </a:pPr>
            <a:endParaRPr lang="en-US" altLang="en-US" sz="1400" b="1" spc="30" dirty="0">
              <a:solidFill>
                <a:srgbClr val="F08489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Copilul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este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î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nc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l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ț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at 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Copilul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se ridic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v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â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rfuri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C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lc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â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iele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ro-RO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ș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picioarele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sunt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dep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rtate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unul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cel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lalt</a:t>
            </a:r>
            <a:endParaRPr lang="en-GB" altLang="en-US" sz="1100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Genunchii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nu sunt perfect  </a:t>
            </a:r>
            <a:r>
              <a:rPr lang="ro-RO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î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ntinsi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Copilul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este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cu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toate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hainele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pe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el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Copilul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se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sprijin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pe mobile/ pe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obiecte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din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jur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p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rinte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/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persoana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care 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î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l m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soar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Picioarele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copilului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sunt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a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ș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ezate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unul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î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n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spatele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celuilalt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endParaRPr lang="en-GB" altLang="en-US" sz="1100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Copilul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nu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st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î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n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picioare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Capul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copilului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nu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este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î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n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planul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Frankfort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Capul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copilului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este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ro-RO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î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nclinat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î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n sus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sau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î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n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jos</a:t>
            </a:r>
            <a:endParaRPr lang="de-DE" sz="1100" dirty="0">
              <a:solidFill>
                <a:schemeClr val="accent1"/>
              </a:solidFill>
            </a:endParaRPr>
          </a:p>
        </p:txBody>
      </p:sp>
      <p:sp>
        <p:nvSpPr>
          <p:cNvPr id="23555" name="Title 1">
            <a:extLst>
              <a:ext uri="{FF2B5EF4-FFF2-40B4-BE49-F238E27FC236}">
                <a16:creationId xmlns:a16="http://schemas.microsoft.com/office/drawing/2014/main" id="{3291C918-090E-2EAC-A0FB-B2FD498171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425"/>
            <a:ext cx="7085012" cy="430213"/>
          </a:xfrm>
        </p:spPr>
        <p:txBody>
          <a:bodyPr/>
          <a:lstStyle/>
          <a:p>
            <a:r>
              <a:rPr lang="ro-RO" altLang="en-US"/>
              <a:t>Î</a:t>
            </a:r>
            <a:r>
              <a:rPr lang="en-GB" altLang="en-US"/>
              <a:t>n</a:t>
            </a:r>
            <a:r>
              <a:rPr lang="ro-RO" altLang="en-US"/>
              <a:t>ă</a:t>
            </a:r>
            <a:r>
              <a:rPr lang="en-GB" altLang="en-US"/>
              <a:t>l</a:t>
            </a:r>
            <a:r>
              <a:rPr lang="ro-RO" altLang="en-US"/>
              <a:t>ț</a:t>
            </a:r>
            <a:r>
              <a:rPr lang="en-GB" altLang="en-US"/>
              <a:t>imea </a:t>
            </a:r>
            <a:r>
              <a:rPr lang="ro-RO" altLang="en-US"/>
              <a:t>î</a:t>
            </a:r>
            <a:r>
              <a:rPr lang="en-GB" altLang="en-US"/>
              <a:t>n pozi</a:t>
            </a:r>
            <a:r>
              <a:rPr lang="ro-RO" altLang="en-US"/>
              <a:t>ț</a:t>
            </a:r>
            <a:r>
              <a:rPr lang="en-GB" altLang="en-US"/>
              <a:t>ie “</a:t>
            </a:r>
            <a:r>
              <a:rPr lang="ro-RO" altLang="en-US"/>
              <a:t>î</a:t>
            </a:r>
            <a:r>
              <a:rPr lang="en-GB" altLang="en-US"/>
              <a:t>n picioare” </a:t>
            </a:r>
            <a:r>
              <a:rPr lang="en-GB" altLang="en-US" sz="2000" b="0"/>
              <a:t>(&gt;2 ani)</a:t>
            </a:r>
            <a:endParaRPr lang="en-GB" altLang="en-US" b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F68DF698-2C9B-79BD-CB5A-5B72119E0C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23557" name="Foliennummernplatzhalter 4">
            <a:extLst>
              <a:ext uri="{FF2B5EF4-FFF2-40B4-BE49-F238E27FC236}">
                <a16:creationId xmlns:a16="http://schemas.microsoft.com/office/drawing/2014/main" id="{48B84756-D9DD-C0CD-A48A-B5CCEA04FEB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47E20C2-7173-1140-878F-26780A95763F}" type="slidenum">
              <a:rPr lang="de-AT" altLang="de-DE" sz="10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5</a:t>
            </a:fld>
            <a:endParaRPr lang="de-AT" altLang="de-DE" sz="1000">
              <a:solidFill>
                <a:srgbClr val="898989"/>
              </a:solidFill>
            </a:endParaRPr>
          </a:p>
        </p:txBody>
      </p:sp>
      <p:pic>
        <p:nvPicPr>
          <p:cNvPr id="23558" name="Grafik 2" descr="Ein Bild, das Text, Spielzeug enthält.&#10;&#10;Automatisch generierte Beschreibung">
            <a:extLst>
              <a:ext uri="{FF2B5EF4-FFF2-40B4-BE49-F238E27FC236}">
                <a16:creationId xmlns:a16="http://schemas.microsoft.com/office/drawing/2014/main" id="{590576AA-7BA7-2F13-66F5-0BC1335FB6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4938" y="1517650"/>
            <a:ext cx="3167062" cy="325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3559" name="Gruppieren 10">
            <a:extLst>
              <a:ext uri="{FF2B5EF4-FFF2-40B4-BE49-F238E27FC236}">
                <a16:creationId xmlns:a16="http://schemas.microsoft.com/office/drawing/2014/main" id="{04E47503-097D-90FC-7B44-43CE933C9A52}"/>
              </a:ext>
            </a:extLst>
          </p:cNvPr>
          <p:cNvGrpSpPr>
            <a:grpSpLocks/>
          </p:cNvGrpSpPr>
          <p:nvPr/>
        </p:nvGrpSpPr>
        <p:grpSpPr bwMode="auto">
          <a:xfrm>
            <a:off x="312738" y="1347788"/>
            <a:ext cx="1071562" cy="1023937"/>
            <a:chOff x="313138" y="1347788"/>
            <a:chExt cx="1517612" cy="1450031"/>
          </a:xfrm>
        </p:grpSpPr>
        <p:sp>
          <p:nvSpPr>
            <p:cNvPr id="23560" name="Freeform 49">
              <a:extLst>
                <a:ext uri="{FF2B5EF4-FFF2-40B4-BE49-F238E27FC236}">
                  <a16:creationId xmlns:a16="http://schemas.microsoft.com/office/drawing/2014/main" id="{DEFF022B-82CE-6D78-0FE6-61A9E0C5801C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517612" cy="1450031"/>
            </a:xfrm>
            <a:custGeom>
              <a:avLst/>
              <a:gdLst>
                <a:gd name="T0" fmla="*/ 2147483646 w 2614"/>
                <a:gd name="T1" fmla="*/ 2147483646 h 2498"/>
                <a:gd name="T2" fmla="*/ 2147483646 w 2614"/>
                <a:gd name="T3" fmla="*/ 2147483646 h 2498"/>
                <a:gd name="T4" fmla="*/ 2147483646 w 2614"/>
                <a:gd name="T5" fmla="*/ 2147483646 h 2498"/>
                <a:gd name="T6" fmla="*/ 2147483646 w 2614"/>
                <a:gd name="T7" fmla="*/ 2147483646 h 2498"/>
                <a:gd name="T8" fmla="*/ 2147483646 w 2614"/>
                <a:gd name="T9" fmla="*/ 2147483646 h 2498"/>
                <a:gd name="T10" fmla="*/ 2147483646 w 2614"/>
                <a:gd name="T11" fmla="*/ 2147483646 h 2498"/>
                <a:gd name="T12" fmla="*/ 2147483646 w 2614"/>
                <a:gd name="T13" fmla="*/ 2147483646 h 2498"/>
                <a:gd name="T14" fmla="*/ 2147483646 w 2614"/>
                <a:gd name="T15" fmla="*/ 2147483646 h 2498"/>
                <a:gd name="T16" fmla="*/ 2147483646 w 2614"/>
                <a:gd name="T17" fmla="*/ 2147483646 h 2498"/>
                <a:gd name="T18" fmla="*/ 2147483646 w 2614"/>
                <a:gd name="T19" fmla="*/ 2147483646 h 2498"/>
                <a:gd name="T20" fmla="*/ 2147483646 w 2614"/>
                <a:gd name="T21" fmla="*/ 2147483646 h 2498"/>
                <a:gd name="T22" fmla="*/ 2147483646 w 2614"/>
                <a:gd name="T23" fmla="*/ 2147483646 h 2498"/>
                <a:gd name="T24" fmla="*/ 2147483646 w 2614"/>
                <a:gd name="T25" fmla="*/ 2147483646 h 2498"/>
                <a:gd name="T26" fmla="*/ 2147483646 w 2614"/>
                <a:gd name="T27" fmla="*/ 2147483646 h 249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E30613">
                <a:alpha val="2313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DE"/>
            </a:p>
          </p:txBody>
        </p:sp>
        <p:sp>
          <p:nvSpPr>
            <p:cNvPr id="23561" name="Freihandform: Form 14">
              <a:extLst>
                <a:ext uri="{FF2B5EF4-FFF2-40B4-BE49-F238E27FC236}">
                  <a16:creationId xmlns:a16="http://schemas.microsoft.com/office/drawing/2014/main" id="{B867C19E-8329-4BB1-003C-0EF58D17863B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815228" y="1769280"/>
              <a:ext cx="513678" cy="513179"/>
            </a:xfrm>
            <a:custGeom>
              <a:avLst/>
              <a:gdLst>
                <a:gd name="T0" fmla="*/ 472880 w 513678"/>
                <a:gd name="T1" fmla="*/ 513179 h 513179"/>
                <a:gd name="T2" fmla="*/ 444423 w 513678"/>
                <a:gd name="T3" fmla="*/ 501572 h 513179"/>
                <a:gd name="T4" fmla="*/ 301610 w 513678"/>
                <a:gd name="T5" fmla="*/ 358858 h 513179"/>
                <a:gd name="T6" fmla="*/ 256839 w 513678"/>
                <a:gd name="T7" fmla="*/ 314117 h 513179"/>
                <a:gd name="T8" fmla="*/ 251785 w 513678"/>
                <a:gd name="T9" fmla="*/ 319168 h 513179"/>
                <a:gd name="T10" fmla="*/ 69255 w 513678"/>
                <a:gd name="T11" fmla="*/ 501572 h 513179"/>
                <a:gd name="T12" fmla="*/ 40798 w 513678"/>
                <a:gd name="T13" fmla="*/ 513179 h 513179"/>
                <a:gd name="T14" fmla="*/ 11760 w 513678"/>
                <a:gd name="T15" fmla="*/ 501572 h 513179"/>
                <a:gd name="T16" fmla="*/ 11760 w 513678"/>
                <a:gd name="T17" fmla="*/ 443536 h 513179"/>
                <a:gd name="T18" fmla="*/ 154573 w 513678"/>
                <a:gd name="T19" fmla="*/ 301014 h 513179"/>
                <a:gd name="T20" fmla="*/ 199180 w 513678"/>
                <a:gd name="T21" fmla="*/ 256498 h 513179"/>
                <a:gd name="T22" fmla="*/ 194290 w 513678"/>
                <a:gd name="T23" fmla="*/ 251611 h 513179"/>
                <a:gd name="T24" fmla="*/ 11760 w 513678"/>
                <a:gd name="T25" fmla="*/ 69208 h 513179"/>
                <a:gd name="T26" fmla="*/ 11760 w 513678"/>
                <a:gd name="T27" fmla="*/ 11753 h 513179"/>
                <a:gd name="T28" fmla="*/ 69255 w 513678"/>
                <a:gd name="T29" fmla="*/ 11753 h 513179"/>
                <a:gd name="T30" fmla="*/ 212068 w 513678"/>
                <a:gd name="T31" fmla="*/ 154275 h 513179"/>
                <a:gd name="T32" fmla="*/ 256839 w 513678"/>
                <a:gd name="T33" fmla="*/ 198955 h 513179"/>
                <a:gd name="T34" fmla="*/ 261893 w 513678"/>
                <a:gd name="T35" fmla="*/ 193911 h 513179"/>
                <a:gd name="T36" fmla="*/ 444423 w 513678"/>
                <a:gd name="T37" fmla="*/ 11753 h 513179"/>
                <a:gd name="T38" fmla="*/ 501918 w 513678"/>
                <a:gd name="T39" fmla="*/ 11753 h 513179"/>
                <a:gd name="T40" fmla="*/ 501918 w 513678"/>
                <a:gd name="T41" fmla="*/ 69208 h 513179"/>
                <a:gd name="T42" fmla="*/ 359105 w 513678"/>
                <a:gd name="T43" fmla="*/ 211922 h 513179"/>
                <a:gd name="T44" fmla="*/ 314498 w 513678"/>
                <a:gd name="T45" fmla="*/ 256498 h 513179"/>
                <a:gd name="T46" fmla="*/ 319388 w 513678"/>
                <a:gd name="T47" fmla="*/ 261378 h 513179"/>
                <a:gd name="T48" fmla="*/ 501918 w 513678"/>
                <a:gd name="T49" fmla="*/ 443537 h 513179"/>
                <a:gd name="T50" fmla="*/ 501918 w 513678"/>
                <a:gd name="T51" fmla="*/ 501572 h 513179"/>
                <a:gd name="T52" fmla="*/ 472880 w 513678"/>
                <a:gd name="T53" fmla="*/ 513179 h 513179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513678" h="513179">
                  <a:moveTo>
                    <a:pt x="472880" y="513179"/>
                  </a:moveTo>
                  <a:cubicBezTo>
                    <a:pt x="462426" y="513179"/>
                    <a:pt x="451973" y="509117"/>
                    <a:pt x="444423" y="501572"/>
                  </a:cubicBezTo>
                  <a:cubicBezTo>
                    <a:pt x="390340" y="447526"/>
                    <a:pt x="343018" y="400236"/>
                    <a:pt x="301610" y="358858"/>
                  </a:cubicBezTo>
                  <a:lnTo>
                    <a:pt x="256839" y="314117"/>
                  </a:lnTo>
                  <a:lnTo>
                    <a:pt x="251785" y="319168"/>
                  </a:lnTo>
                  <a:cubicBezTo>
                    <a:pt x="69255" y="501572"/>
                    <a:pt x="69255" y="501572"/>
                    <a:pt x="69255" y="501572"/>
                  </a:cubicBezTo>
                  <a:cubicBezTo>
                    <a:pt x="61705" y="509116"/>
                    <a:pt x="51252" y="513179"/>
                    <a:pt x="40798" y="513179"/>
                  </a:cubicBezTo>
                  <a:cubicBezTo>
                    <a:pt x="30345" y="513179"/>
                    <a:pt x="19891" y="509116"/>
                    <a:pt x="11760" y="501572"/>
                  </a:cubicBezTo>
                  <a:cubicBezTo>
                    <a:pt x="-3920" y="485322"/>
                    <a:pt x="-3920" y="459786"/>
                    <a:pt x="11760" y="443536"/>
                  </a:cubicBezTo>
                  <a:cubicBezTo>
                    <a:pt x="65843" y="389563"/>
                    <a:pt x="113166" y="342337"/>
                    <a:pt x="154573" y="301014"/>
                  </a:cubicBezTo>
                  <a:lnTo>
                    <a:pt x="199180" y="256498"/>
                  </a:lnTo>
                  <a:lnTo>
                    <a:pt x="194290" y="251611"/>
                  </a:lnTo>
                  <a:cubicBezTo>
                    <a:pt x="11760" y="69208"/>
                    <a:pt x="11760" y="69208"/>
                    <a:pt x="11760" y="69208"/>
                  </a:cubicBezTo>
                  <a:cubicBezTo>
                    <a:pt x="-3920" y="53538"/>
                    <a:pt x="-3920" y="28003"/>
                    <a:pt x="11760" y="11753"/>
                  </a:cubicBezTo>
                  <a:cubicBezTo>
                    <a:pt x="28022" y="-3917"/>
                    <a:pt x="53575" y="-3917"/>
                    <a:pt x="69255" y="11753"/>
                  </a:cubicBezTo>
                  <a:cubicBezTo>
                    <a:pt x="123338" y="65726"/>
                    <a:pt x="170660" y="112952"/>
                    <a:pt x="212068" y="154275"/>
                  </a:cubicBezTo>
                  <a:lnTo>
                    <a:pt x="256839" y="198955"/>
                  </a:lnTo>
                  <a:lnTo>
                    <a:pt x="261893" y="193911"/>
                  </a:lnTo>
                  <a:cubicBezTo>
                    <a:pt x="444423" y="11753"/>
                    <a:pt x="444423" y="11753"/>
                    <a:pt x="444423" y="11753"/>
                  </a:cubicBezTo>
                  <a:cubicBezTo>
                    <a:pt x="460103" y="-3917"/>
                    <a:pt x="485657" y="-3917"/>
                    <a:pt x="501918" y="11753"/>
                  </a:cubicBezTo>
                  <a:cubicBezTo>
                    <a:pt x="517598" y="28003"/>
                    <a:pt x="517598" y="53538"/>
                    <a:pt x="501918" y="69208"/>
                  </a:cubicBezTo>
                  <a:cubicBezTo>
                    <a:pt x="447835" y="123253"/>
                    <a:pt x="400512" y="170543"/>
                    <a:pt x="359105" y="211922"/>
                  </a:cubicBezTo>
                  <a:lnTo>
                    <a:pt x="314498" y="256498"/>
                  </a:lnTo>
                  <a:lnTo>
                    <a:pt x="319388" y="261378"/>
                  </a:lnTo>
                  <a:cubicBezTo>
                    <a:pt x="501918" y="443537"/>
                    <a:pt x="501918" y="443537"/>
                    <a:pt x="501918" y="443537"/>
                  </a:cubicBezTo>
                  <a:cubicBezTo>
                    <a:pt x="517598" y="459786"/>
                    <a:pt x="517598" y="485322"/>
                    <a:pt x="501918" y="501572"/>
                  </a:cubicBezTo>
                  <a:cubicBezTo>
                    <a:pt x="493787" y="509117"/>
                    <a:pt x="483334" y="513179"/>
                    <a:pt x="472880" y="513179"/>
                  </a:cubicBezTo>
                  <a:close/>
                </a:path>
              </a:pathLst>
            </a:custGeom>
            <a:solidFill>
              <a:srgbClr val="E30613">
                <a:alpha val="2313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DE"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Objekt 7" hidden="1">
            <a:extLst>
              <a:ext uri="{FF2B5EF4-FFF2-40B4-BE49-F238E27FC236}">
                <a16:creationId xmlns:a16="http://schemas.microsoft.com/office/drawing/2014/main" id="{96EA72CD-3379-3604-9916-E901B22B7D2C}"/>
              </a:ext>
            </a:extLst>
          </p:cNvPr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1588"/>
            <a:ext cx="1587" cy="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hteck 11">
            <a:extLst>
              <a:ext uri="{FF2B5EF4-FFF2-40B4-BE49-F238E27FC236}">
                <a16:creationId xmlns:a16="http://schemas.microsoft.com/office/drawing/2014/main" id="{B65D8237-54C0-46DA-FB76-5120AFEDEAE1}"/>
              </a:ext>
            </a:extLst>
          </p:cNvPr>
          <p:cNvSpPr/>
          <p:nvPr/>
        </p:nvSpPr>
        <p:spPr>
          <a:xfrm>
            <a:off x="4841875" y="1047750"/>
            <a:ext cx="3924300" cy="3287713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/>
          <a:lstStyle/>
          <a:p>
            <a:pPr>
              <a:defRPr/>
            </a:pPr>
            <a:r>
              <a:rPr lang="en-US" altLang="en-US" sz="1400" b="1" spc="30" dirty="0">
                <a:solidFill>
                  <a:srgbClr val="5AC2C9"/>
                </a:solidFill>
                <a:cs typeface="Times New Roman" panose="02020603050405020304" pitchFamily="18" charset="0"/>
              </a:rPr>
              <a:t> PROCEDURA CORECT</a:t>
            </a:r>
            <a:r>
              <a:rPr lang="ro-RO" altLang="en-US" sz="1400" b="1" spc="30" dirty="0">
                <a:solidFill>
                  <a:srgbClr val="5AC2C9"/>
                </a:solidFill>
                <a:cs typeface="Times New Roman" panose="02020603050405020304" pitchFamily="18" charset="0"/>
              </a:rPr>
              <a:t>Ă</a:t>
            </a:r>
            <a:endParaRPr lang="en-US" altLang="en-US" sz="1400" b="1" spc="30" dirty="0">
              <a:solidFill>
                <a:srgbClr val="5AC2C9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Utiliza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ț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un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echipament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bine 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î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ntre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ț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inut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ro-RO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ș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calibrat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cu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regularitate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(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anual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sau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de c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â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te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ori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este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nevoie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)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Î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ndep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rta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ț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hainele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grele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(ex.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jachete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,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bluze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trening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),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pantofi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, </a:t>
            </a:r>
            <a:r>
              <a:rPr lang="ro-RO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ș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osete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groase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ro-RO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ș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orice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accesorii de p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r, p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l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rii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sau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c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ciuli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Copilul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trebuie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s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stea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vertical 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î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n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picioare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cu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picioarele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al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turate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, c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lc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â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iele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,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fesele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ro-RO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ș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linia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umerilor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ating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â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nd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echipamentul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de m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surat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sau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peretele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.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Asigura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ț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-v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c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bra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ț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ele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sunt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relaxate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,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picioarele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drepte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, t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lpile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a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ș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ezate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bine pe sol </a:t>
            </a:r>
            <a:r>
              <a:rPr lang="ro-RO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ș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al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turate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. 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Aduce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ț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capul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î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n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planul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orizontal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î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n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pozi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ț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Frankfort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Asigura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ț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-v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c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piesa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de m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surare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capului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este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a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ș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ezat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ferm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pe capul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copilului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Î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nregistra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ț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î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n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l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ț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imea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copilului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î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n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centimetri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ro-RO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ș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ad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uga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ț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ro-RO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ș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milimetrii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dac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este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cazul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(ex. 105 cm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sau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dupa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caz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105.4 cm)</a:t>
            </a:r>
          </a:p>
        </p:txBody>
      </p:sp>
      <p:sp>
        <p:nvSpPr>
          <p:cNvPr id="25603" name="Title 1">
            <a:extLst>
              <a:ext uri="{FF2B5EF4-FFF2-40B4-BE49-F238E27FC236}">
                <a16:creationId xmlns:a16="http://schemas.microsoft.com/office/drawing/2014/main" id="{0DD3129A-EDAF-BE8E-071B-FDD3FCFCA6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425"/>
            <a:ext cx="8353425" cy="430213"/>
          </a:xfrm>
        </p:spPr>
        <p:txBody>
          <a:bodyPr/>
          <a:lstStyle/>
          <a:p>
            <a:r>
              <a:rPr lang="ro-RO" altLang="en-US"/>
              <a:t>Î</a:t>
            </a:r>
            <a:r>
              <a:rPr lang="en-GB" altLang="en-US"/>
              <a:t>n</a:t>
            </a:r>
            <a:r>
              <a:rPr lang="ro-RO" altLang="en-US"/>
              <a:t>ă</a:t>
            </a:r>
            <a:r>
              <a:rPr lang="en-GB" altLang="en-US"/>
              <a:t>l</a:t>
            </a:r>
            <a:r>
              <a:rPr lang="ro-RO" altLang="en-US"/>
              <a:t>ț</a:t>
            </a:r>
            <a:r>
              <a:rPr lang="en-GB" altLang="en-US"/>
              <a:t>ime st</a:t>
            </a:r>
            <a:r>
              <a:rPr lang="ro-RO" altLang="en-US"/>
              <a:t>â</a:t>
            </a:r>
            <a:r>
              <a:rPr lang="en-GB" altLang="en-US"/>
              <a:t>nd </a:t>
            </a:r>
            <a:r>
              <a:rPr lang="ro-RO" altLang="en-US"/>
              <a:t>î</a:t>
            </a:r>
            <a:r>
              <a:rPr lang="en-GB" altLang="en-US"/>
              <a:t>n picioare </a:t>
            </a:r>
            <a:r>
              <a:rPr lang="en-GB" altLang="en-US" sz="2000" b="0"/>
              <a:t>(copii &gt;2 ani care pot sta </a:t>
            </a:r>
            <a:r>
              <a:rPr lang="ro-RO" altLang="en-US" sz="2000" b="0"/>
              <a:t>î</a:t>
            </a:r>
            <a:r>
              <a:rPr lang="en-GB" altLang="en-US" sz="2000" b="0"/>
              <a:t>n picioare)</a:t>
            </a:r>
            <a:endParaRPr lang="en-GB" altLang="en-US" b="0"/>
          </a:p>
        </p:txBody>
      </p:sp>
      <p:grpSp>
        <p:nvGrpSpPr>
          <p:cNvPr id="25604" name="Playbutton">
            <a:extLst>
              <a:ext uri="{FF2B5EF4-FFF2-40B4-BE49-F238E27FC236}">
                <a16:creationId xmlns:a16="http://schemas.microsoft.com/office/drawing/2014/main" id="{C1252DC7-54FB-6419-1E8F-163555C9E8BF}"/>
              </a:ext>
            </a:extLst>
          </p:cNvPr>
          <p:cNvGrpSpPr>
            <a:grpSpLocks/>
          </p:cNvGrpSpPr>
          <p:nvPr/>
        </p:nvGrpSpPr>
        <p:grpSpPr bwMode="auto">
          <a:xfrm>
            <a:off x="6149975" y="4160838"/>
            <a:ext cx="2563813" cy="349250"/>
            <a:chOff x="6150582" y="4160203"/>
            <a:chExt cx="2563200" cy="350520"/>
          </a:xfrm>
        </p:grpSpPr>
        <p:sp>
          <p:nvSpPr>
            <p:cNvPr id="3" name="Rechteck: abgerundete Ecken 2">
              <a:extLst>
                <a:ext uri="{FF2B5EF4-FFF2-40B4-BE49-F238E27FC236}">
                  <a16:creationId xmlns:a16="http://schemas.microsoft.com/office/drawing/2014/main" id="{79ABF5E2-F3BF-F35B-5D64-4D0EF84EA106}"/>
                </a:ext>
              </a:extLst>
            </p:cNvPr>
            <p:cNvSpPr/>
            <p:nvPr/>
          </p:nvSpPr>
          <p:spPr>
            <a:xfrm>
              <a:off x="6150582" y="4160203"/>
              <a:ext cx="2563200" cy="350520"/>
            </a:xfrm>
            <a:prstGeom prst="roundRect">
              <a:avLst>
                <a:gd name="adj" fmla="val 50000"/>
              </a:avLst>
            </a:prstGeom>
            <a:solidFill>
              <a:srgbClr val="5AC2C9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buFont typeface="Arial" panose="020B0604020202020204" pitchFamily="34" charset="0"/>
                <a:buNone/>
                <a:defRPr/>
              </a:pP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Material: </a:t>
              </a:r>
              <a:b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</a:b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Cum s</a:t>
              </a:r>
              <a:r>
                <a:rPr lang="ro-RO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ă</a:t>
              </a: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 m</a:t>
              </a:r>
              <a:r>
                <a:rPr lang="ro-RO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ă</a:t>
              </a: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sur</a:t>
              </a:r>
              <a:r>
                <a:rPr lang="ro-RO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ă</a:t>
              </a: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m </a:t>
              </a:r>
              <a:r>
                <a:rPr lang="ro-RO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î</a:t>
              </a:r>
              <a:r>
                <a:rPr lang="en-US" altLang="en-US" sz="1000" b="1" dirty="0" err="1">
                  <a:solidFill>
                    <a:schemeClr val="bg1"/>
                  </a:solidFill>
                  <a:cs typeface="Times New Roman" panose="02020603050405020304" pitchFamily="18" charset="0"/>
                </a:rPr>
                <a:t>nal</a:t>
              </a:r>
              <a:r>
                <a:rPr lang="ro-RO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ț</a:t>
              </a:r>
              <a:r>
                <a:rPr lang="en-US" altLang="en-US" sz="1000" b="1" dirty="0" err="1">
                  <a:solidFill>
                    <a:schemeClr val="bg1"/>
                  </a:solidFill>
                  <a:cs typeface="Times New Roman" panose="02020603050405020304" pitchFamily="18" charset="0"/>
                </a:rPr>
                <a:t>imea</a:t>
              </a: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 </a:t>
              </a:r>
              <a:endParaRPr lang="en-US" altLang="en-US" sz="1000" b="1" strike="sngStrike" dirty="0">
                <a:solidFill>
                  <a:schemeClr val="bg1"/>
                </a:solidFill>
                <a:cs typeface="Times New Roman" panose="02020603050405020304" pitchFamily="18" charset="0"/>
              </a:endParaRPr>
            </a:p>
          </p:txBody>
        </p:sp>
        <p:grpSp>
          <p:nvGrpSpPr>
            <p:cNvPr id="25613" name="Gruppieren 19">
              <a:extLst>
                <a:ext uri="{FF2B5EF4-FFF2-40B4-BE49-F238E27FC236}">
                  <a16:creationId xmlns:a16="http://schemas.microsoft.com/office/drawing/2014/main" id="{E3EBCC05-1350-B6B5-74EC-DAC42A3DFA6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404860" y="4210686"/>
              <a:ext cx="249555" cy="249555"/>
              <a:chOff x="8404860" y="4210686"/>
              <a:chExt cx="249555" cy="249555"/>
            </a:xfrm>
          </p:grpSpPr>
          <p:sp>
            <p:nvSpPr>
              <p:cNvPr id="18" name="Ellipse 17">
                <a:extLst>
                  <a:ext uri="{FF2B5EF4-FFF2-40B4-BE49-F238E27FC236}">
                    <a16:creationId xmlns:a16="http://schemas.microsoft.com/office/drawing/2014/main" id="{23F150E4-4BB7-E715-E907-7B1E60AAE27E}"/>
                  </a:ext>
                </a:extLst>
              </p:cNvPr>
              <p:cNvSpPr/>
              <p:nvPr/>
            </p:nvSpPr>
            <p:spPr>
              <a:xfrm>
                <a:off x="8404293" y="4211188"/>
                <a:ext cx="250765" cy="248550"/>
              </a:xfrm>
              <a:prstGeom prst="ellipse">
                <a:avLst/>
              </a:prstGeom>
              <a:solidFill>
                <a:srgbClr val="5AC2C9"/>
              </a:solidFill>
              <a:ln w="12700">
                <a:solidFill>
                  <a:schemeClr val="bg1"/>
                </a:solidFill>
              </a:ln>
              <a:effectLst>
                <a:outerShdw blurRad="63500" sx="102000" sy="102000" algn="ctr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19" name="Gleichschenkliges Dreieck 18">
                <a:extLst>
                  <a:ext uri="{FF2B5EF4-FFF2-40B4-BE49-F238E27FC236}">
                    <a16:creationId xmlns:a16="http://schemas.microsoft.com/office/drawing/2014/main" id="{690CD779-1D7A-6B92-DDA2-F0CA0CD17C30}"/>
                  </a:ext>
                </a:extLst>
              </p:cNvPr>
              <p:cNvSpPr/>
              <p:nvPr/>
            </p:nvSpPr>
            <p:spPr>
              <a:xfrm rot="5400000">
                <a:off x="8490564" y="4277533"/>
                <a:ext cx="117902" cy="115859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</p:grpSp>
      </p:grpSp>
      <p:pic>
        <p:nvPicPr>
          <p:cNvPr id="25605" name="1 11 mpg measuring procedure for height – YouTube">
            <a:hlinkClick r:id="" action="ppaction://media"/>
            <a:extLst>
              <a:ext uri="{FF2B5EF4-FFF2-40B4-BE49-F238E27FC236}">
                <a16:creationId xmlns:a16="http://schemas.microsoft.com/office/drawing/2014/main" id="{6C114146-5FC9-C57A-4DA4-604F24E28B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3063" y="2933700"/>
            <a:ext cx="2947987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44D0627-5FC6-ACF1-2023-29BA6F8FBC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25607" name="Foliennummernplatzhalter 4">
            <a:extLst>
              <a:ext uri="{FF2B5EF4-FFF2-40B4-BE49-F238E27FC236}">
                <a16:creationId xmlns:a16="http://schemas.microsoft.com/office/drawing/2014/main" id="{E262F0DF-F0F4-2F18-B847-097DD651B10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2094529-2F11-1A4A-8C85-5EAE99365DB6}" type="slidenum">
              <a:rPr lang="de-AT" altLang="de-DE" sz="10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6</a:t>
            </a:fld>
            <a:endParaRPr lang="de-AT" altLang="de-DE" sz="1000">
              <a:solidFill>
                <a:srgbClr val="898989"/>
              </a:solidFill>
            </a:endParaRPr>
          </a:p>
        </p:txBody>
      </p:sp>
      <p:pic>
        <p:nvPicPr>
          <p:cNvPr id="25608" name="Grafik 8" descr="Ein Bild, das Text enthält.&#10;&#10;Automatisch generierte Beschreibung">
            <a:extLst>
              <a:ext uri="{FF2B5EF4-FFF2-40B4-BE49-F238E27FC236}">
                <a16:creationId xmlns:a16="http://schemas.microsoft.com/office/drawing/2014/main" id="{496F1EFC-6F26-1603-6321-91C54EFD62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3975" y="519113"/>
            <a:ext cx="3457575" cy="408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5609" name="Gruppieren 24">
            <a:extLst>
              <a:ext uri="{FF2B5EF4-FFF2-40B4-BE49-F238E27FC236}">
                <a16:creationId xmlns:a16="http://schemas.microsoft.com/office/drawing/2014/main" id="{6841EF56-E28F-726F-4271-746031D8A2D0}"/>
              </a:ext>
            </a:extLst>
          </p:cNvPr>
          <p:cNvGrpSpPr>
            <a:grpSpLocks/>
          </p:cNvGrpSpPr>
          <p:nvPr/>
        </p:nvGrpSpPr>
        <p:grpSpPr bwMode="auto">
          <a:xfrm>
            <a:off x="312738" y="1347788"/>
            <a:ext cx="1071562" cy="1023937"/>
            <a:chOff x="313138" y="1347788"/>
            <a:chExt cx="1071153" cy="1023453"/>
          </a:xfrm>
        </p:grpSpPr>
        <p:sp>
          <p:nvSpPr>
            <p:cNvPr id="25610" name="Freeform 49">
              <a:extLst>
                <a:ext uri="{FF2B5EF4-FFF2-40B4-BE49-F238E27FC236}">
                  <a16:creationId xmlns:a16="http://schemas.microsoft.com/office/drawing/2014/main" id="{DD8EF8E2-AC69-AB02-0CA6-9F52CA46B1E8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071153" cy="1023453"/>
            </a:xfrm>
            <a:custGeom>
              <a:avLst/>
              <a:gdLst>
                <a:gd name="T0" fmla="*/ 2147483646 w 2614"/>
                <a:gd name="T1" fmla="*/ 2147483646 h 2498"/>
                <a:gd name="T2" fmla="*/ 2147483646 w 2614"/>
                <a:gd name="T3" fmla="*/ 2147483646 h 2498"/>
                <a:gd name="T4" fmla="*/ 2147483646 w 2614"/>
                <a:gd name="T5" fmla="*/ 2147483646 h 2498"/>
                <a:gd name="T6" fmla="*/ 2147483646 w 2614"/>
                <a:gd name="T7" fmla="*/ 2147483646 h 2498"/>
                <a:gd name="T8" fmla="*/ 2147483646 w 2614"/>
                <a:gd name="T9" fmla="*/ 2147483646 h 2498"/>
                <a:gd name="T10" fmla="*/ 2147483646 w 2614"/>
                <a:gd name="T11" fmla="*/ 2147483646 h 2498"/>
                <a:gd name="T12" fmla="*/ 2147483646 w 2614"/>
                <a:gd name="T13" fmla="*/ 2147483646 h 2498"/>
                <a:gd name="T14" fmla="*/ 2147483646 w 2614"/>
                <a:gd name="T15" fmla="*/ 2147483646 h 2498"/>
                <a:gd name="T16" fmla="*/ 2147483646 w 2614"/>
                <a:gd name="T17" fmla="*/ 2147483646 h 2498"/>
                <a:gd name="T18" fmla="*/ 2147483646 w 2614"/>
                <a:gd name="T19" fmla="*/ 2147483646 h 2498"/>
                <a:gd name="T20" fmla="*/ 2147483646 w 2614"/>
                <a:gd name="T21" fmla="*/ 2147483646 h 2498"/>
                <a:gd name="T22" fmla="*/ 2147483646 w 2614"/>
                <a:gd name="T23" fmla="*/ 2147483646 h 2498"/>
                <a:gd name="T24" fmla="*/ 2147483646 w 2614"/>
                <a:gd name="T25" fmla="*/ 2147483646 h 2498"/>
                <a:gd name="T26" fmla="*/ 2147483646 w 2614"/>
                <a:gd name="T27" fmla="*/ 2147483646 h 249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5AC2C9">
                <a:alpha val="5098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DE"/>
            </a:p>
          </p:txBody>
        </p:sp>
        <p:sp>
          <p:nvSpPr>
            <p:cNvPr id="25611" name="Freeform 57">
              <a:extLst>
                <a:ext uri="{FF2B5EF4-FFF2-40B4-BE49-F238E27FC236}">
                  <a16:creationId xmlns:a16="http://schemas.microsoft.com/office/drawing/2014/main" id="{713901E3-AA4B-D743-5F26-38F2A2760D2D}"/>
                </a:ext>
              </a:extLst>
            </p:cNvPr>
            <p:cNvSpPr>
              <a:spLocks/>
            </p:cNvSpPr>
            <p:nvPr/>
          </p:nvSpPr>
          <p:spPr bwMode="gray">
            <a:xfrm>
              <a:off x="585424" y="1552575"/>
              <a:ext cx="551497" cy="477698"/>
            </a:xfrm>
            <a:custGeom>
              <a:avLst/>
              <a:gdLst>
                <a:gd name="T0" fmla="*/ 2147483646 w 1390"/>
                <a:gd name="T1" fmla="*/ 2147483646 h 1207"/>
                <a:gd name="T2" fmla="*/ 2147483646 w 1390"/>
                <a:gd name="T3" fmla="*/ 2147483646 h 1207"/>
                <a:gd name="T4" fmla="*/ 2147483646 w 1390"/>
                <a:gd name="T5" fmla="*/ 2147483646 h 1207"/>
                <a:gd name="T6" fmla="*/ 2147483646 w 1390"/>
                <a:gd name="T7" fmla="*/ 2147483646 h 1207"/>
                <a:gd name="T8" fmla="*/ 2147483646 w 1390"/>
                <a:gd name="T9" fmla="*/ 2147483646 h 1207"/>
                <a:gd name="T10" fmla="*/ 2147483646 w 1390"/>
                <a:gd name="T11" fmla="*/ 2147483646 h 1207"/>
                <a:gd name="T12" fmla="*/ 2147483646 w 1390"/>
                <a:gd name="T13" fmla="*/ 2147483646 h 1207"/>
                <a:gd name="T14" fmla="*/ 2147483646 w 1390"/>
                <a:gd name="T15" fmla="*/ 2147483646 h 1207"/>
                <a:gd name="T16" fmla="*/ 2147483646 w 1390"/>
                <a:gd name="T17" fmla="*/ 2147483646 h 1207"/>
                <a:gd name="T18" fmla="*/ 2147483646 w 1390"/>
                <a:gd name="T19" fmla="*/ 2147483646 h 1207"/>
                <a:gd name="T20" fmla="*/ 2147483646 w 1390"/>
                <a:gd name="T21" fmla="*/ 2147483646 h 1207"/>
                <a:gd name="T22" fmla="*/ 2147483646 w 1390"/>
                <a:gd name="T23" fmla="*/ 2147483646 h 120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390" h="1207">
                  <a:moveTo>
                    <a:pt x="137" y="729"/>
                  </a:moveTo>
                  <a:cubicBezTo>
                    <a:pt x="107" y="700"/>
                    <a:pt x="59" y="700"/>
                    <a:pt x="30" y="729"/>
                  </a:cubicBezTo>
                  <a:cubicBezTo>
                    <a:pt x="0" y="759"/>
                    <a:pt x="0" y="807"/>
                    <a:pt x="30" y="836"/>
                  </a:cubicBezTo>
                  <a:cubicBezTo>
                    <a:pt x="379" y="1185"/>
                    <a:pt x="379" y="1185"/>
                    <a:pt x="379" y="1185"/>
                  </a:cubicBezTo>
                  <a:cubicBezTo>
                    <a:pt x="394" y="1200"/>
                    <a:pt x="412" y="1207"/>
                    <a:pt x="432" y="1207"/>
                  </a:cubicBezTo>
                  <a:cubicBezTo>
                    <a:pt x="434" y="1207"/>
                    <a:pt x="434" y="1207"/>
                    <a:pt x="436" y="1207"/>
                  </a:cubicBezTo>
                  <a:cubicBezTo>
                    <a:pt x="456" y="1205"/>
                    <a:pt x="477" y="1196"/>
                    <a:pt x="491" y="1180"/>
                  </a:cubicBezTo>
                  <a:cubicBezTo>
                    <a:pt x="1364" y="133"/>
                    <a:pt x="1364" y="133"/>
                    <a:pt x="1364" y="133"/>
                  </a:cubicBezTo>
                  <a:cubicBezTo>
                    <a:pt x="1390" y="102"/>
                    <a:pt x="1387" y="54"/>
                    <a:pt x="1355" y="26"/>
                  </a:cubicBezTo>
                  <a:cubicBezTo>
                    <a:pt x="1324" y="0"/>
                    <a:pt x="1276" y="4"/>
                    <a:pt x="1248" y="35"/>
                  </a:cubicBezTo>
                  <a:cubicBezTo>
                    <a:pt x="427" y="1019"/>
                    <a:pt x="427" y="1019"/>
                    <a:pt x="427" y="1019"/>
                  </a:cubicBezTo>
                  <a:lnTo>
                    <a:pt x="137" y="729"/>
                  </a:lnTo>
                  <a:close/>
                </a:path>
              </a:pathLst>
            </a:custGeom>
            <a:solidFill>
              <a:srgbClr val="5AC2C9">
                <a:alpha val="5098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DE"/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Objekt 7" hidden="1">
            <a:extLst>
              <a:ext uri="{FF2B5EF4-FFF2-40B4-BE49-F238E27FC236}">
                <a16:creationId xmlns:a16="http://schemas.microsoft.com/office/drawing/2014/main" id="{7A0A0DBC-828A-C5A8-627D-C54BFC1483A4}"/>
              </a:ext>
            </a:extLst>
          </p:cNvPr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1588"/>
            <a:ext cx="1587" cy="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hteck 11">
            <a:extLst>
              <a:ext uri="{FF2B5EF4-FFF2-40B4-BE49-F238E27FC236}">
                <a16:creationId xmlns:a16="http://schemas.microsoft.com/office/drawing/2014/main" id="{269B4DBA-F7CB-7FE0-8FC6-ACA29EF5084B}"/>
              </a:ext>
            </a:extLst>
          </p:cNvPr>
          <p:cNvSpPr/>
          <p:nvPr/>
        </p:nvSpPr>
        <p:spPr>
          <a:xfrm>
            <a:off x="4841875" y="1047750"/>
            <a:ext cx="3924300" cy="3287713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rgbClr val="F8C5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/>
          <a:lstStyle/>
          <a:p>
            <a:pPr>
              <a:defRPr/>
            </a:pPr>
            <a:r>
              <a:rPr lang="en-US" altLang="en-US" sz="1400" b="1" spc="30" dirty="0">
                <a:solidFill>
                  <a:srgbClr val="F08489"/>
                </a:solidFill>
                <a:cs typeface="Times New Roman" panose="02020603050405020304" pitchFamily="18" charset="0"/>
              </a:rPr>
              <a:t> GRE</a:t>
            </a:r>
            <a:r>
              <a:rPr lang="ro-RO" altLang="en-US" sz="1400" b="1" spc="30" dirty="0">
                <a:solidFill>
                  <a:srgbClr val="F08489"/>
                </a:solidFill>
                <a:cs typeface="Times New Roman" panose="02020603050405020304" pitchFamily="18" charset="0"/>
              </a:rPr>
              <a:t>Ș</a:t>
            </a:r>
            <a:r>
              <a:rPr lang="en-US" altLang="en-US" sz="1400" b="1" spc="30" dirty="0">
                <a:solidFill>
                  <a:srgbClr val="F08489"/>
                </a:solidFill>
                <a:cs typeface="Times New Roman" panose="02020603050405020304" pitchFamily="18" charset="0"/>
              </a:rPr>
              <a:t>ELI FRECVENTE</a:t>
            </a:r>
          </a:p>
          <a:p>
            <a:pPr>
              <a:defRPr/>
            </a:pPr>
            <a:endParaRPr lang="en-US" altLang="en-US" sz="1400" b="1" spc="30" dirty="0">
              <a:solidFill>
                <a:srgbClr val="F08489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Banda de m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surare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(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centimetrul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,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ruleta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)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este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prea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sus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peste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spr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â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ncene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,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urechi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sau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peste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ambele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Folosirea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unei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benzi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de m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surare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rigid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sau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elastic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endParaRPr lang="en-GB" altLang="en-US" sz="1100" dirty="0">
              <a:solidFill>
                <a:srgbClr val="FF0000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Banda de m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surare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este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pozi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ț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ionata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prea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jos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sau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prea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sus 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î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n zona occipital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Banda de m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surare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este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a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ș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ezat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peste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urechi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</p:txBody>
      </p:sp>
      <p:sp>
        <p:nvSpPr>
          <p:cNvPr id="27651" name="Title 1">
            <a:extLst>
              <a:ext uri="{FF2B5EF4-FFF2-40B4-BE49-F238E27FC236}">
                <a16:creationId xmlns:a16="http://schemas.microsoft.com/office/drawing/2014/main" id="{42BFB4B6-8E23-5794-DB7B-76CB28C6CB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425"/>
            <a:ext cx="7085012" cy="430213"/>
          </a:xfrm>
        </p:spPr>
        <p:txBody>
          <a:bodyPr/>
          <a:lstStyle/>
          <a:p>
            <a:r>
              <a:rPr lang="en-US" altLang="en-US"/>
              <a:t> Circumferin</a:t>
            </a:r>
            <a:r>
              <a:rPr lang="ro-RO" altLang="en-US"/>
              <a:t>ț</a:t>
            </a:r>
            <a:r>
              <a:rPr lang="en-US" altLang="en-US"/>
              <a:t>a cranian</a:t>
            </a:r>
            <a:r>
              <a:rPr lang="ro-RO" altLang="en-US"/>
              <a:t>ă</a:t>
            </a:r>
            <a:r>
              <a:rPr lang="en-US" altLang="en-US"/>
              <a:t> </a:t>
            </a:r>
          </a:p>
        </p:txBody>
      </p:sp>
      <p:pic>
        <p:nvPicPr>
          <p:cNvPr id="27652" name="Grafik 2">
            <a:extLst>
              <a:ext uri="{FF2B5EF4-FFF2-40B4-BE49-F238E27FC236}">
                <a16:creationId xmlns:a16="http://schemas.microsoft.com/office/drawing/2014/main" id="{0B89A1ED-8439-D325-B806-D2ACD09CC2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987425"/>
            <a:ext cx="3500438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15C1EA72-FBFB-5A4A-4B4F-CB9D95573F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27654" name="Foliennummernplatzhalter 3">
            <a:extLst>
              <a:ext uri="{FF2B5EF4-FFF2-40B4-BE49-F238E27FC236}">
                <a16:creationId xmlns:a16="http://schemas.microsoft.com/office/drawing/2014/main" id="{B846E9EB-DE63-FF5E-59E7-D4A58D2A2C8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E4E24D8F-3222-B34A-B4C6-499157C31192}" type="slidenum">
              <a:rPr lang="de-AT" altLang="de-DE" sz="10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7</a:t>
            </a:fld>
            <a:endParaRPr lang="de-AT" altLang="de-DE" sz="1000">
              <a:solidFill>
                <a:srgbClr val="898989"/>
              </a:solidFill>
            </a:endParaRPr>
          </a:p>
        </p:txBody>
      </p:sp>
      <p:grpSp>
        <p:nvGrpSpPr>
          <p:cNvPr id="27655" name="Gruppieren 13">
            <a:extLst>
              <a:ext uri="{FF2B5EF4-FFF2-40B4-BE49-F238E27FC236}">
                <a16:creationId xmlns:a16="http://schemas.microsoft.com/office/drawing/2014/main" id="{072E2AD9-35A0-6014-9959-90FF8590A717}"/>
              </a:ext>
            </a:extLst>
          </p:cNvPr>
          <p:cNvGrpSpPr>
            <a:grpSpLocks/>
          </p:cNvGrpSpPr>
          <p:nvPr/>
        </p:nvGrpSpPr>
        <p:grpSpPr bwMode="auto">
          <a:xfrm>
            <a:off x="312738" y="1347788"/>
            <a:ext cx="1071562" cy="1023937"/>
            <a:chOff x="313138" y="1347788"/>
            <a:chExt cx="1517612" cy="1450031"/>
          </a:xfrm>
        </p:grpSpPr>
        <p:sp>
          <p:nvSpPr>
            <p:cNvPr id="27656" name="Freeform 49">
              <a:extLst>
                <a:ext uri="{FF2B5EF4-FFF2-40B4-BE49-F238E27FC236}">
                  <a16:creationId xmlns:a16="http://schemas.microsoft.com/office/drawing/2014/main" id="{A1A6C8C6-47B6-092C-87A8-DAA52B2D41C4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517612" cy="1450031"/>
            </a:xfrm>
            <a:custGeom>
              <a:avLst/>
              <a:gdLst>
                <a:gd name="T0" fmla="*/ 2147483646 w 2614"/>
                <a:gd name="T1" fmla="*/ 2147483646 h 2498"/>
                <a:gd name="T2" fmla="*/ 2147483646 w 2614"/>
                <a:gd name="T3" fmla="*/ 2147483646 h 2498"/>
                <a:gd name="T4" fmla="*/ 2147483646 w 2614"/>
                <a:gd name="T5" fmla="*/ 2147483646 h 2498"/>
                <a:gd name="T6" fmla="*/ 2147483646 w 2614"/>
                <a:gd name="T7" fmla="*/ 2147483646 h 2498"/>
                <a:gd name="T8" fmla="*/ 2147483646 w 2614"/>
                <a:gd name="T9" fmla="*/ 2147483646 h 2498"/>
                <a:gd name="T10" fmla="*/ 2147483646 w 2614"/>
                <a:gd name="T11" fmla="*/ 2147483646 h 2498"/>
                <a:gd name="T12" fmla="*/ 2147483646 w 2614"/>
                <a:gd name="T13" fmla="*/ 2147483646 h 2498"/>
                <a:gd name="T14" fmla="*/ 2147483646 w 2614"/>
                <a:gd name="T15" fmla="*/ 2147483646 h 2498"/>
                <a:gd name="T16" fmla="*/ 2147483646 w 2614"/>
                <a:gd name="T17" fmla="*/ 2147483646 h 2498"/>
                <a:gd name="T18" fmla="*/ 2147483646 w 2614"/>
                <a:gd name="T19" fmla="*/ 2147483646 h 2498"/>
                <a:gd name="T20" fmla="*/ 2147483646 w 2614"/>
                <a:gd name="T21" fmla="*/ 2147483646 h 2498"/>
                <a:gd name="T22" fmla="*/ 2147483646 w 2614"/>
                <a:gd name="T23" fmla="*/ 2147483646 h 2498"/>
                <a:gd name="T24" fmla="*/ 2147483646 w 2614"/>
                <a:gd name="T25" fmla="*/ 2147483646 h 2498"/>
                <a:gd name="T26" fmla="*/ 2147483646 w 2614"/>
                <a:gd name="T27" fmla="*/ 2147483646 h 249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E30613">
                <a:alpha val="2313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DE"/>
            </a:p>
          </p:txBody>
        </p:sp>
        <p:sp>
          <p:nvSpPr>
            <p:cNvPr id="27657" name="Freihandform: Form 16">
              <a:extLst>
                <a:ext uri="{FF2B5EF4-FFF2-40B4-BE49-F238E27FC236}">
                  <a16:creationId xmlns:a16="http://schemas.microsoft.com/office/drawing/2014/main" id="{F21C8604-B329-8EF7-69AB-69FB3F077987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815228" y="1769280"/>
              <a:ext cx="513678" cy="513179"/>
            </a:xfrm>
            <a:custGeom>
              <a:avLst/>
              <a:gdLst>
                <a:gd name="T0" fmla="*/ 472880 w 513678"/>
                <a:gd name="T1" fmla="*/ 513179 h 513179"/>
                <a:gd name="T2" fmla="*/ 444423 w 513678"/>
                <a:gd name="T3" fmla="*/ 501572 h 513179"/>
                <a:gd name="T4" fmla="*/ 301610 w 513678"/>
                <a:gd name="T5" fmla="*/ 358858 h 513179"/>
                <a:gd name="T6" fmla="*/ 256839 w 513678"/>
                <a:gd name="T7" fmla="*/ 314117 h 513179"/>
                <a:gd name="T8" fmla="*/ 251785 w 513678"/>
                <a:gd name="T9" fmla="*/ 319168 h 513179"/>
                <a:gd name="T10" fmla="*/ 69255 w 513678"/>
                <a:gd name="T11" fmla="*/ 501572 h 513179"/>
                <a:gd name="T12" fmla="*/ 40798 w 513678"/>
                <a:gd name="T13" fmla="*/ 513179 h 513179"/>
                <a:gd name="T14" fmla="*/ 11760 w 513678"/>
                <a:gd name="T15" fmla="*/ 501572 h 513179"/>
                <a:gd name="T16" fmla="*/ 11760 w 513678"/>
                <a:gd name="T17" fmla="*/ 443536 h 513179"/>
                <a:gd name="T18" fmla="*/ 154573 w 513678"/>
                <a:gd name="T19" fmla="*/ 301014 h 513179"/>
                <a:gd name="T20" fmla="*/ 199180 w 513678"/>
                <a:gd name="T21" fmla="*/ 256498 h 513179"/>
                <a:gd name="T22" fmla="*/ 194290 w 513678"/>
                <a:gd name="T23" fmla="*/ 251611 h 513179"/>
                <a:gd name="T24" fmla="*/ 11760 w 513678"/>
                <a:gd name="T25" fmla="*/ 69208 h 513179"/>
                <a:gd name="T26" fmla="*/ 11760 w 513678"/>
                <a:gd name="T27" fmla="*/ 11753 h 513179"/>
                <a:gd name="T28" fmla="*/ 69255 w 513678"/>
                <a:gd name="T29" fmla="*/ 11753 h 513179"/>
                <a:gd name="T30" fmla="*/ 212068 w 513678"/>
                <a:gd name="T31" fmla="*/ 154275 h 513179"/>
                <a:gd name="T32" fmla="*/ 256839 w 513678"/>
                <a:gd name="T33" fmla="*/ 198955 h 513179"/>
                <a:gd name="T34" fmla="*/ 261893 w 513678"/>
                <a:gd name="T35" fmla="*/ 193911 h 513179"/>
                <a:gd name="T36" fmla="*/ 444423 w 513678"/>
                <a:gd name="T37" fmla="*/ 11753 h 513179"/>
                <a:gd name="T38" fmla="*/ 501918 w 513678"/>
                <a:gd name="T39" fmla="*/ 11753 h 513179"/>
                <a:gd name="T40" fmla="*/ 501918 w 513678"/>
                <a:gd name="T41" fmla="*/ 69208 h 513179"/>
                <a:gd name="T42" fmla="*/ 359105 w 513678"/>
                <a:gd name="T43" fmla="*/ 211922 h 513179"/>
                <a:gd name="T44" fmla="*/ 314498 w 513678"/>
                <a:gd name="T45" fmla="*/ 256498 h 513179"/>
                <a:gd name="T46" fmla="*/ 319388 w 513678"/>
                <a:gd name="T47" fmla="*/ 261378 h 513179"/>
                <a:gd name="T48" fmla="*/ 501918 w 513678"/>
                <a:gd name="T49" fmla="*/ 443537 h 513179"/>
                <a:gd name="T50" fmla="*/ 501918 w 513678"/>
                <a:gd name="T51" fmla="*/ 501572 h 513179"/>
                <a:gd name="T52" fmla="*/ 472880 w 513678"/>
                <a:gd name="T53" fmla="*/ 513179 h 513179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513678" h="513179">
                  <a:moveTo>
                    <a:pt x="472880" y="513179"/>
                  </a:moveTo>
                  <a:cubicBezTo>
                    <a:pt x="462426" y="513179"/>
                    <a:pt x="451973" y="509117"/>
                    <a:pt x="444423" y="501572"/>
                  </a:cubicBezTo>
                  <a:cubicBezTo>
                    <a:pt x="390340" y="447526"/>
                    <a:pt x="343018" y="400236"/>
                    <a:pt x="301610" y="358858"/>
                  </a:cubicBezTo>
                  <a:lnTo>
                    <a:pt x="256839" y="314117"/>
                  </a:lnTo>
                  <a:lnTo>
                    <a:pt x="251785" y="319168"/>
                  </a:lnTo>
                  <a:cubicBezTo>
                    <a:pt x="69255" y="501572"/>
                    <a:pt x="69255" y="501572"/>
                    <a:pt x="69255" y="501572"/>
                  </a:cubicBezTo>
                  <a:cubicBezTo>
                    <a:pt x="61705" y="509116"/>
                    <a:pt x="51252" y="513179"/>
                    <a:pt x="40798" y="513179"/>
                  </a:cubicBezTo>
                  <a:cubicBezTo>
                    <a:pt x="30345" y="513179"/>
                    <a:pt x="19891" y="509116"/>
                    <a:pt x="11760" y="501572"/>
                  </a:cubicBezTo>
                  <a:cubicBezTo>
                    <a:pt x="-3920" y="485322"/>
                    <a:pt x="-3920" y="459786"/>
                    <a:pt x="11760" y="443536"/>
                  </a:cubicBezTo>
                  <a:cubicBezTo>
                    <a:pt x="65843" y="389563"/>
                    <a:pt x="113166" y="342337"/>
                    <a:pt x="154573" y="301014"/>
                  </a:cubicBezTo>
                  <a:lnTo>
                    <a:pt x="199180" y="256498"/>
                  </a:lnTo>
                  <a:lnTo>
                    <a:pt x="194290" y="251611"/>
                  </a:lnTo>
                  <a:cubicBezTo>
                    <a:pt x="11760" y="69208"/>
                    <a:pt x="11760" y="69208"/>
                    <a:pt x="11760" y="69208"/>
                  </a:cubicBezTo>
                  <a:cubicBezTo>
                    <a:pt x="-3920" y="53538"/>
                    <a:pt x="-3920" y="28003"/>
                    <a:pt x="11760" y="11753"/>
                  </a:cubicBezTo>
                  <a:cubicBezTo>
                    <a:pt x="28022" y="-3917"/>
                    <a:pt x="53575" y="-3917"/>
                    <a:pt x="69255" y="11753"/>
                  </a:cubicBezTo>
                  <a:cubicBezTo>
                    <a:pt x="123338" y="65726"/>
                    <a:pt x="170660" y="112952"/>
                    <a:pt x="212068" y="154275"/>
                  </a:cubicBezTo>
                  <a:lnTo>
                    <a:pt x="256839" y="198955"/>
                  </a:lnTo>
                  <a:lnTo>
                    <a:pt x="261893" y="193911"/>
                  </a:lnTo>
                  <a:cubicBezTo>
                    <a:pt x="444423" y="11753"/>
                    <a:pt x="444423" y="11753"/>
                    <a:pt x="444423" y="11753"/>
                  </a:cubicBezTo>
                  <a:cubicBezTo>
                    <a:pt x="460103" y="-3917"/>
                    <a:pt x="485657" y="-3917"/>
                    <a:pt x="501918" y="11753"/>
                  </a:cubicBezTo>
                  <a:cubicBezTo>
                    <a:pt x="517598" y="28003"/>
                    <a:pt x="517598" y="53538"/>
                    <a:pt x="501918" y="69208"/>
                  </a:cubicBezTo>
                  <a:cubicBezTo>
                    <a:pt x="447835" y="123253"/>
                    <a:pt x="400512" y="170543"/>
                    <a:pt x="359105" y="211922"/>
                  </a:cubicBezTo>
                  <a:lnTo>
                    <a:pt x="314498" y="256498"/>
                  </a:lnTo>
                  <a:lnTo>
                    <a:pt x="319388" y="261378"/>
                  </a:lnTo>
                  <a:cubicBezTo>
                    <a:pt x="501918" y="443537"/>
                    <a:pt x="501918" y="443537"/>
                    <a:pt x="501918" y="443537"/>
                  </a:cubicBezTo>
                  <a:cubicBezTo>
                    <a:pt x="517598" y="459786"/>
                    <a:pt x="517598" y="485322"/>
                    <a:pt x="501918" y="501572"/>
                  </a:cubicBezTo>
                  <a:cubicBezTo>
                    <a:pt x="493787" y="509117"/>
                    <a:pt x="483334" y="513179"/>
                    <a:pt x="472880" y="513179"/>
                  </a:cubicBezTo>
                  <a:close/>
                </a:path>
              </a:pathLst>
            </a:custGeom>
            <a:solidFill>
              <a:srgbClr val="E30613">
                <a:alpha val="2313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DE"/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Objekt 7" hidden="1">
            <a:extLst>
              <a:ext uri="{FF2B5EF4-FFF2-40B4-BE49-F238E27FC236}">
                <a16:creationId xmlns:a16="http://schemas.microsoft.com/office/drawing/2014/main" id="{057F7998-32EB-8647-B186-44D6AB0443A6}"/>
              </a:ext>
            </a:extLst>
          </p:cNvPr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1588"/>
            <a:ext cx="1587" cy="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hteck 11">
            <a:extLst>
              <a:ext uri="{FF2B5EF4-FFF2-40B4-BE49-F238E27FC236}">
                <a16:creationId xmlns:a16="http://schemas.microsoft.com/office/drawing/2014/main" id="{03E867BB-63F5-9341-72C0-4A66DBA558A7}"/>
              </a:ext>
            </a:extLst>
          </p:cNvPr>
          <p:cNvSpPr/>
          <p:nvPr/>
        </p:nvSpPr>
        <p:spPr>
          <a:xfrm>
            <a:off x="4841875" y="1047750"/>
            <a:ext cx="3924300" cy="3287713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/>
          <a:lstStyle/>
          <a:p>
            <a:pPr>
              <a:defRPr/>
            </a:pPr>
            <a:r>
              <a:rPr lang="en-US" altLang="en-US" sz="1400" b="1" spc="30" dirty="0">
                <a:solidFill>
                  <a:srgbClr val="5AC2C9"/>
                </a:solidFill>
                <a:cs typeface="Times New Roman" panose="02020603050405020304" pitchFamily="18" charset="0"/>
              </a:rPr>
              <a:t> PROCEDURA CORECT</a:t>
            </a:r>
            <a:r>
              <a:rPr lang="ro-RO" altLang="en-US" sz="1400" b="1" spc="30" dirty="0">
                <a:solidFill>
                  <a:srgbClr val="5AC2C9"/>
                </a:solidFill>
                <a:cs typeface="Times New Roman" panose="02020603050405020304" pitchFamily="18" charset="0"/>
              </a:rPr>
              <a:t>Ă</a:t>
            </a:r>
            <a:endParaRPr lang="en-US" altLang="en-US" sz="1400" b="1" spc="30" dirty="0">
              <a:solidFill>
                <a:srgbClr val="5AC2C9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Folosi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ț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o band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flexibil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, non-elastic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pentru a m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sura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circumferin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ț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cranian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Î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ndep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rta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ț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agrafele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de p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r </a:t>
            </a:r>
            <a:r>
              <a:rPr lang="ro-RO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ș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/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sau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benti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ț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ele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de p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r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sau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orice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alte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accesorii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Aseza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ț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copilul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î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n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sezut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î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n bra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ț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ele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p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rintelui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Ț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ine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ț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copilul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nemi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ș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cat 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î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n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timpul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procedeului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de m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surare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Trece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ț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banda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î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n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jurul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capului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ro-RO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ș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 a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ș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ezat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deasupra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spr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â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ncenelor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Verifica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ț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c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banda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este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pozi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ț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ionat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chiar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deasupra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urechilor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ro-RO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ș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protuberan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ț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osoas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din zona occipital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Trage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ț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ferm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pentru 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comprima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p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rul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ro-RO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ș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piele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dar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fara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cauza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discomfort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copilului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Inregistra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ț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m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suratoarea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î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n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centimetri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ad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ug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â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nd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ro-RO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ș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num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rul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milimetri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Repeta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ț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m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sur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toarea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ro-RO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ș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dac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diferen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ț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a &gt;0.5 cm, o 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treia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masur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toare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trebuie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ob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ț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inut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29699" name="Title 1">
            <a:extLst>
              <a:ext uri="{FF2B5EF4-FFF2-40B4-BE49-F238E27FC236}">
                <a16:creationId xmlns:a16="http://schemas.microsoft.com/office/drawing/2014/main" id="{64A31929-6589-5D0B-5112-98D146208A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425"/>
            <a:ext cx="7370762" cy="430213"/>
          </a:xfrm>
        </p:spPr>
        <p:txBody>
          <a:bodyPr/>
          <a:lstStyle/>
          <a:p>
            <a:r>
              <a:rPr lang="en-US" altLang="en-US"/>
              <a:t> Circumferin</a:t>
            </a:r>
            <a:r>
              <a:rPr lang="ro-RO" altLang="en-US"/>
              <a:t>ț</a:t>
            </a:r>
            <a:r>
              <a:rPr lang="en-US" altLang="en-US"/>
              <a:t>a cranian</a:t>
            </a:r>
            <a:r>
              <a:rPr lang="ro-RO" altLang="en-US"/>
              <a:t>ă</a:t>
            </a:r>
            <a:r>
              <a:rPr lang="en-US" altLang="en-US"/>
              <a:t> </a:t>
            </a:r>
            <a:endParaRPr lang="en-US" altLang="en-US" b="0"/>
          </a:p>
        </p:txBody>
      </p:sp>
      <p:grpSp>
        <p:nvGrpSpPr>
          <p:cNvPr id="29700" name="Playbutton">
            <a:extLst>
              <a:ext uri="{FF2B5EF4-FFF2-40B4-BE49-F238E27FC236}">
                <a16:creationId xmlns:a16="http://schemas.microsoft.com/office/drawing/2014/main" id="{7696CF75-9DB0-4EEF-77DE-0BC0B579E13F}"/>
              </a:ext>
            </a:extLst>
          </p:cNvPr>
          <p:cNvGrpSpPr>
            <a:grpSpLocks/>
          </p:cNvGrpSpPr>
          <p:nvPr/>
        </p:nvGrpSpPr>
        <p:grpSpPr bwMode="auto">
          <a:xfrm>
            <a:off x="6149975" y="4160838"/>
            <a:ext cx="2562225" cy="349250"/>
            <a:chOff x="6149898" y="4160203"/>
            <a:chExt cx="2562937" cy="350520"/>
          </a:xfrm>
        </p:grpSpPr>
        <p:sp>
          <p:nvSpPr>
            <p:cNvPr id="3" name="Rechteck: abgerundete Ecken 2">
              <a:extLst>
                <a:ext uri="{FF2B5EF4-FFF2-40B4-BE49-F238E27FC236}">
                  <a16:creationId xmlns:a16="http://schemas.microsoft.com/office/drawing/2014/main" id="{8BBF46B2-BE27-4518-BE90-5F229C0E2742}"/>
                </a:ext>
              </a:extLst>
            </p:cNvPr>
            <p:cNvSpPr/>
            <p:nvPr/>
          </p:nvSpPr>
          <p:spPr>
            <a:xfrm>
              <a:off x="6149898" y="4160203"/>
              <a:ext cx="2562937" cy="350520"/>
            </a:xfrm>
            <a:prstGeom prst="roundRect">
              <a:avLst>
                <a:gd name="adj" fmla="val 50000"/>
              </a:avLst>
            </a:prstGeom>
            <a:solidFill>
              <a:srgbClr val="5AC2C9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buFont typeface="Arial" panose="020B0604020202020204" pitchFamily="34" charset="0"/>
                <a:buNone/>
                <a:defRPr/>
              </a:pP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Material:</a:t>
              </a:r>
              <a:b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</a:b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Cum s</a:t>
              </a:r>
              <a:r>
                <a:rPr lang="ro-RO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ă</a:t>
              </a: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 m</a:t>
              </a:r>
              <a:r>
                <a:rPr lang="ro-RO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ă</a:t>
              </a: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sur</a:t>
              </a:r>
              <a:r>
                <a:rPr lang="ro-RO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ă</a:t>
              </a: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m </a:t>
              </a:r>
              <a:r>
                <a:rPr lang="en-US" altLang="en-US" sz="1000" b="1" dirty="0" err="1">
                  <a:solidFill>
                    <a:schemeClr val="bg1"/>
                  </a:solidFill>
                  <a:cs typeface="Times New Roman" panose="02020603050405020304" pitchFamily="18" charset="0"/>
                </a:rPr>
                <a:t>perimetrul</a:t>
              </a: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 </a:t>
              </a:r>
              <a:r>
                <a:rPr lang="en-US" altLang="en-US" sz="1000" b="1" dirty="0" err="1">
                  <a:solidFill>
                    <a:schemeClr val="bg1"/>
                  </a:solidFill>
                  <a:cs typeface="Times New Roman" panose="02020603050405020304" pitchFamily="18" charset="0"/>
                </a:rPr>
                <a:t>cranian</a:t>
              </a:r>
              <a:endParaRPr lang="en-US" altLang="en-US" sz="1000" b="1" strike="sngStrike" dirty="0">
                <a:solidFill>
                  <a:schemeClr val="bg1"/>
                </a:solidFill>
                <a:cs typeface="Times New Roman" panose="02020603050405020304" pitchFamily="18" charset="0"/>
              </a:endParaRPr>
            </a:p>
          </p:txBody>
        </p:sp>
        <p:grpSp>
          <p:nvGrpSpPr>
            <p:cNvPr id="29709" name="Gruppieren 19">
              <a:extLst>
                <a:ext uri="{FF2B5EF4-FFF2-40B4-BE49-F238E27FC236}">
                  <a16:creationId xmlns:a16="http://schemas.microsoft.com/office/drawing/2014/main" id="{0018D371-8F6D-8CB5-F5B5-8DC14B0B4A4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404860" y="4210686"/>
              <a:ext cx="249555" cy="249555"/>
              <a:chOff x="8404860" y="4210686"/>
              <a:chExt cx="249555" cy="249555"/>
            </a:xfrm>
          </p:grpSpPr>
          <p:sp>
            <p:nvSpPr>
              <p:cNvPr id="18" name="Ellipse 17">
                <a:extLst>
                  <a:ext uri="{FF2B5EF4-FFF2-40B4-BE49-F238E27FC236}">
                    <a16:creationId xmlns:a16="http://schemas.microsoft.com/office/drawing/2014/main" id="{F542BC35-5066-D686-7E5A-DA476C966AB3}"/>
                  </a:ext>
                </a:extLst>
              </p:cNvPr>
              <p:cNvSpPr/>
              <p:nvPr/>
            </p:nvSpPr>
            <p:spPr>
              <a:xfrm>
                <a:off x="8404774" y="4211188"/>
                <a:ext cx="249307" cy="248550"/>
              </a:xfrm>
              <a:prstGeom prst="ellipse">
                <a:avLst/>
              </a:prstGeom>
              <a:solidFill>
                <a:srgbClr val="5AC2C9"/>
              </a:solidFill>
              <a:ln w="12700">
                <a:solidFill>
                  <a:schemeClr val="bg1"/>
                </a:solidFill>
              </a:ln>
              <a:effectLst>
                <a:outerShdw blurRad="63500" sx="102000" sy="102000" algn="ctr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 dirty="0"/>
              </a:p>
            </p:txBody>
          </p:sp>
          <p:sp>
            <p:nvSpPr>
              <p:cNvPr id="19" name="Gleichschenkliges Dreieck 18">
                <a:extLst>
                  <a:ext uri="{FF2B5EF4-FFF2-40B4-BE49-F238E27FC236}">
                    <a16:creationId xmlns:a16="http://schemas.microsoft.com/office/drawing/2014/main" id="{9BB839AF-B66A-8239-3A88-94F32F15B255}"/>
                  </a:ext>
                </a:extLst>
              </p:cNvPr>
              <p:cNvSpPr/>
              <p:nvPr/>
            </p:nvSpPr>
            <p:spPr>
              <a:xfrm rot="5400000">
                <a:off x="8490325" y="4278297"/>
                <a:ext cx="117902" cy="11433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</p:grpSp>
      </p:grpSp>
      <p:pic>
        <p:nvPicPr>
          <p:cNvPr id="29701" name="1 24 mpg measuring procedure for head circumference - YouTube">
            <a:hlinkClick r:id="" action="ppaction://media"/>
            <a:extLst>
              <a:ext uri="{FF2B5EF4-FFF2-40B4-BE49-F238E27FC236}">
                <a16:creationId xmlns:a16="http://schemas.microsoft.com/office/drawing/2014/main" id="{5EA0F85D-5E19-0491-DBF2-38AA54A6F2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3063" y="2933700"/>
            <a:ext cx="3224212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2" name="Picture 5">
            <a:extLst>
              <a:ext uri="{FF2B5EF4-FFF2-40B4-BE49-F238E27FC236}">
                <a16:creationId xmlns:a16="http://schemas.microsoft.com/office/drawing/2014/main" id="{56A273EC-EF56-9A38-2809-B51F952548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7488" y="987425"/>
            <a:ext cx="3476625" cy="3576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C20E6AB-D3B4-F05C-575B-55A1EE96E5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29704" name="Foliennummernplatzhalter 5">
            <a:extLst>
              <a:ext uri="{FF2B5EF4-FFF2-40B4-BE49-F238E27FC236}">
                <a16:creationId xmlns:a16="http://schemas.microsoft.com/office/drawing/2014/main" id="{C81C092D-633E-6507-877D-E409C6690EC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ED1E5E8D-142F-A04F-A222-7571D5EBD75B}" type="slidenum">
              <a:rPr lang="de-AT" altLang="de-DE" sz="10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8</a:t>
            </a:fld>
            <a:endParaRPr lang="de-AT" altLang="de-DE" sz="1000">
              <a:solidFill>
                <a:srgbClr val="898989"/>
              </a:solidFill>
            </a:endParaRPr>
          </a:p>
        </p:txBody>
      </p:sp>
      <p:grpSp>
        <p:nvGrpSpPr>
          <p:cNvPr id="29705" name="Gruppieren 23">
            <a:extLst>
              <a:ext uri="{FF2B5EF4-FFF2-40B4-BE49-F238E27FC236}">
                <a16:creationId xmlns:a16="http://schemas.microsoft.com/office/drawing/2014/main" id="{87606997-2E98-738D-BE34-87EA630807FD}"/>
              </a:ext>
            </a:extLst>
          </p:cNvPr>
          <p:cNvGrpSpPr>
            <a:grpSpLocks/>
          </p:cNvGrpSpPr>
          <p:nvPr/>
        </p:nvGrpSpPr>
        <p:grpSpPr bwMode="auto">
          <a:xfrm>
            <a:off x="312738" y="1347788"/>
            <a:ext cx="1071562" cy="1023937"/>
            <a:chOff x="313138" y="1347788"/>
            <a:chExt cx="1071153" cy="1023453"/>
          </a:xfrm>
        </p:grpSpPr>
        <p:sp>
          <p:nvSpPr>
            <p:cNvPr id="29706" name="Freeform 49">
              <a:extLst>
                <a:ext uri="{FF2B5EF4-FFF2-40B4-BE49-F238E27FC236}">
                  <a16:creationId xmlns:a16="http://schemas.microsoft.com/office/drawing/2014/main" id="{5743B68D-3E01-3715-9143-0FD34241975B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071153" cy="1023453"/>
            </a:xfrm>
            <a:custGeom>
              <a:avLst/>
              <a:gdLst>
                <a:gd name="T0" fmla="*/ 2147483646 w 2614"/>
                <a:gd name="T1" fmla="*/ 2147483646 h 2498"/>
                <a:gd name="T2" fmla="*/ 2147483646 w 2614"/>
                <a:gd name="T3" fmla="*/ 2147483646 h 2498"/>
                <a:gd name="T4" fmla="*/ 2147483646 w 2614"/>
                <a:gd name="T5" fmla="*/ 2147483646 h 2498"/>
                <a:gd name="T6" fmla="*/ 2147483646 w 2614"/>
                <a:gd name="T7" fmla="*/ 2147483646 h 2498"/>
                <a:gd name="T8" fmla="*/ 2147483646 w 2614"/>
                <a:gd name="T9" fmla="*/ 2147483646 h 2498"/>
                <a:gd name="T10" fmla="*/ 2147483646 w 2614"/>
                <a:gd name="T11" fmla="*/ 2147483646 h 2498"/>
                <a:gd name="T12" fmla="*/ 2147483646 w 2614"/>
                <a:gd name="T13" fmla="*/ 2147483646 h 2498"/>
                <a:gd name="T14" fmla="*/ 2147483646 w 2614"/>
                <a:gd name="T15" fmla="*/ 2147483646 h 2498"/>
                <a:gd name="T16" fmla="*/ 2147483646 w 2614"/>
                <a:gd name="T17" fmla="*/ 2147483646 h 2498"/>
                <a:gd name="T18" fmla="*/ 2147483646 w 2614"/>
                <a:gd name="T19" fmla="*/ 2147483646 h 2498"/>
                <a:gd name="T20" fmla="*/ 2147483646 w 2614"/>
                <a:gd name="T21" fmla="*/ 2147483646 h 2498"/>
                <a:gd name="T22" fmla="*/ 2147483646 w 2614"/>
                <a:gd name="T23" fmla="*/ 2147483646 h 2498"/>
                <a:gd name="T24" fmla="*/ 2147483646 w 2614"/>
                <a:gd name="T25" fmla="*/ 2147483646 h 2498"/>
                <a:gd name="T26" fmla="*/ 2147483646 w 2614"/>
                <a:gd name="T27" fmla="*/ 2147483646 h 249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5AC2C9">
                <a:alpha val="5098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DE"/>
            </a:p>
          </p:txBody>
        </p:sp>
        <p:sp>
          <p:nvSpPr>
            <p:cNvPr id="29707" name="Freeform 57">
              <a:extLst>
                <a:ext uri="{FF2B5EF4-FFF2-40B4-BE49-F238E27FC236}">
                  <a16:creationId xmlns:a16="http://schemas.microsoft.com/office/drawing/2014/main" id="{6F2B6E12-E726-E8D7-4CD7-694B44241FB3}"/>
                </a:ext>
              </a:extLst>
            </p:cNvPr>
            <p:cNvSpPr>
              <a:spLocks/>
            </p:cNvSpPr>
            <p:nvPr/>
          </p:nvSpPr>
          <p:spPr bwMode="gray">
            <a:xfrm>
              <a:off x="585424" y="1552575"/>
              <a:ext cx="551497" cy="477698"/>
            </a:xfrm>
            <a:custGeom>
              <a:avLst/>
              <a:gdLst>
                <a:gd name="T0" fmla="*/ 2147483646 w 1390"/>
                <a:gd name="T1" fmla="*/ 2147483646 h 1207"/>
                <a:gd name="T2" fmla="*/ 2147483646 w 1390"/>
                <a:gd name="T3" fmla="*/ 2147483646 h 1207"/>
                <a:gd name="T4" fmla="*/ 2147483646 w 1390"/>
                <a:gd name="T5" fmla="*/ 2147483646 h 1207"/>
                <a:gd name="T6" fmla="*/ 2147483646 w 1390"/>
                <a:gd name="T7" fmla="*/ 2147483646 h 1207"/>
                <a:gd name="T8" fmla="*/ 2147483646 w 1390"/>
                <a:gd name="T9" fmla="*/ 2147483646 h 1207"/>
                <a:gd name="T10" fmla="*/ 2147483646 w 1390"/>
                <a:gd name="T11" fmla="*/ 2147483646 h 1207"/>
                <a:gd name="T12" fmla="*/ 2147483646 w 1390"/>
                <a:gd name="T13" fmla="*/ 2147483646 h 1207"/>
                <a:gd name="T14" fmla="*/ 2147483646 w 1390"/>
                <a:gd name="T15" fmla="*/ 2147483646 h 1207"/>
                <a:gd name="T16" fmla="*/ 2147483646 w 1390"/>
                <a:gd name="T17" fmla="*/ 2147483646 h 1207"/>
                <a:gd name="T18" fmla="*/ 2147483646 w 1390"/>
                <a:gd name="T19" fmla="*/ 2147483646 h 1207"/>
                <a:gd name="T20" fmla="*/ 2147483646 w 1390"/>
                <a:gd name="T21" fmla="*/ 2147483646 h 1207"/>
                <a:gd name="T22" fmla="*/ 2147483646 w 1390"/>
                <a:gd name="T23" fmla="*/ 2147483646 h 120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390" h="1207">
                  <a:moveTo>
                    <a:pt x="137" y="729"/>
                  </a:moveTo>
                  <a:cubicBezTo>
                    <a:pt x="107" y="700"/>
                    <a:pt x="59" y="700"/>
                    <a:pt x="30" y="729"/>
                  </a:cubicBezTo>
                  <a:cubicBezTo>
                    <a:pt x="0" y="759"/>
                    <a:pt x="0" y="807"/>
                    <a:pt x="30" y="836"/>
                  </a:cubicBezTo>
                  <a:cubicBezTo>
                    <a:pt x="379" y="1185"/>
                    <a:pt x="379" y="1185"/>
                    <a:pt x="379" y="1185"/>
                  </a:cubicBezTo>
                  <a:cubicBezTo>
                    <a:pt x="394" y="1200"/>
                    <a:pt x="412" y="1207"/>
                    <a:pt x="432" y="1207"/>
                  </a:cubicBezTo>
                  <a:cubicBezTo>
                    <a:pt x="434" y="1207"/>
                    <a:pt x="434" y="1207"/>
                    <a:pt x="436" y="1207"/>
                  </a:cubicBezTo>
                  <a:cubicBezTo>
                    <a:pt x="456" y="1205"/>
                    <a:pt x="477" y="1196"/>
                    <a:pt x="491" y="1180"/>
                  </a:cubicBezTo>
                  <a:cubicBezTo>
                    <a:pt x="1364" y="133"/>
                    <a:pt x="1364" y="133"/>
                    <a:pt x="1364" y="133"/>
                  </a:cubicBezTo>
                  <a:cubicBezTo>
                    <a:pt x="1390" y="102"/>
                    <a:pt x="1387" y="54"/>
                    <a:pt x="1355" y="26"/>
                  </a:cubicBezTo>
                  <a:cubicBezTo>
                    <a:pt x="1324" y="0"/>
                    <a:pt x="1276" y="4"/>
                    <a:pt x="1248" y="35"/>
                  </a:cubicBezTo>
                  <a:cubicBezTo>
                    <a:pt x="427" y="1019"/>
                    <a:pt x="427" y="1019"/>
                    <a:pt x="427" y="1019"/>
                  </a:cubicBezTo>
                  <a:lnTo>
                    <a:pt x="137" y="729"/>
                  </a:lnTo>
                  <a:close/>
                </a:path>
              </a:pathLst>
            </a:custGeom>
            <a:solidFill>
              <a:srgbClr val="5AC2C9">
                <a:alpha val="5098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DE"/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Objekt 7" hidden="1">
            <a:extLst>
              <a:ext uri="{FF2B5EF4-FFF2-40B4-BE49-F238E27FC236}">
                <a16:creationId xmlns:a16="http://schemas.microsoft.com/office/drawing/2014/main" id="{B8761A9C-DD1E-7C9D-BE2C-FA612D736A3A}"/>
              </a:ext>
            </a:extLst>
          </p:cNvPr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1588"/>
            <a:ext cx="1587" cy="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hteck 11">
            <a:extLst>
              <a:ext uri="{FF2B5EF4-FFF2-40B4-BE49-F238E27FC236}">
                <a16:creationId xmlns:a16="http://schemas.microsoft.com/office/drawing/2014/main" id="{5585D109-F5F5-34F2-2D5F-12214284A44A}"/>
              </a:ext>
            </a:extLst>
          </p:cNvPr>
          <p:cNvSpPr/>
          <p:nvPr/>
        </p:nvSpPr>
        <p:spPr>
          <a:xfrm>
            <a:off x="4848225" y="1009650"/>
            <a:ext cx="3924300" cy="3287713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rgbClr val="F8C5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/>
          <a:lstStyle/>
          <a:p>
            <a:pPr>
              <a:defRPr/>
            </a:pPr>
            <a:r>
              <a:rPr lang="en-US" altLang="en-US" sz="1400" b="1" spc="30" dirty="0">
                <a:solidFill>
                  <a:srgbClr val="F08489"/>
                </a:solidFill>
                <a:cs typeface="Times New Roman" panose="02020603050405020304" pitchFamily="18" charset="0"/>
              </a:rPr>
              <a:t>GRE</a:t>
            </a:r>
            <a:r>
              <a:rPr lang="ro-RO" altLang="en-US" sz="1400" b="1" spc="30" dirty="0">
                <a:solidFill>
                  <a:srgbClr val="F08489"/>
                </a:solidFill>
                <a:cs typeface="Times New Roman" panose="02020603050405020304" pitchFamily="18" charset="0"/>
              </a:rPr>
              <a:t>Ș</a:t>
            </a:r>
            <a:r>
              <a:rPr lang="en-US" altLang="en-US" sz="1400" b="1" spc="30" dirty="0">
                <a:solidFill>
                  <a:srgbClr val="F08489"/>
                </a:solidFill>
                <a:cs typeface="Times New Roman" panose="02020603050405020304" pitchFamily="18" charset="0"/>
              </a:rPr>
              <a:t>ELI FRECVENTE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Copilul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este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c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â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nt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rit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ro-RO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î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mbracat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Copilul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este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c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â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nt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rit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cu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scutecul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Greutatea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copilului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este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m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surat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î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n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timp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copilul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este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sus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ț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inut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de o alt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persoan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Greutatea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copilului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este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m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surat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de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ș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acesta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are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juc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rii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î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n m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â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n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Picioarele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sau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m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â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inile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copilului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ating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masa pe care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este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asezat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c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â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ntarul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C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â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ntarul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nu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este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pozi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ț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ionat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pe o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suprafa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ță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rigid</a:t>
            </a:r>
            <a:r>
              <a:rPr lang="ro-RO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ă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(ex.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Salteaua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de pat)</a:t>
            </a:r>
          </a:p>
        </p:txBody>
      </p:sp>
      <p:sp>
        <p:nvSpPr>
          <p:cNvPr id="31747" name="Title 1">
            <a:extLst>
              <a:ext uri="{FF2B5EF4-FFF2-40B4-BE49-F238E27FC236}">
                <a16:creationId xmlns:a16="http://schemas.microsoft.com/office/drawing/2014/main" id="{C2976641-D6DA-842F-AF21-76FF94CDD1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425"/>
            <a:ext cx="7085012" cy="430213"/>
          </a:xfrm>
        </p:spPr>
        <p:txBody>
          <a:bodyPr/>
          <a:lstStyle/>
          <a:p>
            <a:r>
              <a:rPr lang="en-GB" altLang="en-US"/>
              <a:t>Greutatea copilului </a:t>
            </a:r>
            <a:r>
              <a:rPr lang="en-GB" altLang="en-US" sz="2000" b="0"/>
              <a:t>(&lt;2 ani) </a:t>
            </a:r>
            <a:endParaRPr lang="en-GB" altLang="en-US" b="0"/>
          </a:p>
        </p:txBody>
      </p:sp>
      <p:pic>
        <p:nvPicPr>
          <p:cNvPr id="31748" name="Grafik 5">
            <a:extLst>
              <a:ext uri="{FF2B5EF4-FFF2-40B4-BE49-F238E27FC236}">
                <a16:creationId xmlns:a16="http://schemas.microsoft.com/office/drawing/2014/main" id="{622ADE4D-5AC6-2ADF-C9A0-B97FDED6B0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25" y="782638"/>
            <a:ext cx="3870325" cy="387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7E32619-C8C9-5A75-230B-85866E225E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31750" name="Foliennummernplatzhalter 4">
            <a:extLst>
              <a:ext uri="{FF2B5EF4-FFF2-40B4-BE49-F238E27FC236}">
                <a16:creationId xmlns:a16="http://schemas.microsoft.com/office/drawing/2014/main" id="{121098E4-2477-DD20-8DAB-3E424AD8E2A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4A9ACBE-8297-184E-9997-5BF4DC04AA85}" type="slidenum">
              <a:rPr lang="de-AT" altLang="de-DE" sz="10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9</a:t>
            </a:fld>
            <a:endParaRPr lang="de-AT" altLang="de-DE" sz="1000">
              <a:solidFill>
                <a:srgbClr val="898989"/>
              </a:solidFill>
            </a:endParaRPr>
          </a:p>
        </p:txBody>
      </p:sp>
      <p:grpSp>
        <p:nvGrpSpPr>
          <p:cNvPr id="31751" name="Gruppieren 10">
            <a:extLst>
              <a:ext uri="{FF2B5EF4-FFF2-40B4-BE49-F238E27FC236}">
                <a16:creationId xmlns:a16="http://schemas.microsoft.com/office/drawing/2014/main" id="{28B1C0CE-9587-92AB-BD03-9A5269D80B74}"/>
              </a:ext>
            </a:extLst>
          </p:cNvPr>
          <p:cNvGrpSpPr>
            <a:grpSpLocks/>
          </p:cNvGrpSpPr>
          <p:nvPr/>
        </p:nvGrpSpPr>
        <p:grpSpPr bwMode="auto">
          <a:xfrm>
            <a:off x="312738" y="1347788"/>
            <a:ext cx="1071562" cy="1023937"/>
            <a:chOff x="313138" y="1347788"/>
            <a:chExt cx="1517612" cy="1450031"/>
          </a:xfrm>
        </p:grpSpPr>
        <p:sp>
          <p:nvSpPr>
            <p:cNvPr id="31752" name="Freeform 49">
              <a:extLst>
                <a:ext uri="{FF2B5EF4-FFF2-40B4-BE49-F238E27FC236}">
                  <a16:creationId xmlns:a16="http://schemas.microsoft.com/office/drawing/2014/main" id="{A701CA2B-A0E0-3296-B88B-C2D64391C8C6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517612" cy="1450031"/>
            </a:xfrm>
            <a:custGeom>
              <a:avLst/>
              <a:gdLst>
                <a:gd name="T0" fmla="*/ 2147483646 w 2614"/>
                <a:gd name="T1" fmla="*/ 2147483646 h 2498"/>
                <a:gd name="T2" fmla="*/ 2147483646 w 2614"/>
                <a:gd name="T3" fmla="*/ 2147483646 h 2498"/>
                <a:gd name="T4" fmla="*/ 2147483646 w 2614"/>
                <a:gd name="T5" fmla="*/ 2147483646 h 2498"/>
                <a:gd name="T6" fmla="*/ 2147483646 w 2614"/>
                <a:gd name="T7" fmla="*/ 2147483646 h 2498"/>
                <a:gd name="T8" fmla="*/ 2147483646 w 2614"/>
                <a:gd name="T9" fmla="*/ 2147483646 h 2498"/>
                <a:gd name="T10" fmla="*/ 2147483646 w 2614"/>
                <a:gd name="T11" fmla="*/ 2147483646 h 2498"/>
                <a:gd name="T12" fmla="*/ 2147483646 w 2614"/>
                <a:gd name="T13" fmla="*/ 2147483646 h 2498"/>
                <a:gd name="T14" fmla="*/ 2147483646 w 2614"/>
                <a:gd name="T15" fmla="*/ 2147483646 h 2498"/>
                <a:gd name="T16" fmla="*/ 2147483646 w 2614"/>
                <a:gd name="T17" fmla="*/ 2147483646 h 2498"/>
                <a:gd name="T18" fmla="*/ 2147483646 w 2614"/>
                <a:gd name="T19" fmla="*/ 2147483646 h 2498"/>
                <a:gd name="T20" fmla="*/ 2147483646 w 2614"/>
                <a:gd name="T21" fmla="*/ 2147483646 h 2498"/>
                <a:gd name="T22" fmla="*/ 2147483646 w 2614"/>
                <a:gd name="T23" fmla="*/ 2147483646 h 2498"/>
                <a:gd name="T24" fmla="*/ 2147483646 w 2614"/>
                <a:gd name="T25" fmla="*/ 2147483646 h 2498"/>
                <a:gd name="T26" fmla="*/ 2147483646 w 2614"/>
                <a:gd name="T27" fmla="*/ 2147483646 h 249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E30613">
                <a:alpha val="2313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DE"/>
            </a:p>
          </p:txBody>
        </p:sp>
        <p:sp>
          <p:nvSpPr>
            <p:cNvPr id="31753" name="Freihandform: Form 16">
              <a:extLst>
                <a:ext uri="{FF2B5EF4-FFF2-40B4-BE49-F238E27FC236}">
                  <a16:creationId xmlns:a16="http://schemas.microsoft.com/office/drawing/2014/main" id="{DD88BFDB-F799-2C51-9D85-0F12667E82BB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815228" y="1769280"/>
              <a:ext cx="513678" cy="513179"/>
            </a:xfrm>
            <a:custGeom>
              <a:avLst/>
              <a:gdLst>
                <a:gd name="T0" fmla="*/ 472880 w 513678"/>
                <a:gd name="T1" fmla="*/ 513179 h 513179"/>
                <a:gd name="T2" fmla="*/ 444423 w 513678"/>
                <a:gd name="T3" fmla="*/ 501572 h 513179"/>
                <a:gd name="T4" fmla="*/ 301610 w 513678"/>
                <a:gd name="T5" fmla="*/ 358858 h 513179"/>
                <a:gd name="T6" fmla="*/ 256839 w 513678"/>
                <a:gd name="T7" fmla="*/ 314117 h 513179"/>
                <a:gd name="T8" fmla="*/ 251785 w 513678"/>
                <a:gd name="T9" fmla="*/ 319168 h 513179"/>
                <a:gd name="T10" fmla="*/ 69255 w 513678"/>
                <a:gd name="T11" fmla="*/ 501572 h 513179"/>
                <a:gd name="T12" fmla="*/ 40798 w 513678"/>
                <a:gd name="T13" fmla="*/ 513179 h 513179"/>
                <a:gd name="T14" fmla="*/ 11760 w 513678"/>
                <a:gd name="T15" fmla="*/ 501572 h 513179"/>
                <a:gd name="T16" fmla="*/ 11760 w 513678"/>
                <a:gd name="T17" fmla="*/ 443536 h 513179"/>
                <a:gd name="T18" fmla="*/ 154573 w 513678"/>
                <a:gd name="T19" fmla="*/ 301014 h 513179"/>
                <a:gd name="T20" fmla="*/ 199180 w 513678"/>
                <a:gd name="T21" fmla="*/ 256498 h 513179"/>
                <a:gd name="T22" fmla="*/ 194290 w 513678"/>
                <a:gd name="T23" fmla="*/ 251611 h 513179"/>
                <a:gd name="T24" fmla="*/ 11760 w 513678"/>
                <a:gd name="T25" fmla="*/ 69208 h 513179"/>
                <a:gd name="T26" fmla="*/ 11760 w 513678"/>
                <a:gd name="T27" fmla="*/ 11753 h 513179"/>
                <a:gd name="T28" fmla="*/ 69255 w 513678"/>
                <a:gd name="T29" fmla="*/ 11753 h 513179"/>
                <a:gd name="T30" fmla="*/ 212068 w 513678"/>
                <a:gd name="T31" fmla="*/ 154275 h 513179"/>
                <a:gd name="T32" fmla="*/ 256839 w 513678"/>
                <a:gd name="T33" fmla="*/ 198955 h 513179"/>
                <a:gd name="T34" fmla="*/ 261893 w 513678"/>
                <a:gd name="T35" fmla="*/ 193911 h 513179"/>
                <a:gd name="T36" fmla="*/ 444423 w 513678"/>
                <a:gd name="T37" fmla="*/ 11753 h 513179"/>
                <a:gd name="T38" fmla="*/ 501918 w 513678"/>
                <a:gd name="T39" fmla="*/ 11753 h 513179"/>
                <a:gd name="T40" fmla="*/ 501918 w 513678"/>
                <a:gd name="T41" fmla="*/ 69208 h 513179"/>
                <a:gd name="T42" fmla="*/ 359105 w 513678"/>
                <a:gd name="T43" fmla="*/ 211922 h 513179"/>
                <a:gd name="T44" fmla="*/ 314498 w 513678"/>
                <a:gd name="T45" fmla="*/ 256498 h 513179"/>
                <a:gd name="T46" fmla="*/ 319388 w 513678"/>
                <a:gd name="T47" fmla="*/ 261378 h 513179"/>
                <a:gd name="T48" fmla="*/ 501918 w 513678"/>
                <a:gd name="T49" fmla="*/ 443537 h 513179"/>
                <a:gd name="T50" fmla="*/ 501918 w 513678"/>
                <a:gd name="T51" fmla="*/ 501572 h 513179"/>
                <a:gd name="T52" fmla="*/ 472880 w 513678"/>
                <a:gd name="T53" fmla="*/ 513179 h 513179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513678" h="513179">
                  <a:moveTo>
                    <a:pt x="472880" y="513179"/>
                  </a:moveTo>
                  <a:cubicBezTo>
                    <a:pt x="462426" y="513179"/>
                    <a:pt x="451973" y="509117"/>
                    <a:pt x="444423" y="501572"/>
                  </a:cubicBezTo>
                  <a:cubicBezTo>
                    <a:pt x="390340" y="447526"/>
                    <a:pt x="343018" y="400236"/>
                    <a:pt x="301610" y="358858"/>
                  </a:cubicBezTo>
                  <a:lnTo>
                    <a:pt x="256839" y="314117"/>
                  </a:lnTo>
                  <a:lnTo>
                    <a:pt x="251785" y="319168"/>
                  </a:lnTo>
                  <a:cubicBezTo>
                    <a:pt x="69255" y="501572"/>
                    <a:pt x="69255" y="501572"/>
                    <a:pt x="69255" y="501572"/>
                  </a:cubicBezTo>
                  <a:cubicBezTo>
                    <a:pt x="61705" y="509116"/>
                    <a:pt x="51252" y="513179"/>
                    <a:pt x="40798" y="513179"/>
                  </a:cubicBezTo>
                  <a:cubicBezTo>
                    <a:pt x="30345" y="513179"/>
                    <a:pt x="19891" y="509116"/>
                    <a:pt x="11760" y="501572"/>
                  </a:cubicBezTo>
                  <a:cubicBezTo>
                    <a:pt x="-3920" y="485322"/>
                    <a:pt x="-3920" y="459786"/>
                    <a:pt x="11760" y="443536"/>
                  </a:cubicBezTo>
                  <a:cubicBezTo>
                    <a:pt x="65843" y="389563"/>
                    <a:pt x="113166" y="342337"/>
                    <a:pt x="154573" y="301014"/>
                  </a:cubicBezTo>
                  <a:lnTo>
                    <a:pt x="199180" y="256498"/>
                  </a:lnTo>
                  <a:lnTo>
                    <a:pt x="194290" y="251611"/>
                  </a:lnTo>
                  <a:cubicBezTo>
                    <a:pt x="11760" y="69208"/>
                    <a:pt x="11760" y="69208"/>
                    <a:pt x="11760" y="69208"/>
                  </a:cubicBezTo>
                  <a:cubicBezTo>
                    <a:pt x="-3920" y="53538"/>
                    <a:pt x="-3920" y="28003"/>
                    <a:pt x="11760" y="11753"/>
                  </a:cubicBezTo>
                  <a:cubicBezTo>
                    <a:pt x="28022" y="-3917"/>
                    <a:pt x="53575" y="-3917"/>
                    <a:pt x="69255" y="11753"/>
                  </a:cubicBezTo>
                  <a:cubicBezTo>
                    <a:pt x="123338" y="65726"/>
                    <a:pt x="170660" y="112952"/>
                    <a:pt x="212068" y="154275"/>
                  </a:cubicBezTo>
                  <a:lnTo>
                    <a:pt x="256839" y="198955"/>
                  </a:lnTo>
                  <a:lnTo>
                    <a:pt x="261893" y="193911"/>
                  </a:lnTo>
                  <a:cubicBezTo>
                    <a:pt x="444423" y="11753"/>
                    <a:pt x="444423" y="11753"/>
                    <a:pt x="444423" y="11753"/>
                  </a:cubicBezTo>
                  <a:cubicBezTo>
                    <a:pt x="460103" y="-3917"/>
                    <a:pt x="485657" y="-3917"/>
                    <a:pt x="501918" y="11753"/>
                  </a:cubicBezTo>
                  <a:cubicBezTo>
                    <a:pt x="517598" y="28003"/>
                    <a:pt x="517598" y="53538"/>
                    <a:pt x="501918" y="69208"/>
                  </a:cubicBezTo>
                  <a:cubicBezTo>
                    <a:pt x="447835" y="123253"/>
                    <a:pt x="400512" y="170543"/>
                    <a:pt x="359105" y="211922"/>
                  </a:cubicBezTo>
                  <a:lnTo>
                    <a:pt x="314498" y="256498"/>
                  </a:lnTo>
                  <a:lnTo>
                    <a:pt x="319388" y="261378"/>
                  </a:lnTo>
                  <a:cubicBezTo>
                    <a:pt x="501918" y="443537"/>
                    <a:pt x="501918" y="443537"/>
                    <a:pt x="501918" y="443537"/>
                  </a:cubicBezTo>
                  <a:cubicBezTo>
                    <a:pt x="517598" y="459786"/>
                    <a:pt x="517598" y="485322"/>
                    <a:pt x="501918" y="501572"/>
                  </a:cubicBezTo>
                  <a:cubicBezTo>
                    <a:pt x="493787" y="509117"/>
                    <a:pt x="483334" y="513179"/>
                    <a:pt x="472880" y="513179"/>
                  </a:cubicBezTo>
                  <a:close/>
                </a:path>
              </a:pathLst>
            </a:custGeom>
            <a:solidFill>
              <a:srgbClr val="E30613">
                <a:alpha val="2313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DE"/>
            </a:p>
          </p:txBody>
        </p:sp>
      </p:grp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Larissa-Design">
  <a:themeElements>
    <a:clrScheme name="ESPGHAN">
      <a:dk1>
        <a:sysClr val="windowText" lastClr="000000"/>
      </a:dk1>
      <a:lt1>
        <a:sysClr val="window" lastClr="FFFFFF"/>
      </a:lt1>
      <a:dk2>
        <a:srgbClr val="4F4F4E"/>
      </a:dk2>
      <a:lt2>
        <a:srgbClr val="E6E1E5"/>
      </a:lt2>
      <a:accent1>
        <a:srgbClr val="073D61"/>
      </a:accent1>
      <a:accent2>
        <a:srgbClr val="005C5C"/>
      </a:accent2>
      <a:accent3>
        <a:srgbClr val="2AC9CD"/>
      </a:accent3>
      <a:accent4>
        <a:srgbClr val="96D8B3"/>
      </a:accent4>
      <a:accent5>
        <a:srgbClr val="D4EB8D"/>
      </a:accent5>
      <a:accent6>
        <a:srgbClr val="E6E1E5"/>
      </a:accent6>
      <a:hlink>
        <a:srgbClr val="2AC9CD"/>
      </a:hlink>
      <a:folHlink>
        <a:srgbClr val="E6E1E5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B1792AF59AA0041BA5A040C722AE121" ma:contentTypeVersion="18" ma:contentTypeDescription="Create a new document." ma:contentTypeScope="" ma:versionID="bf3d15d00abc0c85b82f5a855573c1e9">
  <xsd:schema xmlns:xsd="http://www.w3.org/2001/XMLSchema" xmlns:xs="http://www.w3.org/2001/XMLSchema" xmlns:p="http://schemas.microsoft.com/office/2006/metadata/properties" xmlns:ns2="978bb406-f9b4-4bf4-93fc-8ca01d6e3e84" xmlns:ns3="7b5a56f8-56c5-4c53-9a70-bce830385d8a" targetNamespace="http://schemas.microsoft.com/office/2006/metadata/properties" ma:root="true" ma:fieldsID="016dc04e3b3398f1c1a31e257be72b22" ns2:_="" ns3:_="">
    <xsd:import namespace="978bb406-f9b4-4bf4-93fc-8ca01d6e3e84"/>
    <xsd:import namespace="7b5a56f8-56c5-4c53-9a70-bce830385d8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8bb406-f9b4-4bf4-93fc-8ca01d6e3e8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2" nillable="true" ma:displayName="Location" ma:internalName="MediaServiceLocatio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373e47a1-e958-48b5-b9b0-dce42dcf8ed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b5a56f8-56c5-4c53-9a70-bce830385d8a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045b5458-c3af-4e87-b09f-5555548c8d8a}" ma:internalName="TaxCatchAll" ma:showField="CatchAllData" ma:web="7b5a56f8-56c5-4c53-9a70-bce830385d8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B073CFF-C908-4249-BE38-AAD80E65FE3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78bb406-f9b4-4bf4-93fc-8ca01d6e3e84"/>
    <ds:schemaRef ds:uri="7b5a56f8-56c5-4c53-9a70-bce830385d8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3ECCDCF-8B9F-489E-9E75-39FA418441A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0</TotalTime>
  <Words>2140</Words>
  <Application>Microsoft Office PowerPoint</Application>
  <PresentationFormat>On-screen Show (16:9)</PresentationFormat>
  <Paragraphs>189</Paragraphs>
  <Slides>16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Times New Roman</vt:lpstr>
      <vt:lpstr>Wingdings</vt:lpstr>
      <vt:lpstr>Larissa-Design</vt:lpstr>
      <vt:lpstr>PowerPoint Presentation</vt:lpstr>
      <vt:lpstr>Conținut:  Antropometria la pacienții pediatrici:                                      Tehnici  de măsurare corectă și greșelile frecvente </vt:lpstr>
      <vt:lpstr> Lungimea în poziția culcat/supină  (vârsta&lt;2ani)</vt:lpstr>
      <vt:lpstr>Lungimea în poziția culcat/supină  (&lt;2 ani)</vt:lpstr>
      <vt:lpstr>Înălțimea în poziție “în picioare” (&gt;2 ani)</vt:lpstr>
      <vt:lpstr>Înălțime stând în picioare (copii &gt;2 ani care pot sta în picioare)</vt:lpstr>
      <vt:lpstr> Circumferința craniană </vt:lpstr>
      <vt:lpstr> Circumferința craniană </vt:lpstr>
      <vt:lpstr>Greutatea copilului (&lt;2 ani) </vt:lpstr>
      <vt:lpstr>Greutatea copilului (&lt;2 ani)</vt:lpstr>
      <vt:lpstr>Greutate copilului (&gt;2 ani) </vt:lpstr>
      <vt:lpstr>Greutatea copilului (&gt;2 ani)</vt:lpstr>
      <vt:lpstr>Cântărirea unui copil cu disabilități sau necooperant</vt:lpstr>
      <vt:lpstr>Reprezentarea (grafica) a masuratorilor antropometrice </vt:lpstr>
      <vt:lpstr>Additional Resources</vt:lpstr>
      <vt:lpstr>Translation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vschiefert</dc:creator>
  <cp:lastModifiedBy>Katharina Ikrath</cp:lastModifiedBy>
  <cp:revision>549</cp:revision>
  <cp:lastPrinted>2019-10-15T08:56:38Z</cp:lastPrinted>
  <dcterms:created xsi:type="dcterms:W3CDTF">2016-04-11T22:55:53Z</dcterms:created>
  <dcterms:modified xsi:type="dcterms:W3CDTF">2024-01-23T11:25:34Z</dcterms:modified>
</cp:coreProperties>
</file>