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619A89-0A67-454B-B8B4-E0678A1CE4D8}" v="4" dt="2024-01-23T11:30:44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85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FD619A89-0A67-454B-B8B4-E0678A1CE4D8}"/>
    <pc:docChg chg="addSld modSld">
      <pc:chgData name="Katharina Ikrath" userId="cfb46c0e-784e-4967-ba00-ce9e1da3cf9e" providerId="ADAL" clId="{FD619A89-0A67-454B-B8B4-E0678A1CE4D8}" dt="2024-01-23T11:31:03.439" v="16" actId="20577"/>
      <pc:docMkLst>
        <pc:docMk/>
      </pc:docMkLst>
      <pc:sldChg chg="addSp delSp modSp add mod">
        <pc:chgData name="Katharina Ikrath" userId="cfb46c0e-784e-4967-ba00-ce9e1da3cf9e" providerId="ADAL" clId="{FD619A89-0A67-454B-B8B4-E0678A1CE4D8}" dt="2024-01-23T11:31:03.439" v="16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FD619A89-0A67-454B-B8B4-E0678A1CE4D8}" dt="2024-01-23T11:30:47.887" v="14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FD619A89-0A67-454B-B8B4-E0678A1CE4D8}" dt="2024-01-23T11:30:41.729" v="1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FD619A89-0A67-454B-B8B4-E0678A1CE4D8}" dt="2024-01-23T11:30:42.150" v="2" actId="478"/>
          <ac:spMkLst>
            <pc:docMk/>
            <pc:sldMk cId="1016367952" sldId="2918"/>
            <ac:spMk id="6" creationId="{D82CFE4F-92D4-35C0-734D-A92CDFAF7683}"/>
          </ac:spMkLst>
        </pc:spChg>
        <pc:spChg chg="add mod">
          <ac:chgData name="Katharina Ikrath" userId="cfb46c0e-784e-4967-ba00-ce9e1da3cf9e" providerId="ADAL" clId="{FD619A89-0A67-454B-B8B4-E0678A1CE4D8}" dt="2024-01-23T11:31:03.439" v="16" actId="20577"/>
          <ac:spMkLst>
            <pc:docMk/>
            <pc:sldMk cId="1016367952" sldId="2918"/>
            <ac:spMk id="7" creationId="{96A054F6-6291-376C-DBEF-FAC6F0B424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750455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84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678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51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8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22.xml"/><Relationship Id="rId6" Type="http://schemas.openxmlformats.org/officeDocument/2006/relationships/image" Target="../media/image23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1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9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931709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sr-Cyrl-RS" altLang="de-DE" sz="4000" dirty="0">
                <a:latin typeface="+mn-lt"/>
                <a:cs typeface="Calibri" panose="020F0502020204030204" pitchFamily="34" charset="0"/>
              </a:rPr>
              <a:t>КВАЛИТЕТ НЕГЕ</a:t>
            </a:r>
            <a:endParaRPr lang="sr-Latn-BA" altLang="de-DE" sz="4000" dirty="0">
              <a:latin typeface="+mn-lt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sr-Cyrl-RS" altLang="de-DE" sz="4000" dirty="0">
                <a:latin typeface="+mn-lt"/>
                <a:cs typeface="Calibri" panose="020F0502020204030204" pitchFamily="34" charset="0"/>
              </a:rPr>
              <a:t>ИНИЦИЈАТИВА АНТРОПОМЕТРИЈА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Користите добро одржавану и редовно калибрисану опрему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једном годишње или по потреби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Вага би требало да мери до приближно 20 грама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најбоље користити вагу класе </a:t>
            </a:r>
            <a:r>
              <a:rPr lang="en-U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Поставите вагу на нулу пре мерења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Поставите вагу на трвду хоризонталну површину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Мерите дете голо, идеално пре храњења/узимања оброка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sr-Cyrl-RS" altLang="en-US" dirty="0"/>
              <a:t>Тежина детета</a:t>
            </a:r>
            <a:r>
              <a:rPr lang="en-GB" altLang="en-US" b="0" dirty="0"/>
              <a:t>(</a:t>
            </a:r>
            <a:r>
              <a:rPr lang="sr-Cyrl-RS" altLang="en-US" b="0" dirty="0"/>
              <a:t>узраста </a:t>
            </a:r>
            <a:r>
              <a:rPr lang="en-GB" altLang="en-US" b="0" dirty="0"/>
              <a:t>&lt;2 </a:t>
            </a:r>
            <a:r>
              <a:rPr lang="sr-Cyrl-RS" altLang="en-US" b="0" dirty="0"/>
              <a:t>године</a:t>
            </a:r>
            <a:r>
              <a:rPr lang="en-GB" altLang="en-US" b="0" dirty="0"/>
              <a:t>)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УОБИЧАЈЕНЕ ГРЕШКЕ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носи ципеле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је комплетно обучено и има ствари у џеповима (мобилни телефон, кључеви), играчке у рукама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се ослања на намештај/зид/неговатељицу или особу која га мери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Вага је близу зида и дете се наслања на зид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Вага је на неравној или мекој површини</a:t>
            </a: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(нпр. тепих)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sr-Cyrl-RS" altLang="en-US" dirty="0"/>
              <a:t>Тежина детета 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 </a:t>
            </a:r>
            <a:r>
              <a:rPr lang="en-GB" altLang="en-US" sz="2000" b="0" dirty="0"/>
              <a:t>&gt;2 </a:t>
            </a:r>
            <a:r>
              <a:rPr lang="sr-Cyrl-RS" altLang="en-US" sz="2000" b="0" dirty="0"/>
              <a:t>године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Користите добро одржавану и редовно калибрисану опрему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једном годишње или по потреби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Вага треба да тежи на најближих 100 грама (најбоља употреба вага класе </a:t>
            </a:r>
            <a:r>
              <a:rPr lang="en-U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III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Скините ципеле, испразните џепове, дете носи минимално тешку одећу (нпр. доњи веш)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Проверите да ли је дигитални екран на ваги постављен на нулу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Замолите дете да мирује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0" lang="sr-Latn-RS" altLang="cs-CZ" sz="11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</a:rPr>
              <a:t>седе</a:t>
            </a:r>
            <a:r>
              <a:rPr kumimoji="0" lang="sr-Latn-RS" altLang="cs-CZ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ћ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 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стопала треба да се ослањају на шипку, не додирујући под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sr-Cyrl-RS" altLang="en-US" dirty="0"/>
              <a:t>Тежина детета </a:t>
            </a:r>
            <a:r>
              <a:rPr lang="en-GB" altLang="en-US" b="0" dirty="0"/>
              <a:t>(</a:t>
            </a:r>
            <a:r>
              <a:rPr lang="sr-Cyrl-RS" altLang="en-US" b="0" dirty="0"/>
              <a:t>узраста </a:t>
            </a:r>
            <a:r>
              <a:rPr lang="en-GB" altLang="en-US" b="0" dirty="0"/>
              <a:t>&gt;2 </a:t>
            </a:r>
            <a:r>
              <a:rPr lang="sr-Cyrl-RS" altLang="en-US" b="0" dirty="0"/>
              <a:t>године</a:t>
            </a:r>
            <a:r>
              <a:rPr lang="en-GB" altLang="en-US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Rectangle 13">
            <a:extLst>
              <a:ext uri="{FF2B5EF4-FFF2-40B4-BE49-F238E27FC236}">
                <a16:creationId xmlns:a16="http://schemas.microsoft.com/office/drawing/2014/main" id="{34C5EAAA-A9DB-DAE8-23F9-409126229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715"/>
            <a:ext cx="65" cy="25776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Мерење се врши уз помоћ неговатеља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Прво измерите неговатеља и забележите тежину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треба да буде голо или да носи минимално одеће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Дајте дете неговатељу на ваги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Замолите неговатеља да стоји мирно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Забележите укупно мерену тежину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Одузмите тежину неговатеља од укупне тежине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 децу са сметњама у развоју користите вагу за подизање, ако је доступна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sr-Cyrl-RS" altLang="en-US" dirty="0"/>
              <a:t>МЕРЕЊЕ ДЕТЕТА СА СМЕТЊАМА У РАЗВОЈУ  ИЛИ ДЕТЕТА КОЈЕ НЕ САРАЂУЈЕ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uncooperative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sr-Cyrl-RS" altLang="en-US" dirty="0"/>
              <a:t>УЦРТАВАЊЕ АНТРОПОМЕТРИЈСКИХ МЕРЕЊА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397853"/>
          </a:xfrm>
        </p:spPr>
        <p:txBody>
          <a:bodyPr/>
          <a:lstStyle/>
          <a:p>
            <a:r>
              <a:rPr lang="ru-RU" altLang="en-US" dirty="0"/>
              <a:t>Антропометријска мерења треба да буду уцртана на одговарајуће референтне таблице и интерпретирана узимајући у обзир претходна мерења и клинички развој детета</a:t>
            </a:r>
            <a:endParaRPr lang="en-US" altLang="en-US" dirty="0"/>
          </a:p>
          <a:p>
            <a:r>
              <a:rPr lang="sr-Cyrl-RS" altLang="en-US" dirty="0"/>
              <a:t>Практични приступ за увид у педијатријске болести повезаних са потхрањеношћу </a:t>
            </a:r>
            <a:r>
              <a:rPr lang="ru-RU" altLang="en-US" dirty="0"/>
              <a:t>обезбеђена је од стране </a:t>
            </a:r>
            <a:r>
              <a:rPr lang="en-US" altLang="en-US" dirty="0"/>
              <a:t>“position statement” </a:t>
            </a:r>
            <a:r>
              <a:rPr lang="ru-RU" altLang="en-US" dirty="0"/>
              <a:t>Специјалне интересне групе </a:t>
            </a:r>
            <a:r>
              <a:rPr lang="en-US" altLang="en-US" dirty="0"/>
              <a:t>ESPGHAN</a:t>
            </a:r>
            <a:r>
              <a:rPr lang="sr-Cyrl-RS" altLang="en-US" dirty="0"/>
              <a:t> о Клиничој Малнутрицији</a:t>
            </a:r>
            <a:r>
              <a:rPr lang="en-US" altLang="en-US" dirty="0"/>
              <a:t>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sr-Cyrl-RS" altLang="en-US" dirty="0"/>
              <a:t>Додатна средства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6A054F6-6291-376C-DBEF-FAC6F0B42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06825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Biljana Vuletic, Alexandra Socha.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984885"/>
          </a:xfrm>
        </p:spPr>
        <p:txBody>
          <a:bodyPr vert="horz"/>
          <a:lstStyle/>
          <a:p>
            <a:r>
              <a:rPr lang="sr-Cyrl-RS" altLang="en-US" dirty="0"/>
              <a:t>Садржај:</a:t>
            </a:r>
            <a:br>
              <a:rPr lang="en-US" altLang="en-US" dirty="0"/>
            </a:br>
            <a:r>
              <a:rPr lang="sr-Cyrl-RS" altLang="en-US" sz="1800" b="0" dirty="0"/>
              <a:t>Антропометрија педијатријских пацијената</a:t>
            </a:r>
            <a:r>
              <a:rPr lang="en-US" altLang="en-US" sz="1800" b="0" dirty="0"/>
              <a:t>: </a:t>
            </a:r>
            <a:r>
              <a:rPr lang="sr-Cyrl-RS" altLang="en-US" sz="1800" b="0" dirty="0"/>
              <a:t>Исправне технике мерења и уобичајене грешке</a:t>
            </a:r>
            <a:r>
              <a:rPr lang="sr-Latn-BA" altLang="en-US" sz="1800" b="0" dirty="0"/>
              <a:t>: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693045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sr-Cyrl-RS" sz="2000" dirty="0"/>
              <a:t>Како измерити дужину детета узраста </a:t>
            </a:r>
            <a:r>
              <a:rPr lang="en-GB" sz="2000" dirty="0"/>
              <a:t>&lt;2</a:t>
            </a:r>
            <a:r>
              <a:rPr lang="sr-Latn-BA" sz="2000" dirty="0"/>
              <a:t> </a:t>
            </a:r>
            <a:r>
              <a:rPr lang="sr-Cyrl-RS" sz="2000" dirty="0"/>
              <a:t>године у лежећем положају/супинацији</a:t>
            </a:r>
            <a:endParaRPr lang="sr-Latn-BA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sr-Cyrl-RS" sz="2000" dirty="0"/>
              <a:t>Како измерити висину детета узраста </a:t>
            </a:r>
            <a:r>
              <a:rPr lang="en-GB" sz="2000" dirty="0"/>
              <a:t>&gt;2 </a:t>
            </a:r>
            <a:r>
              <a:rPr lang="sr-Cyrl-RS" sz="2000" dirty="0"/>
              <a:t>године у стојећем положају</a:t>
            </a:r>
            <a:endParaRPr lang="sr-Latn-BA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sr-Cyrl-RS" sz="2000" dirty="0"/>
              <a:t>Како измерити обим главе</a:t>
            </a:r>
            <a:endParaRPr lang="sr-Latn-BA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sr-Cyrl-RS" sz="2000" dirty="0"/>
              <a:t>Како измерити тежину детета узраста </a:t>
            </a:r>
            <a:r>
              <a:rPr lang="en-GB" sz="2000" dirty="0"/>
              <a:t>&lt;2 </a:t>
            </a:r>
            <a:r>
              <a:rPr lang="sr-Latn-BA" sz="2000" dirty="0"/>
              <a:t>godine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sr-Cyrl-RS" sz="2000" dirty="0"/>
              <a:t>Како измерити тежину детета узраста </a:t>
            </a:r>
            <a:r>
              <a:rPr lang="en-GB" sz="2000" dirty="0"/>
              <a:t>&gt;2 </a:t>
            </a:r>
            <a:r>
              <a:rPr lang="sr-Latn-BA" sz="2000" dirty="0"/>
              <a:t>godine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ru-RU" sz="2000" dirty="0"/>
              <a:t>Како измерити тежину некооперативн</a:t>
            </a:r>
            <a:r>
              <a:rPr lang="sr-Latn-BA" sz="2000" dirty="0"/>
              <a:t>og </a:t>
            </a:r>
            <a:r>
              <a:rPr lang="sr-Cyrl-RS" sz="2000" dirty="0"/>
              <a:t>детета</a:t>
            </a:r>
            <a:endParaRPr lang="sr-Latn-BA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ru-RU" sz="2000" dirty="0"/>
              <a:t>Други корисни и практични </a:t>
            </a:r>
            <a:r>
              <a:rPr lang="sr-Cyrl-RS" sz="2000" dirty="0"/>
              <a:t>савети</a:t>
            </a:r>
            <a:r>
              <a:rPr lang="sr-Latn-BA" sz="2000" dirty="0"/>
              <a:t>, </a:t>
            </a:r>
            <a:r>
              <a:rPr lang="sr-Cyrl-RS" sz="2000" dirty="0"/>
              <a:t>линкови</a:t>
            </a:r>
            <a:r>
              <a:rPr lang="ru-RU" sz="2000" dirty="0"/>
              <a:t> и информације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УОБИЧАЈЕНЕ ГРЕШКЕ: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Мерење детета без помоћи друге особе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неконтролисано и слободно прави покрете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се мери исправљањем само једне ноге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Коришћење мерне траке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Обе ноге нису испружене/равне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Неравна повшина на којој дете лежи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је окренуто бочно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Пелена није уклоњена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Доња плоча мерне опреме (нпр. инфантометар, мерна табла) није равна и паралелна са табанима детета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14066" cy="738664"/>
          </a:xfrm>
        </p:spPr>
        <p:txBody>
          <a:bodyPr vert="horz"/>
          <a:lstStyle/>
          <a:p>
            <a:r>
              <a:rPr lang="sr-Cyrl-RS" altLang="en-US" dirty="0"/>
              <a:t>Дужина у лежећем положају/супинацији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</a:t>
            </a:r>
            <a:r>
              <a:rPr lang="sr-Latn-BA" altLang="en-US" sz="2000" b="0" dirty="0"/>
              <a:t> </a:t>
            </a:r>
            <a:r>
              <a:rPr lang="en-GB" altLang="en-US" sz="2000" b="0" dirty="0">
                <a:solidFill>
                  <a:srgbClr val="002060"/>
                </a:solidFill>
              </a:rPr>
              <a:t>&lt;2</a:t>
            </a:r>
            <a:r>
              <a:rPr lang="sr-Latn-BA" altLang="en-US" sz="2000" b="0" dirty="0">
                <a:solidFill>
                  <a:srgbClr val="002060"/>
                </a:solidFill>
              </a:rPr>
              <a:t> </a:t>
            </a:r>
            <a:r>
              <a:rPr kumimoji="0" lang="sr-Latn-RS" altLang="cs-CZ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inherit"/>
              </a:rPr>
              <a:t>године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Користит</a:t>
            </a:r>
            <a:r>
              <a:rPr lang="sr-Cyrl-RS" altLang="en-US" sz="1100" dirty="0">
                <a:solidFill>
                  <a:srgbClr val="002060"/>
                </a:solidFill>
              </a:rPr>
              <a:t>и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добро одржавану и редовно калибрисану опрему (једном годишње или по потреби) 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Скинит</a:t>
            </a:r>
            <a:r>
              <a:rPr lang="sr-Cyrl-RS" altLang="en-US" sz="1100" dirty="0">
                <a:solidFill>
                  <a:srgbClr val="002060"/>
                </a:solidFill>
              </a:rPr>
              <a:t>и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одећу, укључујући пелену, поставите бебу да лежи равно на леђима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Потребне су две особе – једна да држи главу мирно, друга да држи ноге равно доле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Cyrl-RS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Прва особа</a:t>
            </a:r>
            <a:endParaRPr lang="sr-Latn-BA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Држи главу уз фиксно узглавље инфантометра, са дететом окренутим право нагоре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Друга особа</a:t>
            </a:r>
            <a:endParaRPr lang="sr-Latn-BA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Исправља труп и ноге и држи их доле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чврсто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Поставите стопала са табанима паралелно са даском за стопала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Доводи подножје у контакт са табанима обе ноге које се држе чврсто на месту. У идеалном случају, обе ноге треба да буду равне са глежњевима под правим углом ногу и прстима окренутим нагоре</a:t>
            </a:r>
            <a:endParaRPr lang="sr-Latn-BA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Записује дужину до најближег милиметра</a:t>
            </a: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738664"/>
          </a:xfrm>
        </p:spPr>
        <p:txBody>
          <a:bodyPr vert="horz"/>
          <a:lstStyle/>
          <a:p>
            <a:r>
              <a:rPr lang="sr-Cyrl-RS" altLang="en-US" dirty="0"/>
              <a:t>Дужина у лежећем положају/супинацији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</a:t>
            </a:r>
            <a:r>
              <a:rPr lang="sr-Latn-BA" altLang="en-US" sz="2000" b="0" dirty="0"/>
              <a:t> </a:t>
            </a:r>
            <a:r>
              <a:rPr lang="en-GB" altLang="en-US" sz="2000" b="0" dirty="0">
                <a:solidFill>
                  <a:srgbClr val="002060"/>
                </a:solidFill>
              </a:rPr>
              <a:t>&lt;2</a:t>
            </a:r>
            <a:r>
              <a:rPr lang="sr-Latn-BA" altLang="en-US" sz="2000" b="0" dirty="0">
                <a:solidFill>
                  <a:srgbClr val="002060"/>
                </a:solidFill>
              </a:rPr>
              <a:t> </a:t>
            </a:r>
            <a:r>
              <a:rPr kumimoji="0" lang="sr-Latn-RS" altLang="cs-CZ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inherit"/>
              </a:rPr>
              <a:t>године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202975" y="4360060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length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УОБИЧАЈЕНЕ ГРЕШКЕ: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носи обућу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стоји на прстима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Пете и ноге су раздвојене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Колена нису потпуно испружена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је потпуно обучено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се придржава уз намештај/неговатеља/особу која мери дете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Дететова стопала су постављена једно иза другог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не стоји усправно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Дететова глава није у Франкфортовој хоризонталној равни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Дететова глава је подигнута горе или спуштене браде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sr-Cyrl-RS" altLang="en-US" dirty="0"/>
              <a:t>Висина у стојећем положају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</a:t>
            </a:r>
            <a:r>
              <a:rPr lang="en-GB" altLang="en-US" sz="2000" b="0" dirty="0"/>
              <a:t>&gt;2 </a:t>
            </a:r>
            <a:r>
              <a:rPr lang="sr-Cyrl-RS" altLang="en-US" sz="2000" b="0" dirty="0"/>
              <a:t>године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Користите добро одржавану и редовно калибрисану опрему (једном годишње или по потреби)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Скините тешку одећу (нпр. јакне, џемпере), ципеле, дебеле чарапе и све додатке за косу или капе/качкете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треба да стоји усправно, са спојеним стопалима, петама, задњицом и лопатицама које додирују вертикалну таблу или зид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Уверите се да су руке опуштене, ноге равне, стопала равна и једно поред другог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az-Cyrl-AZ" sz="1100" b="0" i="0" dirty="0">
                <a:solidFill>
                  <a:srgbClr val="002060"/>
                </a:solidFill>
                <a:effectLst/>
              </a:rPr>
              <a:t>наместити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главу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положај Франкфортове хоризонталне равни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Уверите се да узглавље за мерење чврсто приања уз главу детета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Забележите висину у центиметрима и </a:t>
            </a:r>
            <a:r>
              <a:rPr lang="sr-Cyrl-RS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аокружите на најближи милиметар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738664"/>
          </a:xfrm>
        </p:spPr>
        <p:txBody>
          <a:bodyPr vert="horz"/>
          <a:lstStyle/>
          <a:p>
            <a:r>
              <a:rPr lang="sr-Cyrl-RS" altLang="en-US" dirty="0"/>
              <a:t>Висина у стојећем положају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</a:t>
            </a:r>
            <a:r>
              <a:rPr lang="en-GB" altLang="en-US" sz="2000" b="0" dirty="0"/>
              <a:t>&gt;2 </a:t>
            </a:r>
            <a:r>
              <a:rPr lang="sr-Cyrl-RS" altLang="en-US" sz="2000" b="0" dirty="0"/>
              <a:t>године које може стојати усправно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height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УОБИЧАЈЕНЕ ГРЕШКЕ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Мерна трака је превисоко изнад обрва, ушију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Употреба нефлексибилне или растегљиве мерне траке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Трака је прениско/превисоко на потиљку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Трака иде преко ушију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sr-Cyrl-RS" altLang="en-US" dirty="0"/>
              <a:t>Обим главе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ИСПРАВНА ПРОЦЕДУРА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Узмите флексибилну траку која се не растеже да измерите обим главе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Скините </a:t>
            </a:r>
            <a:r>
              <a:rPr lang="az-Cyrl-AZ" sz="1100" b="0" i="0" dirty="0">
                <a:solidFill>
                  <a:srgbClr val="002060"/>
                </a:solidFill>
                <a:effectLst/>
              </a:rPr>
              <a:t>шн</a:t>
            </a:r>
            <a:r>
              <a:rPr lang="cs-CZ" sz="1100" b="0" i="0" dirty="0">
                <a:solidFill>
                  <a:srgbClr val="002060"/>
                </a:solidFill>
                <a:effectLst/>
              </a:rPr>
              <a:t>a</a:t>
            </a:r>
            <a:r>
              <a:rPr lang="az-Cyrl-AZ" sz="1100" b="0" i="0" dirty="0">
                <a:solidFill>
                  <a:srgbClr val="002060"/>
                </a:solidFill>
                <a:effectLst/>
              </a:rPr>
              <a:t>л</a:t>
            </a:r>
            <a:r>
              <a:rPr lang="cs-CZ" sz="1100" dirty="0">
                <a:solidFill>
                  <a:srgbClr val="002060"/>
                </a:solidFill>
              </a:rPr>
              <a:t>e</a:t>
            </a:r>
            <a:r>
              <a:rPr lang="az-Cyrl-AZ" sz="11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и траке за главу или друге додатке са главе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Ставите бебу у крило неговатеља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Држите бебу мирно током процеса мерења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Провуците траку око главе и причврстите је преко обрва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Проверите да ли трака пролази тик изнад ушију и преко коштане избочине на потиљку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Чврсто повуците да бисте компримовали косу и кожу, али не до те мере да детету изазивате нелагодност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Заокружите очитавање на најближи милиметар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Поновите мерење и ако је разлика &gt; 0,5 цм, потребно је извршити треће мерење. Израчунајте просек од три мерења.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sr-Cyrl-RS" altLang="en-US" dirty="0"/>
              <a:t>Обим главе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head circumference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sr-Cyrl-R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УОБИЧАЈЕНЕ ГРЕШКЕ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се мери обучено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се мери у пеленама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Тежина детета мерена уз придржавање детета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Тежина детета мерена са играчкама у рукама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Дететове ноге или руке додирују сто (на коме је постављена вага) или зид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Вага се поставља на меку површину (нпр. душек кревета)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sr-Cyrl-RS" altLang="en-US" dirty="0"/>
              <a:t>Тежина детета</a:t>
            </a:r>
            <a:r>
              <a:rPr lang="en-GB" altLang="en-US" sz="2000" b="0" dirty="0"/>
              <a:t>(</a:t>
            </a:r>
            <a:r>
              <a:rPr lang="sr-Cyrl-RS" altLang="en-US" sz="2000" b="0" dirty="0"/>
              <a:t>узраста </a:t>
            </a:r>
            <a:r>
              <a:rPr lang="en-GB" altLang="en-US" sz="2000" b="0" dirty="0"/>
              <a:t>&lt;2 </a:t>
            </a:r>
            <a:r>
              <a:rPr lang="sr-Cyrl-RS" altLang="en-US" sz="2000" b="0" dirty="0"/>
              <a:t>године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01E286-0565-44BD-A271-C8B1EE8273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1DB444-464E-407C-B22B-06781938FC4C}">
  <ds:schemaRefs>
    <ds:schemaRef ds:uri="http://purl.org/dc/elements/1.1/"/>
    <ds:schemaRef ds:uri="978bb406-f9b4-4bf4-93fc-8ca01d6e3e84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7b5a56f8-56c5-4c53-9a70-bce830385d8a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1262</Words>
  <Application>Microsoft Office PowerPoint</Application>
  <PresentationFormat>On-screen Show (16:9)</PresentationFormat>
  <Paragraphs>183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</vt:lpstr>
      <vt:lpstr>Calibri</vt:lpstr>
      <vt:lpstr>inherit</vt:lpstr>
      <vt:lpstr>Times New Roman</vt:lpstr>
      <vt:lpstr>Larissa-Design</vt:lpstr>
      <vt:lpstr>think-cell Folie</vt:lpstr>
      <vt:lpstr>PowerPoint Presentation</vt:lpstr>
      <vt:lpstr>Садржај: Антропометрија педијатријских пацијената: Исправне технике мерења и уобичајене грешке:</vt:lpstr>
      <vt:lpstr>Дужина у лежећем положају/супинацији(узраста &lt;2 године)</vt:lpstr>
      <vt:lpstr>Дужина у лежећем положају/супинацији(узраста &lt;2 године)</vt:lpstr>
      <vt:lpstr>Висина у стојећем положају(узраста&gt;2 године)</vt:lpstr>
      <vt:lpstr>Висина у стојећем положају(узраста&gt;2 године које може стојати усправно)</vt:lpstr>
      <vt:lpstr>Обим главе</vt:lpstr>
      <vt:lpstr>Обим главе</vt:lpstr>
      <vt:lpstr>Тежина детета(узраста &lt;2 године)</vt:lpstr>
      <vt:lpstr>Тежина детета(узраста &lt;2 године)</vt:lpstr>
      <vt:lpstr>Тежина детета (узраста &gt;2 године)</vt:lpstr>
      <vt:lpstr>Тежина детета (узраста &gt;2 године)</vt:lpstr>
      <vt:lpstr>МЕРЕЊЕ ДЕТЕТА СА СМЕТЊАМА У РАЗВОЈУ  ИЛИ ДЕТЕТА КОЈЕ НЕ САРАЂУЈЕ</vt:lpstr>
      <vt:lpstr>УЦРТАВАЊЕ АНТРОПОМЕТРИЈСКИХ МЕРЕЊА </vt:lpstr>
      <vt:lpstr>Додатна средства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461</cp:revision>
  <cp:lastPrinted>2019-10-15T08:56:38Z</cp:lastPrinted>
  <dcterms:created xsi:type="dcterms:W3CDTF">2016-04-11T22:55:53Z</dcterms:created>
  <dcterms:modified xsi:type="dcterms:W3CDTF">2024-01-23T11:31:08Z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63cd7f-2d21-486a-9f29-9c1683fdd175_Enabled">
    <vt:lpwstr>true</vt:lpwstr>
  </property>
  <property fmtid="{D5CDD505-2E9C-101B-9397-08002B2CF9AE}" pid="3" name="MSIP_Label_2063cd7f-2d21-486a-9f29-9c1683fdd175_SetDate">
    <vt:lpwstr>2023-07-10T08:25:48Z</vt:lpwstr>
  </property>
  <property fmtid="{D5CDD505-2E9C-101B-9397-08002B2CF9AE}" pid="4" name="MSIP_Label_2063cd7f-2d21-486a-9f29-9c1683fdd175_Method">
    <vt:lpwstr>Standard</vt:lpwstr>
  </property>
  <property fmtid="{D5CDD505-2E9C-101B-9397-08002B2CF9AE}" pid="5" name="MSIP_Label_2063cd7f-2d21-486a-9f29-9c1683fdd175_Name">
    <vt:lpwstr>2063cd7f-2d21-486a-9f29-9c1683fdd175</vt:lpwstr>
  </property>
  <property fmtid="{D5CDD505-2E9C-101B-9397-08002B2CF9AE}" pid="6" name="MSIP_Label_2063cd7f-2d21-486a-9f29-9c1683fdd175_SiteId">
    <vt:lpwstr>0f277086-d4e0-4971-bc1a-bbc5df0eb246</vt:lpwstr>
  </property>
  <property fmtid="{D5CDD505-2E9C-101B-9397-08002B2CF9AE}" pid="7" name="MSIP_Label_2063cd7f-2d21-486a-9f29-9c1683fdd175_ActionId">
    <vt:lpwstr>6dbee39f-8537-44c0-807a-d65a8924f62e</vt:lpwstr>
  </property>
  <property fmtid="{D5CDD505-2E9C-101B-9397-08002B2CF9AE}" pid="8" name="MSIP_Label_2063cd7f-2d21-486a-9f29-9c1683fdd175_ContentBits">
    <vt:lpwstr>0</vt:lpwstr>
  </property>
</Properties>
</file>