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bg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C2C9"/>
    <a:srgbClr val="0000FF"/>
    <a:srgbClr val="F08489"/>
    <a:srgbClr val="F39FA3"/>
    <a:srgbClr val="F8C5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348E45-FF21-4AF8-8F67-5CABD0A1D5C0}" v="3" dt="2024-01-23T11:27:04.4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44" autoAdjust="0"/>
    <p:restoredTop sz="93842" autoAdjust="0"/>
  </p:normalViewPr>
  <p:slideViewPr>
    <p:cSldViewPr snapToGrid="0">
      <p:cViewPr varScale="1">
        <p:scale>
          <a:sx n="110" d="100"/>
          <a:sy n="110" d="100"/>
        </p:scale>
        <p:origin x="62" y="7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8B348E45-FF21-4AF8-8F67-5CABD0A1D5C0}"/>
    <pc:docChg chg="modSld">
      <pc:chgData name="Katharina Ikrath" userId="cfb46c0e-784e-4967-ba00-ce9e1da3cf9e" providerId="ADAL" clId="{8B348E45-FF21-4AF8-8F67-5CABD0A1D5C0}" dt="2024-01-23T11:27:17.704" v="16" actId="20577"/>
      <pc:docMkLst>
        <pc:docMk/>
      </pc:docMkLst>
      <pc:sldChg chg="addSp delSp modSp mod">
        <pc:chgData name="Katharina Ikrath" userId="cfb46c0e-784e-4967-ba00-ce9e1da3cf9e" providerId="ADAL" clId="{8B348E45-FF21-4AF8-8F67-5CABD0A1D5C0}" dt="2024-01-23T11:27:17.704" v="16" actId="20577"/>
        <pc:sldMkLst>
          <pc:docMk/>
          <pc:sldMk cId="1016367952" sldId="2918"/>
        </pc:sldMkLst>
        <pc:spChg chg="mod">
          <ac:chgData name="Katharina Ikrath" userId="cfb46c0e-784e-4967-ba00-ce9e1da3cf9e" providerId="ADAL" clId="{8B348E45-FF21-4AF8-8F67-5CABD0A1D5C0}" dt="2024-01-23T11:26:52.326" v="12" actId="20577"/>
          <ac:spMkLst>
            <pc:docMk/>
            <pc:sldMk cId="1016367952" sldId="2918"/>
            <ac:spMk id="2" creationId="{00000000-0000-0000-0000-000000000000}"/>
          </ac:spMkLst>
        </pc:spChg>
        <pc:spChg chg="del">
          <ac:chgData name="Katharina Ikrath" userId="cfb46c0e-784e-4967-ba00-ce9e1da3cf9e" providerId="ADAL" clId="{8B348E45-FF21-4AF8-8F67-5CABD0A1D5C0}" dt="2024-01-23T11:26:48.269" v="0" actId="478"/>
          <ac:spMkLst>
            <pc:docMk/>
            <pc:sldMk cId="1016367952" sldId="2918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8B348E45-FF21-4AF8-8F67-5CABD0A1D5C0}" dt="2024-01-23T11:26:48.761" v="1" actId="478"/>
          <ac:spMkLst>
            <pc:docMk/>
            <pc:sldMk cId="1016367952" sldId="2918"/>
            <ac:spMk id="6" creationId="{4D4FBB16-5B5A-036B-22DC-204F8452A77E}"/>
          </ac:spMkLst>
        </pc:spChg>
        <pc:spChg chg="add mod">
          <ac:chgData name="Katharina Ikrath" userId="cfb46c0e-784e-4967-ba00-ce9e1da3cf9e" providerId="ADAL" clId="{8B348E45-FF21-4AF8-8F67-5CABD0A1D5C0}" dt="2024-01-23T11:27:17.704" v="16" actId="20577"/>
          <ac:spMkLst>
            <pc:docMk/>
            <pc:sldMk cId="1016367952" sldId="2918"/>
            <ac:spMk id="7" creationId="{D058ADEE-6B00-DA6D-0843-733C10E2FD0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bg" noProof="0"/>
              <a:t>Поддържане на главния текстов формат</a:t>
            </a:r>
          </a:p>
          <a:p>
            <a:pPr lvl="1"/>
            <a:r>
              <a:rPr lang="bg" noProof="0"/>
              <a:t>Zweite Ebene</a:t>
            </a:r>
          </a:p>
          <a:p>
            <a:pPr lvl="2"/>
            <a:r>
              <a:rPr lang="bg" noProof="0"/>
              <a:t>Дрите Ебене</a:t>
            </a:r>
          </a:p>
          <a:p>
            <a:pPr lvl="3"/>
            <a:r>
              <a:rPr lang="bg" noProof="0"/>
              <a:t>Виерте Ебене</a:t>
            </a:r>
          </a:p>
          <a:p>
            <a:pPr lvl="4"/>
            <a:r>
              <a:rPr lang="bg" noProof="0"/>
              <a:t>Фюнфте Ебене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" altLang="en-US" dirty="0"/>
              <a:t>Създайте комисии за решаване на проблеми</a:t>
            </a:r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23.01.2024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bg" altLang="de-DE" dirty="0"/>
              <a:t>Titelmasterformat durch Clicken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bg" altLang="de-DE"/>
              <a:t>Textmasterformate durch Clicken bearbeiten</a:t>
            </a:r>
          </a:p>
          <a:p>
            <a:pPr lvl="1"/>
            <a:r>
              <a:rPr lang="bg" altLang="de-DE"/>
              <a:t>Zweite Ebene</a:t>
            </a:r>
          </a:p>
          <a:p>
            <a:pPr lvl="2"/>
            <a:r>
              <a:rPr lang="bg" altLang="de-DE"/>
              <a:t>Дрите Ебене</a:t>
            </a:r>
          </a:p>
          <a:p>
            <a:pPr lvl="3"/>
            <a:r>
              <a:rPr lang="bg" altLang="de-DE"/>
              <a:t>Виерте Ебене</a:t>
            </a:r>
          </a:p>
          <a:p>
            <a:pPr lvl="4"/>
            <a:r>
              <a:rPr lang="bg" altLang="de-DE"/>
              <a:t>Фюнфте Ебене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7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png"/><Relationship Id="rId1" Type="http://schemas.openxmlformats.org/officeDocument/2006/relationships/tags" Target="../tags/tag22.xml"/><Relationship Id="rId6" Type="http://schemas.openxmlformats.org/officeDocument/2006/relationships/image" Target="../media/image22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5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1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6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8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" altLang="de-DE" sz="4000" dirty="0">
                <a:latin typeface="+mn-lt"/>
                <a:cs typeface="Calibri" panose="020F0502020204030204" pitchFamily="34" charset="0"/>
              </a:rPr>
              <a:t>ИНИЦИАТИВА ЗА КАЧЕСТВО НА ГРИЖА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bg" altLang="de-DE" sz="4000" dirty="0">
                <a:latin typeface="+mn-lt"/>
                <a:cs typeface="Calibri" panose="020F0502020204030204" pitchFamily="34" charset="0"/>
              </a:rPr>
              <a:t>АНТРОПОМЕТРИЯ</a:t>
            </a: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97" y="4061116"/>
            <a:ext cx="69890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en-US" sz="1200" dirty="0">
                <a:solidFill>
                  <a:schemeClr val="accent1"/>
                </a:solidFill>
              </a:rPr>
              <a:t>1</a:t>
            </a:r>
            <a:r>
              <a:rPr lang="bg" altLang="en-US" sz="1200">
                <a:solidFill>
                  <a:schemeClr val="accent1"/>
                </a:solidFill>
              </a:rPr>
              <a:t>6 08 2022</a:t>
            </a:r>
            <a:endParaRPr lang="bg" altLang="en-US" sz="1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778941" y="773773"/>
            <a:ext cx="3860070" cy="3478069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ПРАВИЛНА ПРОЦЕДУРА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Използвайте добре поддържано и редовно калибрирано (веднъж годишно или при необходимост) оборудване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Везната трябва да претегля с точност до 20 грама (най-добре използвайте везни от клас III)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Поставете везната на нула преди претегляне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Поставете везната върху твърда хоризонтална повърхност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Претеглете детето голо, в идеалния случай преди хранене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27723"/>
            <a:ext cx="7371457" cy="430887"/>
          </a:xfrm>
        </p:spPr>
        <p:txBody>
          <a:bodyPr vert="horz"/>
          <a:lstStyle/>
          <a:p>
            <a:r>
              <a:rPr lang="bg" altLang="en-US" dirty="0"/>
              <a:t>Тегло на бебе </a:t>
            </a:r>
            <a:r>
              <a:rPr lang="bg" altLang="en-US" sz="2000" b="0" dirty="0"/>
              <a:t>(&lt;2 години)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34494" y="433546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bg" altLang="en-US" sz="1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Източник</a:t>
              </a: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Как да претегляме децата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8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60363" y="956427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ЧЕСТО СРЕЩАНИ ГРЕШКИ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е с обувки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е напълно облечено и има аксесоари в джобовете (мобилен телефон, ключове), играчки в ръце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се подпира на мебели/стена/обгрижващ или човек, който прави измерването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Везната е твърде близо до стената и детето се обляга на нея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Кантарът е върху неравна или мека (напр. килим) повърхност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bg" altLang="en-US" dirty="0"/>
              <a:t>Тегло на дете </a:t>
            </a:r>
            <a:r>
              <a:rPr lang="bg" altLang="en-US" sz="2000" b="0" dirty="0"/>
              <a:t>(&gt;2 години)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60363" y="1048512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915757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ПРАВИЛНА ПРОЦЕДУРА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Използвайте добре поддържано и редовно калибрирано (веднъж годишно или при необходимост) оборудване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Везната трябва да претегля с точност до 100 грама (най-добре използвайте везни от клас III)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Събуйте обувките, изпразнете джобовете, детето да носи минимално леки дрехи (напр. бельо)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Проверете дали цифровият екран на везната е настроен на нула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Помолете детето да остане неподвижно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За везна за измерване в седнало положение, краката не бива да докосват пода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bg" altLang="en-US" dirty="0"/>
              <a:t>Тегло на дете </a:t>
            </a:r>
            <a:r>
              <a:rPr lang="bg" altLang="en-US" sz="2000" b="0" dirty="0"/>
              <a:t>(&gt;2 години)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04459" y="4335034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bg" altLang="en-US" sz="1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Източник</a:t>
              </a: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Как да претегляме децата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161" y="1048512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631754" y="1048512"/>
            <a:ext cx="4134421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ПРАВИЛНА ПРОЦЕДУРА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Измерването се извършва с помощта на обгрижващ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Първо претеглете обгрижващия и запишете измерването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трябва да е голо или с минимално облекло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Дайте детето </a:t>
            </a: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в ръцете </a:t>
            </a: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на обгрижващия на кантара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Помолете обгрижващия да стои неподвижно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Запишете общото измерено тегло</a:t>
            </a:r>
            <a:endParaRPr lang="bg" altLang="en-US" sz="1400" strike="sngStrike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Извадете теглото на обгрижващ</a:t>
            </a: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ия</a:t>
            </a: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от общото тегло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За деца с увреждания използвайте подемна везна, ако има такава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bg" altLang="en-US" dirty="0"/>
              <a:t>Тегло на дете с увреждания или ако не </a:t>
            </a:r>
            <a:r>
              <a:rPr lang="bg" altLang="en-US" dirty="0">
                <a:solidFill>
                  <a:schemeClr val="tx1"/>
                </a:solidFill>
              </a:rPr>
              <a:t>може да </a:t>
            </a:r>
            <a:r>
              <a:rPr lang="bg" altLang="en-US" dirty="0"/>
              <a:t>сътрудничи</a:t>
            </a:r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5286693" y="4238193"/>
            <a:ext cx="3466464" cy="392126"/>
            <a:chOff x="6179714" y="4196166"/>
            <a:chExt cx="2562937" cy="426855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79714" y="4196166"/>
              <a:ext cx="2562937" cy="426855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bg" altLang="en-US" sz="1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Източник</a:t>
              </a: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Как да претегляме децата, които не ни сътрудничат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70577" y="4267679"/>
              <a:ext cx="205220" cy="299377"/>
              <a:chOff x="8470577" y="4267679"/>
              <a:chExt cx="205220" cy="299377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70577" y="4267679"/>
                <a:ext cx="205220" cy="299377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526145" y="4370071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 dirty="0"/>
              <a:t>©ESPGHAN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861774"/>
          </a:xfrm>
        </p:spPr>
        <p:txBody>
          <a:bodyPr vert="horz"/>
          <a:lstStyle/>
          <a:p>
            <a:r>
              <a:rPr lang="bg" altLang="en-US" dirty="0">
                <a:solidFill>
                  <a:schemeClr val="tx1"/>
                </a:solidFill>
              </a:rPr>
              <a:t>Графично нанасяне </a:t>
            </a:r>
            <a:r>
              <a:rPr lang="bg" altLang="en-US" dirty="0"/>
              <a:t>на антропометрични измервания</a:t>
            </a:r>
            <a:br>
              <a:rPr lang="en-US" altLang="en-US" dirty="0"/>
            </a:b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3397853"/>
          </a:xfrm>
          <a:ln>
            <a:noFill/>
          </a:ln>
        </p:spPr>
        <p:txBody>
          <a:bodyPr/>
          <a:lstStyle/>
          <a:p>
            <a:r>
              <a:rPr lang="bg" altLang="en-US" dirty="0"/>
              <a:t>Антропометричните измервания трябва да бъдат нанесени върху подходящи референтни диаграми и интерпретирани</a:t>
            </a:r>
            <a:r>
              <a:rPr lang="bg" altLang="en-US" dirty="0">
                <a:solidFill>
                  <a:srgbClr val="0000FF"/>
                </a:solidFill>
              </a:rPr>
              <a:t>,</a:t>
            </a:r>
            <a:r>
              <a:rPr lang="bg" altLang="en-US" dirty="0"/>
              <a:t> като се вземат предвид предишни измервания и клиничното състояние на детето</a:t>
            </a:r>
          </a:p>
          <a:p>
            <a:r>
              <a:rPr lang="bg" altLang="en-US" dirty="0"/>
              <a:t>Практически подход за идентифициране на недохранване, свързано с педиатрично заболяване, е предоставен в позицията на ESPGHAN Special Interest Group on Clinical </a:t>
            </a:r>
            <a:r>
              <a:rPr lang="bg" altLang="en-US" i="1" dirty="0"/>
              <a:t>Malnutrition „Hulst et al JPGN 2022 </a:t>
            </a:r>
            <a:r>
              <a:rPr lang="bg" i="1" dirty="0"/>
              <a:t>doi : 10.1097/MPG.0000000000003437“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bg" altLang="en-US" dirty="0"/>
              <a:t>Допълнителни </a:t>
            </a:r>
            <a:r>
              <a:rPr lang="bg" altLang="en-US" dirty="0">
                <a:solidFill>
                  <a:schemeClr val="tx1"/>
                </a:solidFill>
              </a:rPr>
              <a:t>източници</a:t>
            </a:r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669284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Обучителен курс на СЗО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bg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669284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Видео ресурси на СЗО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399" y="2131310"/>
            <a:ext cx="5221941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bg" dirty="0">
                <a:hlinkClick r:id="rId8"/>
              </a:rPr>
              <a:t>Обучителен курс на СЗО | Видео за обучение по антропометрия на MGRS 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5" y="2411144"/>
            <a:ext cx="2669285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Стандарти на СЗО за растеж на децата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bg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650818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Софтуерни ресурси на СЗО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bg" altLang="en-US" sz="1100" dirty="0">
                <a:hlinkClick r:id="rId10"/>
              </a:rPr>
              <a:t>https://www.who.int/tools/child-growth-standards/software </a:t>
            </a:r>
            <a:br>
              <a:rPr lang="en-US" altLang="en-US" sz="1100" dirty="0"/>
            </a:br>
            <a:r>
              <a:rPr lang="bg" altLang="en-US" sz="1100" dirty="0">
                <a:hlinkClick r:id="rId11"/>
              </a:rPr>
              <a:t>https://www.who.int/tools/growth-reference-data-for-5to19-years/application-tools </a:t>
            </a:r>
            <a:r>
              <a:rPr lang="bg" altLang="en-US" sz="1100" dirty="0">
                <a:hlinkClick r:id="rId12"/>
              </a:rPr>
              <a:t>https:// 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058ADEE-6B00-DA6D-0843-733C10E2F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Rouzha Pancheva.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984885"/>
          </a:xfrm>
        </p:spPr>
        <p:txBody>
          <a:bodyPr vert="horz"/>
          <a:lstStyle/>
          <a:p>
            <a:r>
              <a:rPr lang="bg" altLang="en-US" dirty="0"/>
              <a:t>Съдържание </a:t>
            </a:r>
            <a:br>
              <a:rPr lang="en-US" altLang="en-US" dirty="0"/>
            </a:br>
            <a:r>
              <a:rPr lang="bg" altLang="en-US" sz="1800" b="0" dirty="0"/>
              <a:t>Антропометрия при педиатрични пациенти: Правилна </a:t>
            </a:r>
            <a:r>
              <a:rPr lang="bg" altLang="en-US" sz="1800" b="0" dirty="0">
                <a:solidFill>
                  <a:schemeClr val="accent1"/>
                </a:solidFill>
              </a:rPr>
              <a:t>техника на измерване</a:t>
            </a:r>
            <a:r>
              <a:rPr lang="bg" altLang="en-US" sz="1800" b="0" dirty="0"/>
              <a:t> </a:t>
            </a:r>
            <a:br>
              <a:rPr lang="en-US" altLang="en-US" sz="1800" b="0" dirty="0"/>
            </a:br>
            <a:r>
              <a:rPr lang="bg" altLang="en-US" sz="1800" b="0" dirty="0"/>
              <a:t>и често срещани грешки</a:t>
            </a: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3000821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bg" sz="2000" dirty="0"/>
              <a:t>Как да измерим дължината в легнало положение при деца на възраст &lt;2 години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bg" sz="2000" dirty="0"/>
              <a:t>Как да се измерим височината в изправено положение при деца над 2 години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bg" sz="2000" dirty="0"/>
              <a:t>Как да измерим обиколката на главата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bg" sz="2000" dirty="0"/>
              <a:t>Как да измерим теглото на деца под 2 години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bg" sz="2000" dirty="0"/>
              <a:t>Как да измерим теглото на деца над 2 години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bg" sz="2000" dirty="0"/>
              <a:t>Как да измерим теглото на несъдействащи деца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bg" sz="2000" dirty="0"/>
              <a:t>Други полезни и практични инструменти, връзки и информация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073774" cy="430887"/>
          </a:xfrm>
        </p:spPr>
        <p:txBody>
          <a:bodyPr vert="horz"/>
          <a:lstStyle/>
          <a:p>
            <a:r>
              <a:rPr lang="bg" altLang="en-US" dirty="0"/>
              <a:t>Дължина в легнало положение </a:t>
            </a:r>
            <a:r>
              <a:rPr lang="bg" altLang="en-US" sz="2000" b="0" dirty="0"/>
              <a:t>(&lt;2 години)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 dirty="0"/>
              <a:t>©ESPGHAN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813965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bg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60363" y="1048512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572000" y="1048512"/>
            <a:ext cx="4194175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ЧЕСТО СРЕЩАНИ ГРЕШКИ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Измерване на дете без помощта на втори човек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е неспокойно</a:t>
            </a:r>
            <a:r>
              <a:rPr lang="en-GB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и свободно се движи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се измерва чрез издърпване само на един крак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Използва се измервателна лента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И двата крака не са изпънати/изправени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Повърхността под гърба на детето не е равна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е обърнато настрани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Пелената не е свалена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Долната дъска на измервателното оборудване (напр. </a:t>
            </a:r>
            <a:r>
              <a:rPr lang="bg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инфантометър </a:t>
            </a: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, измервателна дъска) не е плоска и успоредна на стъпалата на краката на детето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41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024313" y="901137"/>
            <a:ext cx="4741862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bg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ПРАВИЛНА ПРОЦЕДУРА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bg" altLang="en-US" sz="12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Използвайте добре поддържано и редовно калибрирано (веднъж годишно или при необходимост) оборудване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bg" altLang="en-US" sz="1200" dirty="0">
                <a:solidFill>
                  <a:schemeClr val="accent1"/>
                </a:solidFill>
                <a:cs typeface="Times New Roman" panose="02020603050405020304" pitchFamily="18" charset="0"/>
              </a:rPr>
              <a:t>Свалете дрехите, включително пелената, поставете бебето легнало по гръб</a:t>
            </a:r>
          </a:p>
          <a:p>
            <a:pPr marL="171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bg" altLang="en-US" sz="1200" dirty="0">
                <a:solidFill>
                  <a:schemeClr val="accent1"/>
                </a:solidFill>
                <a:cs typeface="Times New Roman" panose="02020603050405020304" pitchFamily="18" charset="0"/>
              </a:rPr>
              <a:t>Необходими са двама души – единият да държи главата стабилно, а другият да държи краката изправени надолу</a:t>
            </a:r>
          </a:p>
          <a:p>
            <a:pPr>
              <a:spcBef>
                <a:spcPct val="0"/>
              </a:spcBef>
              <a:defRPr/>
            </a:pPr>
            <a:r>
              <a:rPr lang="bg" altLang="en-US" sz="12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Първият човек</a:t>
            </a: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bg" altLang="en-US" sz="1200" dirty="0">
                <a:solidFill>
                  <a:schemeClr val="accent1"/>
                </a:solidFill>
                <a:cs typeface="Times New Roman" panose="02020603050405020304" pitchFamily="18" charset="0"/>
              </a:rPr>
              <a:t>Държи главата срещу фиксираната табла на инфантометъра , като детето е обърнато право нагоре</a:t>
            </a:r>
          </a:p>
          <a:p>
            <a:pPr>
              <a:spcBef>
                <a:spcPct val="0"/>
              </a:spcBef>
              <a:defRPr/>
            </a:pPr>
            <a:r>
              <a:rPr lang="bg" altLang="en-US" sz="12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Вторият човек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Изправя торса и краката и ги държи надолу и здраво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00" dirty="0">
                <a:solidFill>
                  <a:schemeClr val="accent1"/>
                </a:solidFill>
                <a:cs typeface="Times New Roman" panose="02020603050405020304" pitchFamily="18" charset="0"/>
              </a:rPr>
              <a:t>Позиционира краката със стъпалата успоредни на дъската за крака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Придвижва дъската в контакт със стъпалата на двата крака, държани здраво на място. В идеалния случай двата крака трябва да са прави с глезените под прав ъгъл  и пръстите на краката да сочат нагоре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00" dirty="0">
                <a:solidFill>
                  <a:schemeClr val="accent1"/>
                </a:solidFill>
                <a:cs typeface="Times New Roman" panose="02020603050405020304" pitchFamily="18" charset="0"/>
              </a:rPr>
              <a:t>Записва дължината до най-близкия </a:t>
            </a:r>
            <a:r>
              <a:rPr lang="bg" altLang="en-US" sz="12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милиметър</a:t>
            </a:r>
            <a:endParaRPr lang="en-GB" altLang="en-US" sz="12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920037" cy="430887"/>
          </a:xfrm>
        </p:spPr>
        <p:txBody>
          <a:bodyPr vert="horz"/>
          <a:lstStyle/>
          <a:p>
            <a:r>
              <a:rPr lang="bg" altLang="en-US" dirty="0"/>
              <a:t>Дължина в легнало положение </a:t>
            </a:r>
            <a:r>
              <a:rPr lang="bg" altLang="en-US" sz="2000" b="0" dirty="0"/>
              <a:t>(&lt;2 години)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5650865" y="4263254"/>
            <a:ext cx="2965450" cy="392113"/>
            <a:chOff x="6149898" y="3723869"/>
            <a:chExt cx="2563200" cy="350523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3723869"/>
              <a:ext cx="2563200" cy="350523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bg" altLang="en-US" sz="1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Източник</a:t>
              </a: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Как да измерим дължина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3786650"/>
              <a:ext cx="249555" cy="249557"/>
              <a:chOff x="8404860" y="3786650"/>
              <a:chExt cx="249555" cy="249557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3786650"/>
                <a:ext cx="249555" cy="249557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3848093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 dirty="0"/>
              <a:t>©ESPGHAN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60363" y="1048512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717774" y="1048512"/>
            <a:ext cx="4048401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ЧЕСТО СРЕЩАНИ ГРЕШКИ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е с обувки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стои на пръсти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Петите и краката са раздалечени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Коленете не са напълно изпънати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е напълно облечено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се подпира на мебели</a:t>
            </a:r>
            <a:r>
              <a:rPr lang="en-GB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bg-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или на</a:t>
            </a:r>
            <a:r>
              <a:rPr lang="en-GB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обгрижващ човек, който прави измерването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Крачетата на детето са поставени едно зад друго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Детето не стои право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Главата на детето не е във Франкфортската равнина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Главата на детето е повдигната нагоре или надолу</a:t>
            </a:r>
            <a:endParaRPr lang="de-DE" sz="14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bg" altLang="en-US" dirty="0"/>
              <a:t>Височина в изправено положение </a:t>
            </a:r>
            <a:r>
              <a:rPr lang="bg" altLang="en-US" sz="2000" b="0" dirty="0"/>
              <a:t>(&gt;2 години)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78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60363" y="1048512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360362" y="1048512"/>
            <a:ext cx="5730853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ПРАВИЛНА ПРОЦЕДУРА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Използвайте добре поддържано и редовно калибрирано                       (веднъж годишно или при необходимост) оборудване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Свалете тежките дрехи (напр. якета, джъмпери), обувките,              дебелите чорапи и всякакви аксесоари за коса или шапки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Детето трябва да стои изправено, със събрани крака, петите, седалището и лопатките да докосват вертикалната дъска на оборудването или стената</a:t>
            </a:r>
            <a:endParaRPr lang="bg" altLang="en-US" sz="1400" strike="sngStrike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Уверете се, че ръцете са отпуснати, краката изправени, стъпалата плоски и едно до друго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Поставете главата</a:t>
            </a:r>
            <a:r>
              <a:rPr lang="bg-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хоризонтално в позиция на Франкфортската равнина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Уверете се, че дъската за измерване лежи плътно върху главата на детето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Запишете височината в </a:t>
            </a:r>
            <a:r>
              <a:rPr lang="bg" altLang="en-US" sz="1400" dirty="0" err="1">
                <a:solidFill>
                  <a:schemeClr val="tx1"/>
                </a:solidFill>
                <a:cs typeface="Times New Roman" panose="02020603050405020304" pitchFamily="18" charset="0"/>
              </a:rPr>
              <a:t>сантиметри </a:t>
            </a:r>
            <a:r>
              <a:rPr lang="bg" altLang="en-US" sz="1400" dirty="0">
                <a:solidFill>
                  <a:schemeClr val="tx1"/>
                </a:solidFill>
                <a:cs typeface="Times New Roman" panose="02020603050405020304" pitchFamily="18" charset="0"/>
              </a:rPr>
              <a:t>и закръглете до най-близ</a:t>
            </a:r>
            <a:r>
              <a:rPr lang="bg" altLang="en-US" sz="1400" dirty="0">
                <a:solidFill>
                  <a:schemeClr val="accent1"/>
                </a:solidFill>
                <a:cs typeface="Times New Roman" panose="02020603050405020304" pitchFamily="18" charset="0"/>
              </a:rPr>
              <a:t>кия </a:t>
            </a:r>
            <a:r>
              <a:rPr lang="bg" altLang="en-US" sz="14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милиметър</a:t>
            </a:r>
            <a:endParaRPr lang="en-GB" altLang="en-US" sz="14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738664"/>
          </a:xfrm>
        </p:spPr>
        <p:txBody>
          <a:bodyPr vert="horz"/>
          <a:lstStyle/>
          <a:p>
            <a:r>
              <a:rPr lang="bg" altLang="en-US" dirty="0"/>
              <a:t>Височина в изправено положение</a:t>
            </a:r>
            <a:r>
              <a:rPr lang="bg" altLang="en-US" sz="2000" b="0" dirty="0"/>
              <a:t> </a:t>
            </a:r>
            <a:br>
              <a:rPr lang="bg" altLang="en-US" sz="2000" b="0" dirty="0"/>
            </a:br>
            <a:r>
              <a:rPr lang="bg" altLang="en-US" sz="2000" b="0" dirty="0"/>
              <a:t>(деца над 2 години, които могат да стоят прави)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5665079" y="4232371"/>
            <a:ext cx="3143376" cy="405565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bg" altLang="en-US" sz="1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Източник</a:t>
              </a: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Как да измерим височината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466" y="51612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5298120" y="1123380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ЧЕСТО СРЕЩАНИ ГРЕШКИ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Измервателната лента е твърде високо над веждите, ушите или и двете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Използване на негъвкава или разтеглива измервателна лента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Лентата е твърде ниска/твърде висока в задната част на главата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Лентата минава през ушите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bg" altLang="en-US" dirty="0"/>
              <a:t>Обиколка на главата</a:t>
            </a:r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269850" y="819022"/>
            <a:ext cx="4496325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ПРАВИЛНА ПРОЦЕДУРА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Вземете гъвкава, неразтеглива лента, за да измерите обиколката на главата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Отстранете фиби и ленти за глава или други аксесоари от главата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Поставете бебето в скута на обгрижващия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Дръжте бебето неподвижно по време на процеса на измерване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Прекарайте лентата около главата и я закрепете над веждите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Проверете дали лентата минава точно над ушите и над костната издатина на тила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Дръпнете силно, за да </a:t>
            </a:r>
            <a:r>
              <a:rPr lang="bg" altLang="en-US" sz="1250" dirty="0">
                <a:solidFill>
                  <a:schemeClr val="tx1"/>
                </a:solidFill>
                <a:cs typeface="Times New Roman" panose="02020603050405020304" pitchFamily="18" charset="0"/>
              </a:rPr>
              <a:t>притиснете косата </a:t>
            </a: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и кожата, но не до степен да причинявате дискомфорт на детето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Закръглете показанията до най-близкия </a:t>
            </a:r>
            <a:r>
              <a:rPr lang="bg" altLang="en-US" sz="125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милиметър</a:t>
            </a:r>
            <a:endParaRPr lang="en-GB" altLang="en-US" sz="125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250" dirty="0">
                <a:solidFill>
                  <a:schemeClr val="accent1"/>
                </a:solidFill>
                <a:cs typeface="Times New Roman" panose="02020603050405020304" pitchFamily="18" charset="0"/>
              </a:rPr>
              <a:t>Повторете измерването и ако разликата е &gt; 0,5 см, трябва да се направи трето измерване. Изчислете средното от трите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bg" altLang="en-US" dirty="0"/>
              <a:t>Обиколка на главата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5904625" y="4335463"/>
            <a:ext cx="2747851" cy="350520"/>
            <a:chOff x="5964984" y="4160203"/>
            <a:chExt cx="2747851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5964984" y="4160203"/>
              <a:ext cx="2747851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bg" altLang="en-US" sz="1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Източник</a:t>
              </a: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bg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Как да измерим обиколката на главата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132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60363" y="1048512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bg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ЧЕСТО СРЕЩАНИ ГРЕШКИ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 измерено облечено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Дете, измерено с пелени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Теглото на детето се измерва чрез поддържане на детето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Теглото на детето се измерва с играчки в ръце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Краката или ръцете на детето докосват маса (на която е поставен кантарът) или стена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bg" altLang="en-US" sz="1600" dirty="0">
                <a:solidFill>
                  <a:schemeClr val="accent1"/>
                </a:solidFill>
                <a:cs typeface="Times New Roman" panose="02020603050405020304" pitchFamily="18" charset="0"/>
              </a:rPr>
              <a:t>Везната е поставена върху мека повърхност (напр. матрак на легло)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bg" altLang="en-US" dirty="0"/>
              <a:t>Тегло на бебе </a:t>
            </a:r>
            <a:r>
              <a:rPr lang="bg" altLang="en-US" sz="2000" b="0" dirty="0"/>
              <a:t>(&lt;2 години)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58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"/>
              <a:t>©ESPGHAN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60363" y="1048512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1DB444-464E-407C-B22B-06781938FC4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78bb406-f9b4-4bf4-93fc-8ca01d6e3e84"/>
    <ds:schemaRef ds:uri="7b5a56f8-56c5-4c53-9a70-bce830385d8a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6F0D19-B79A-4EF9-9996-F957E4F5F1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1330</Words>
  <Application>Microsoft Office PowerPoint</Application>
  <PresentationFormat>On-screen Show (16:9)</PresentationFormat>
  <Paragraphs>184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Съдържание  Антропометрия при педиатрични пациенти: Правилна техника на измерване  и често срещани грешки</vt:lpstr>
      <vt:lpstr>Дължина в легнало положение (&lt;2 години)</vt:lpstr>
      <vt:lpstr>Дължина в легнало положение (&lt;2 години)</vt:lpstr>
      <vt:lpstr>Височина в изправено положение (&gt;2 години)</vt:lpstr>
      <vt:lpstr>Височина в изправено положение  (деца над 2 години, които могат да стоят прави)</vt:lpstr>
      <vt:lpstr>Обиколка на главата</vt:lpstr>
      <vt:lpstr>Обиколка на главата</vt:lpstr>
      <vt:lpstr>Тегло на бебе (&lt;2 години)</vt:lpstr>
      <vt:lpstr>Тегло на бебе (&lt;2 години)</vt:lpstr>
      <vt:lpstr>Тегло на дете (&gt;2 години)</vt:lpstr>
      <vt:lpstr>Тегло на дете (&gt;2 години)</vt:lpstr>
      <vt:lpstr>Тегло на дете с увреждания или ако не може да сътрудничи</vt:lpstr>
      <vt:lpstr>Графично нанасяне на антропометрични измервания </vt:lpstr>
      <vt:lpstr>Допълнителни източници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465</cp:revision>
  <cp:lastPrinted>2019-10-15T08:56:38Z</cp:lastPrinted>
  <dcterms:created xsi:type="dcterms:W3CDTF">2016-04-11T22:55:53Z</dcterms:created>
  <dcterms:modified xsi:type="dcterms:W3CDTF">2024-01-23T11:27:20Z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0x010100FB1792AF59AA0041BA5A040C722AE121</vt:lpwstr>
  </property>
</Properties>
</file>