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8.xml" ContentType="application/vnd.openxmlformats-officedocument.presentationml.tags+xml"/>
  <Override PartName="/ppt/notesSlides/notesSlide1.xml" ContentType="application/vnd.openxmlformats-officedocument.presentationml.notesSlide+xml"/>
  <Override PartName="/ppt/tags/tag9.xml" ContentType="application/vnd.openxmlformats-officedocument.presentationml.tags+xml"/>
  <Override PartName="/ppt/notesSlides/notesSlide2.xml" ContentType="application/vnd.openxmlformats-officedocument.presentationml.notesSlide+xml"/>
  <Override PartName="/ppt/tags/tag10.xml" ContentType="application/vnd.openxmlformats-officedocument.presentationml.tags+xml"/>
  <Override PartName="/ppt/notesSlides/notesSlide3.xml" ContentType="application/vnd.openxmlformats-officedocument.presentationml.notesSlide+xml"/>
  <Override PartName="/ppt/tags/tag11.xml" ContentType="application/vnd.openxmlformats-officedocument.presentationml.tags+xml"/>
  <Override PartName="/ppt/notesSlides/notesSlide4.xml" ContentType="application/vnd.openxmlformats-officedocument.presentationml.notesSlide+xml"/>
  <Override PartName="/ppt/tags/tag12.xml" ContentType="application/vnd.openxmlformats-officedocument.presentationml.tags+xml"/>
  <Override PartName="/ppt/notesSlides/notesSlide5.xml" ContentType="application/vnd.openxmlformats-officedocument.presentationml.notesSlide+xml"/>
  <Override PartName="/ppt/tags/tag13.xml" ContentType="application/vnd.openxmlformats-officedocument.presentationml.tags+xml"/>
  <Override PartName="/ppt/notesSlides/notesSlide6.xml" ContentType="application/vnd.openxmlformats-officedocument.presentationml.notesSlide+xml"/>
  <Override PartName="/ppt/tags/tag14.xml" ContentType="application/vnd.openxmlformats-officedocument.presentationml.tags+xml"/>
  <Override PartName="/ppt/notesSlides/notesSlide7.xml" ContentType="application/vnd.openxmlformats-officedocument.presentationml.notesSlide+xml"/>
  <Override PartName="/ppt/tags/tag15.xml" ContentType="application/vnd.openxmlformats-officedocument.presentationml.tags+xml"/>
  <Override PartName="/ppt/notesSlides/notesSlide8.xml" ContentType="application/vnd.openxmlformats-officedocument.presentationml.notesSlide+xml"/>
  <Override PartName="/ppt/tags/tag16.xml" ContentType="application/vnd.openxmlformats-officedocument.presentationml.tags+xml"/>
  <Override PartName="/ppt/notesSlides/notesSlide9.xml" ContentType="application/vnd.openxmlformats-officedocument.presentationml.notesSlide+xml"/>
  <Override PartName="/ppt/tags/tag17.xml" ContentType="application/vnd.openxmlformats-officedocument.presentationml.tags+xml"/>
  <Override PartName="/ppt/notesSlides/notesSlide10.xml" ContentType="application/vnd.openxmlformats-officedocument.presentationml.notesSlide+xml"/>
  <Override PartName="/ppt/tags/tag18.xml" ContentType="application/vnd.openxmlformats-officedocument.presentationml.tags+xml"/>
  <Override PartName="/ppt/notesSlides/notesSlide11.xml" ContentType="application/vnd.openxmlformats-officedocument.presentationml.notesSlide+xml"/>
  <Override PartName="/ppt/tags/tag19.xml" ContentType="application/vnd.openxmlformats-officedocument.presentationml.tags+xml"/>
  <Override PartName="/ppt/notesSlides/notesSlide12.xml" ContentType="application/vnd.openxmlformats-officedocument.presentationml.notesSlide+xml"/>
  <Override PartName="/ppt/tags/tag20.xml" ContentType="application/vnd.openxmlformats-officedocument.presentationml.tags+xml"/>
  <Override PartName="/ppt/notesSlides/notesSlide13.xml" ContentType="application/vnd.openxmlformats-officedocument.presentationml.notesSlide+xml"/>
  <Override PartName="/ppt/tags/tag21.xml" ContentType="application/vnd.openxmlformats-officedocument.presentationml.tags+xml"/>
  <Override PartName="/ppt/notesSlides/notesSlide14.xml" ContentType="application/vnd.openxmlformats-officedocument.presentationml.notesSlide+xml"/>
  <Override PartName="/ppt/tags/tag22.xml" ContentType="application/vnd.openxmlformats-officedocument.presentationml.tags+xml"/>
  <Override PartName="/ppt/notesSlides/notesSlide1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21"/>
  </p:notesMasterIdLst>
  <p:handoutMasterIdLst>
    <p:handoutMasterId r:id="rId22"/>
  </p:handoutMasterIdLst>
  <p:sldIdLst>
    <p:sldId id="2837" r:id="rId5"/>
    <p:sldId id="1415" r:id="rId6"/>
    <p:sldId id="283" r:id="rId7"/>
    <p:sldId id="2905" r:id="rId8"/>
    <p:sldId id="2906" r:id="rId9"/>
    <p:sldId id="2907" r:id="rId10"/>
    <p:sldId id="2908" r:id="rId11"/>
    <p:sldId id="2909" r:id="rId12"/>
    <p:sldId id="2910" r:id="rId13"/>
    <p:sldId id="2911" r:id="rId14"/>
    <p:sldId id="2912" r:id="rId15"/>
    <p:sldId id="2913" r:id="rId16"/>
    <p:sldId id="2914" r:id="rId17"/>
    <p:sldId id="2915" r:id="rId18"/>
    <p:sldId id="2902" r:id="rId19"/>
    <p:sldId id="2918" r:id="rId20"/>
  </p:sldIdLst>
  <p:sldSz cx="9144000" cy="5143500" type="screen16x9"/>
  <p:notesSz cx="6761163" cy="9942513"/>
  <p:custDataLst>
    <p:tags r:id="rId23"/>
  </p:custDataLst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872" userDrawn="1">
          <p15:clr>
            <a:srgbClr val="A4A3A4"/>
          </p15:clr>
        </p15:guide>
        <p15:guide id="3" orient="horz" pos="1189" userDrawn="1">
          <p15:clr>
            <a:srgbClr val="A4A3A4"/>
          </p15:clr>
        </p15:guide>
        <p15:guide id="4" pos="294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ena Niseteo" initials="TN" lastIdx="2" clrIdx="0"/>
  <p:cmAuthor id="2" name="Konstantinos Gerasimidis" initials="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8489"/>
    <a:srgbClr val="F39FA3"/>
    <a:srgbClr val="F8C5C8"/>
    <a:srgbClr val="5AC2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56E50A6-3AF7-4F85-ADD8-F927991AA9FC}" v="6" dt="2024-01-23T11:32:27.65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inimized">
    <p:restoredLeft sz="5831" autoAdjust="0"/>
    <p:restoredTop sz="89640" autoAdjust="0"/>
  </p:normalViewPr>
  <p:slideViewPr>
    <p:cSldViewPr snapToGrid="0">
      <p:cViewPr varScale="1">
        <p:scale>
          <a:sx n="102" d="100"/>
          <a:sy n="102" d="100"/>
        </p:scale>
        <p:origin x="1411" y="67"/>
      </p:cViewPr>
      <p:guideLst>
        <p:guide pos="872"/>
        <p:guide orient="horz" pos="1189"/>
        <p:guide pos="2948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59" d="100"/>
          <a:sy n="59" d="100"/>
        </p:scale>
        <p:origin x="3240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gs" Target="tags/tag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tharina Ikrath" userId="cfb46c0e-784e-4967-ba00-ce9e1da3cf9e" providerId="ADAL" clId="{356E50A6-3AF7-4F85-ADD8-F927991AA9FC}"/>
    <pc:docChg chg="addSld modSld">
      <pc:chgData name="Katharina Ikrath" userId="cfb46c0e-784e-4967-ba00-ce9e1da3cf9e" providerId="ADAL" clId="{356E50A6-3AF7-4F85-ADD8-F927991AA9FC}" dt="2024-01-23T11:32:44.656" v="20" actId="20577"/>
      <pc:docMkLst>
        <pc:docMk/>
      </pc:docMkLst>
      <pc:sldChg chg="addSp delSp modSp add mod">
        <pc:chgData name="Katharina Ikrath" userId="cfb46c0e-784e-4967-ba00-ce9e1da3cf9e" providerId="ADAL" clId="{356E50A6-3AF7-4F85-ADD8-F927991AA9FC}" dt="2024-01-23T11:32:44.656" v="20" actId="20577"/>
        <pc:sldMkLst>
          <pc:docMk/>
          <pc:sldMk cId="1016367952" sldId="2918"/>
        </pc:sldMkLst>
        <pc:spChg chg="mod">
          <ac:chgData name="Katharina Ikrath" userId="cfb46c0e-784e-4967-ba00-ce9e1da3cf9e" providerId="ADAL" clId="{356E50A6-3AF7-4F85-ADD8-F927991AA9FC}" dt="2024-01-23T11:32:12.522" v="11" actId="20577"/>
          <ac:spMkLst>
            <pc:docMk/>
            <pc:sldMk cId="1016367952" sldId="2918"/>
            <ac:spMk id="2" creationId="{00000000-0000-0000-0000-000000000000}"/>
          </ac:spMkLst>
        </pc:spChg>
        <pc:spChg chg="del">
          <ac:chgData name="Katharina Ikrath" userId="cfb46c0e-784e-4967-ba00-ce9e1da3cf9e" providerId="ADAL" clId="{356E50A6-3AF7-4F85-ADD8-F927991AA9FC}" dt="2024-01-23T11:32:17.863" v="12" actId="478"/>
          <ac:spMkLst>
            <pc:docMk/>
            <pc:sldMk cId="1016367952" sldId="2918"/>
            <ac:spMk id="3" creationId="{00000000-0000-0000-0000-000000000000}"/>
          </ac:spMkLst>
        </pc:spChg>
        <pc:spChg chg="add del mod">
          <ac:chgData name="Katharina Ikrath" userId="cfb46c0e-784e-4967-ba00-ce9e1da3cf9e" providerId="ADAL" clId="{356E50A6-3AF7-4F85-ADD8-F927991AA9FC}" dt="2024-01-23T11:32:18.216" v="13" actId="478"/>
          <ac:spMkLst>
            <pc:docMk/>
            <pc:sldMk cId="1016367952" sldId="2918"/>
            <ac:spMk id="6" creationId="{A17D9A10-A272-626E-C7CC-F38358F66FE6}"/>
          </ac:spMkLst>
        </pc:spChg>
        <pc:spChg chg="add mod">
          <ac:chgData name="Katharina Ikrath" userId="cfb46c0e-784e-4967-ba00-ce9e1da3cf9e" providerId="ADAL" clId="{356E50A6-3AF7-4F85-ADD8-F927991AA9FC}" dt="2024-01-23T11:32:44.656" v="20" actId="20577"/>
          <ac:spMkLst>
            <pc:docMk/>
            <pc:sldMk cId="1016367952" sldId="2918"/>
            <ac:spMk id="7" creationId="{711E9CE9-974F-C870-356D-58353B9E89E4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3609CCEF-EBD9-FA12-0864-BD03E4C5F8C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0525" cy="496888"/>
          </a:xfrm>
          <a:prstGeom prst="rect">
            <a:avLst/>
          </a:prstGeom>
        </p:spPr>
        <p:txBody>
          <a:bodyPr vert="horz" lIns="85789" tIns="42895" rIns="85789" bIns="42895" rtlCol="0"/>
          <a:lstStyle>
            <a:lvl1pPr algn="l" eaLnBrk="1" hangingPunct="1">
              <a:defRPr sz="1100">
                <a:latin typeface="Calibri" panose="020F0502020204030204" pitchFamily="34" charset="0"/>
                <a:ea typeface="MS PGothic" panose="020B0600070205080204" pitchFamily="34" charset="-128"/>
                <a:cs typeface="MS PGothic" pitchFamily="34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A268E58-1BE6-C0DC-5854-873EAF01207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29050" y="0"/>
            <a:ext cx="2930525" cy="496888"/>
          </a:xfrm>
          <a:prstGeom prst="rect">
            <a:avLst/>
          </a:prstGeom>
        </p:spPr>
        <p:txBody>
          <a:bodyPr vert="horz" wrap="square" lIns="85789" tIns="42895" rIns="85789" bIns="42895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100">
                <a:latin typeface="Calibri" panose="020F050202020403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DF9642F0-4D51-4020-B118-31F1F7A38F62}" type="datetime1">
              <a:rPr lang="de-DE"/>
              <a:pPr>
                <a:defRPr/>
              </a:pPr>
              <a:t>23.01.2024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A03A9CA-748B-3C10-F695-673EB2EE98A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44038"/>
            <a:ext cx="2930525" cy="496887"/>
          </a:xfrm>
          <a:prstGeom prst="rect">
            <a:avLst/>
          </a:prstGeom>
        </p:spPr>
        <p:txBody>
          <a:bodyPr vert="horz" lIns="85789" tIns="42895" rIns="85789" bIns="42895" rtlCol="0" anchor="b"/>
          <a:lstStyle>
            <a:lvl1pPr algn="l" eaLnBrk="1" hangingPunct="1">
              <a:defRPr sz="1100">
                <a:latin typeface="Calibri" panose="020F0502020204030204" pitchFamily="34" charset="0"/>
                <a:ea typeface="MS PGothic" panose="020B0600070205080204" pitchFamily="34" charset="-128"/>
                <a:cs typeface="MS PGothic" pitchFamily="34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C905C5C-4D54-BAF7-C093-0DEF362028A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29050" y="9444038"/>
            <a:ext cx="2930525" cy="496887"/>
          </a:xfrm>
          <a:prstGeom prst="rect">
            <a:avLst/>
          </a:prstGeom>
        </p:spPr>
        <p:txBody>
          <a:bodyPr vert="horz" wrap="square" lIns="85789" tIns="42895" rIns="85789" bIns="42895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1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EC0796EB-0670-4398-AA71-270575BCEE25}" type="slidenum">
              <a:rPr lang="de-DE" altLang="de-DE"/>
              <a:pPr>
                <a:defRPr/>
              </a:pPr>
              <a:t>‹#›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F809DEE4-BFB3-0272-909D-B39017EDFD4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0525" cy="496888"/>
          </a:xfrm>
          <a:prstGeom prst="rect">
            <a:avLst/>
          </a:prstGeom>
        </p:spPr>
        <p:txBody>
          <a:bodyPr vert="horz" lIns="85789" tIns="42895" rIns="85789" bIns="42895" rtlCol="0"/>
          <a:lstStyle>
            <a:lvl1pPr algn="l" eaLnBrk="1" hangingPunct="1">
              <a:defRPr sz="1100">
                <a:latin typeface="Calibri" panose="020F0502020204030204" pitchFamily="34" charset="0"/>
                <a:ea typeface="MS PGothic" panose="020B0600070205080204" pitchFamily="34" charset="-128"/>
                <a:cs typeface="MS PGothic" pitchFamily="34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3599F88-F46C-BEE4-5590-3E21D771D8A5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29050" y="0"/>
            <a:ext cx="2930525" cy="496888"/>
          </a:xfrm>
          <a:prstGeom prst="rect">
            <a:avLst/>
          </a:prstGeom>
        </p:spPr>
        <p:txBody>
          <a:bodyPr vert="horz" wrap="square" lIns="85789" tIns="42895" rIns="85789" bIns="42895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100">
                <a:latin typeface="Calibri" panose="020F0502020204030204" pitchFamily="34" charset="0"/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0E69DAF5-651C-4765-AFED-2549AD205A08}" type="datetime1">
              <a:rPr lang="de-DE"/>
              <a:pPr>
                <a:defRPr/>
              </a:pPr>
              <a:t>23.01.2024</a:t>
            </a:fld>
            <a:endParaRPr lang="de-DE" dirty="0"/>
          </a:p>
        </p:txBody>
      </p:sp>
      <p:sp>
        <p:nvSpPr>
          <p:cNvPr id="4" name="Folienbildplatzhalter 3">
            <a:extLst>
              <a:ext uri="{FF2B5EF4-FFF2-40B4-BE49-F238E27FC236}">
                <a16:creationId xmlns:a16="http://schemas.microsoft.com/office/drawing/2014/main" id="{D66E2646-EEEE-68FB-B1DC-4E830209634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6675" y="746125"/>
            <a:ext cx="6627813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5789" tIns="42895" rIns="85789" bIns="42895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>
            <a:extLst>
              <a:ext uri="{FF2B5EF4-FFF2-40B4-BE49-F238E27FC236}">
                <a16:creationId xmlns:a16="http://schemas.microsoft.com/office/drawing/2014/main" id="{BA977697-7B7A-957F-FCEB-19727D843B9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6275" y="4721225"/>
            <a:ext cx="5408613" cy="4475163"/>
          </a:xfrm>
          <a:prstGeom prst="rect">
            <a:avLst/>
          </a:prstGeom>
        </p:spPr>
        <p:txBody>
          <a:bodyPr vert="horz" wrap="square" lIns="85789" tIns="42895" rIns="85789" bIns="42895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de-AT" noProof="0"/>
              <a:t>Mastertextformat bearbeiten</a:t>
            </a:r>
          </a:p>
          <a:p>
            <a:pPr lvl="1"/>
            <a:r>
              <a:rPr lang="de-AT" noProof="0"/>
              <a:t>Zweite Ebene</a:t>
            </a:r>
          </a:p>
          <a:p>
            <a:pPr lvl="2"/>
            <a:r>
              <a:rPr lang="de-AT" noProof="0"/>
              <a:t>Dritte Ebene</a:t>
            </a:r>
          </a:p>
          <a:p>
            <a:pPr lvl="3"/>
            <a:r>
              <a:rPr lang="de-AT" noProof="0"/>
              <a:t>Vierte Ebene</a:t>
            </a:r>
          </a:p>
          <a:p>
            <a:pPr lvl="4"/>
            <a:r>
              <a:rPr lang="de-AT" noProof="0"/>
              <a:t>Fünfte Ebene</a:t>
            </a:r>
            <a:endParaRPr lang="de-DE" noProof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8AA57E3-32A2-05F3-C93B-CACA2CFF8131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444038"/>
            <a:ext cx="2930525" cy="496887"/>
          </a:xfrm>
          <a:prstGeom prst="rect">
            <a:avLst/>
          </a:prstGeom>
        </p:spPr>
        <p:txBody>
          <a:bodyPr vert="horz" lIns="85789" tIns="42895" rIns="85789" bIns="42895" rtlCol="0" anchor="b"/>
          <a:lstStyle>
            <a:lvl1pPr algn="l" eaLnBrk="1" hangingPunct="1">
              <a:defRPr sz="1100">
                <a:latin typeface="Calibri" panose="020F0502020204030204" pitchFamily="34" charset="0"/>
                <a:ea typeface="MS PGothic" panose="020B0600070205080204" pitchFamily="34" charset="-128"/>
                <a:cs typeface="MS PGothic" pitchFamily="34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7CC5417-993B-5C5B-5D39-313C34E7A4F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29050" y="9444038"/>
            <a:ext cx="2930525" cy="496887"/>
          </a:xfrm>
          <a:prstGeom prst="rect">
            <a:avLst/>
          </a:prstGeom>
        </p:spPr>
        <p:txBody>
          <a:bodyPr vert="horz" wrap="square" lIns="85789" tIns="42895" rIns="85789" bIns="42895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1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DED3CC10-6A80-44AD-A487-73E07BD4EEDF}" type="slidenum">
              <a:rPr lang="de-DE" altLang="de-DE"/>
              <a:pPr>
                <a:defRPr/>
              </a:pPr>
              <a:t>‹#›</a:t>
            </a:fld>
            <a:endParaRPr lang="de-DE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anose="020B0600070205080204" pitchFamily="34" charset="-128"/>
        <a:cs typeface="ＭＳ Ｐゴシック" pitchFamily="8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anose="020B0600070205080204" pitchFamily="34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anose="020B0600070205080204" pitchFamily="34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anose="020B0600070205080204" pitchFamily="34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anose="020B0600070205080204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>
            <a:extLst>
              <a:ext uri="{FF2B5EF4-FFF2-40B4-BE49-F238E27FC236}">
                <a16:creationId xmlns:a16="http://schemas.microsoft.com/office/drawing/2014/main" id="{58D8C9D6-D1AD-8776-0E25-A6B6C35DDD6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Notes Placeholder 2">
            <a:extLst>
              <a:ext uri="{FF2B5EF4-FFF2-40B4-BE49-F238E27FC236}">
                <a16:creationId xmlns:a16="http://schemas.microsoft.com/office/drawing/2014/main" id="{8C566EDB-96F6-83A7-AB91-204BD4DE453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dirty="0"/>
              <a:t>Create committees to solve issues</a:t>
            </a:r>
            <a:endParaRPr lang="he-IL" altLang="en-US" dirty="0"/>
          </a:p>
        </p:txBody>
      </p:sp>
      <p:sp>
        <p:nvSpPr>
          <p:cNvPr id="7172" name="Slide Number Placeholder 3">
            <a:extLst>
              <a:ext uri="{FF2B5EF4-FFF2-40B4-BE49-F238E27FC236}">
                <a16:creationId xmlns:a16="http://schemas.microsoft.com/office/drawing/2014/main" id="{5BAE9706-93CF-B5AC-B9F2-D16F4DD6435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696913" indent="-2667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07156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500188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1928813" indent="-214313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386013" indent="-214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843213" indent="-214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300413" indent="-214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757613" indent="-2143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B41D02AA-4533-49FB-A61D-9A190A775CB6}" type="slidenum">
              <a:rPr lang="de-DE" altLang="de-DE" smtClean="0">
                <a:latin typeface="Calibri" panose="020F0502020204030204" pitchFamily="34" charset="0"/>
              </a:rPr>
              <a:pPr/>
              <a:t>1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>
            <a:extLst>
              <a:ext uri="{FF2B5EF4-FFF2-40B4-BE49-F238E27FC236}">
                <a16:creationId xmlns:a16="http://schemas.microsoft.com/office/drawing/2014/main" id="{D9D57E84-1CF8-5D21-1C56-F1B9E226B0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>
            <a:extLst>
              <a:ext uri="{FF2B5EF4-FFF2-40B4-BE49-F238E27FC236}">
                <a16:creationId xmlns:a16="http://schemas.microsoft.com/office/drawing/2014/main" id="{C68BD0D0-5703-AD79-1ED8-ED8171B126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11268" name="Slide Number Placeholder 3">
            <a:extLst>
              <a:ext uri="{FF2B5EF4-FFF2-40B4-BE49-F238E27FC236}">
                <a16:creationId xmlns:a16="http://schemas.microsoft.com/office/drawing/2014/main" id="{21D5D600-7306-61BA-6514-E04497E449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0EE394-4DA5-4B47-8071-947D9900A34D}" type="slidenum">
              <a:rPr lang="de-DE" altLang="de-DE" smtClean="0">
                <a:latin typeface="Calibri" panose="020F0502020204030204" pitchFamily="34" charset="0"/>
              </a:rPr>
              <a:pPr/>
              <a:t>10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00037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>
            <a:extLst>
              <a:ext uri="{FF2B5EF4-FFF2-40B4-BE49-F238E27FC236}">
                <a16:creationId xmlns:a16="http://schemas.microsoft.com/office/drawing/2014/main" id="{D9D57E84-1CF8-5D21-1C56-F1B9E226B0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>
            <a:extLst>
              <a:ext uri="{FF2B5EF4-FFF2-40B4-BE49-F238E27FC236}">
                <a16:creationId xmlns:a16="http://schemas.microsoft.com/office/drawing/2014/main" id="{C68BD0D0-5703-AD79-1ED8-ED8171B126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11268" name="Slide Number Placeholder 3">
            <a:extLst>
              <a:ext uri="{FF2B5EF4-FFF2-40B4-BE49-F238E27FC236}">
                <a16:creationId xmlns:a16="http://schemas.microsoft.com/office/drawing/2014/main" id="{21D5D600-7306-61BA-6514-E04497E449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0EE394-4DA5-4B47-8071-947D9900A34D}" type="slidenum">
              <a:rPr lang="de-DE" altLang="de-DE" smtClean="0">
                <a:latin typeface="Calibri" panose="020F0502020204030204" pitchFamily="34" charset="0"/>
              </a:rPr>
              <a:pPr/>
              <a:t>11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30927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>
            <a:extLst>
              <a:ext uri="{FF2B5EF4-FFF2-40B4-BE49-F238E27FC236}">
                <a16:creationId xmlns:a16="http://schemas.microsoft.com/office/drawing/2014/main" id="{D9D57E84-1CF8-5D21-1C56-F1B9E226B0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>
            <a:extLst>
              <a:ext uri="{FF2B5EF4-FFF2-40B4-BE49-F238E27FC236}">
                <a16:creationId xmlns:a16="http://schemas.microsoft.com/office/drawing/2014/main" id="{C68BD0D0-5703-AD79-1ED8-ED8171B126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11268" name="Slide Number Placeholder 3">
            <a:extLst>
              <a:ext uri="{FF2B5EF4-FFF2-40B4-BE49-F238E27FC236}">
                <a16:creationId xmlns:a16="http://schemas.microsoft.com/office/drawing/2014/main" id="{21D5D600-7306-61BA-6514-E04497E449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0EE394-4DA5-4B47-8071-947D9900A34D}" type="slidenum">
              <a:rPr lang="de-DE" altLang="de-DE" smtClean="0">
                <a:latin typeface="Calibri" panose="020F0502020204030204" pitchFamily="34" charset="0"/>
              </a:rPr>
              <a:pPr/>
              <a:t>12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856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>
            <a:extLst>
              <a:ext uri="{FF2B5EF4-FFF2-40B4-BE49-F238E27FC236}">
                <a16:creationId xmlns:a16="http://schemas.microsoft.com/office/drawing/2014/main" id="{D9D57E84-1CF8-5D21-1C56-F1B9E226B0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>
            <a:extLst>
              <a:ext uri="{FF2B5EF4-FFF2-40B4-BE49-F238E27FC236}">
                <a16:creationId xmlns:a16="http://schemas.microsoft.com/office/drawing/2014/main" id="{C68BD0D0-5703-AD79-1ED8-ED8171B126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11268" name="Slide Number Placeholder 3">
            <a:extLst>
              <a:ext uri="{FF2B5EF4-FFF2-40B4-BE49-F238E27FC236}">
                <a16:creationId xmlns:a16="http://schemas.microsoft.com/office/drawing/2014/main" id="{21D5D600-7306-61BA-6514-E04497E449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0EE394-4DA5-4B47-8071-947D9900A34D}" type="slidenum">
              <a:rPr lang="de-DE" altLang="de-DE" smtClean="0">
                <a:latin typeface="Calibri" panose="020F0502020204030204" pitchFamily="34" charset="0"/>
              </a:rPr>
              <a:pPr/>
              <a:t>13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741746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>
            <a:extLst>
              <a:ext uri="{FF2B5EF4-FFF2-40B4-BE49-F238E27FC236}">
                <a16:creationId xmlns:a16="http://schemas.microsoft.com/office/drawing/2014/main" id="{6D3BDB6E-D6FE-7BFD-D010-E3D06C405B9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Notes Placeholder 2">
            <a:extLst>
              <a:ext uri="{FF2B5EF4-FFF2-40B4-BE49-F238E27FC236}">
                <a16:creationId xmlns:a16="http://schemas.microsoft.com/office/drawing/2014/main" id="{0DF41C32-6CEA-1D3D-E394-22F349EDF08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9220" name="Slide Number Placeholder 3">
            <a:extLst>
              <a:ext uri="{FF2B5EF4-FFF2-40B4-BE49-F238E27FC236}">
                <a16:creationId xmlns:a16="http://schemas.microsoft.com/office/drawing/2014/main" id="{62EEBB3A-0591-1E06-8700-25F763F1961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F0B1619C-00EA-4534-BF2D-F3D49FF62625}" type="slidenum">
              <a:rPr lang="de-DE" altLang="de-DE" smtClean="0">
                <a:latin typeface="Calibri" panose="020F0502020204030204" pitchFamily="34" charset="0"/>
              </a:rPr>
              <a:pPr/>
              <a:t>14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045576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ED3CC10-6A80-44AD-A487-73E07BD4EEDF}" type="slidenum">
              <a:rPr lang="de-DE" altLang="de-DE" smtClean="0"/>
              <a:pPr>
                <a:defRPr/>
              </a:pPr>
              <a:t>15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2433532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>
            <a:extLst>
              <a:ext uri="{FF2B5EF4-FFF2-40B4-BE49-F238E27FC236}">
                <a16:creationId xmlns:a16="http://schemas.microsoft.com/office/drawing/2014/main" id="{6D3BDB6E-D6FE-7BFD-D010-E3D06C405B9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Notes Placeholder 2">
            <a:extLst>
              <a:ext uri="{FF2B5EF4-FFF2-40B4-BE49-F238E27FC236}">
                <a16:creationId xmlns:a16="http://schemas.microsoft.com/office/drawing/2014/main" id="{0DF41C32-6CEA-1D3D-E394-22F349EDF08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9220" name="Slide Number Placeholder 3">
            <a:extLst>
              <a:ext uri="{FF2B5EF4-FFF2-40B4-BE49-F238E27FC236}">
                <a16:creationId xmlns:a16="http://schemas.microsoft.com/office/drawing/2014/main" id="{62EEBB3A-0591-1E06-8700-25F763F1961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F0B1619C-00EA-4534-BF2D-F3D49FF62625}" type="slidenum">
              <a:rPr lang="de-DE" altLang="de-DE" smtClean="0">
                <a:latin typeface="Calibri" panose="020F0502020204030204" pitchFamily="34" charset="0"/>
              </a:rPr>
              <a:pPr/>
              <a:t>2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>
            <a:extLst>
              <a:ext uri="{FF2B5EF4-FFF2-40B4-BE49-F238E27FC236}">
                <a16:creationId xmlns:a16="http://schemas.microsoft.com/office/drawing/2014/main" id="{D9D57E84-1CF8-5D21-1C56-F1B9E226B0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>
            <a:extLst>
              <a:ext uri="{FF2B5EF4-FFF2-40B4-BE49-F238E27FC236}">
                <a16:creationId xmlns:a16="http://schemas.microsoft.com/office/drawing/2014/main" id="{C68BD0D0-5703-AD79-1ED8-ED8171B126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11268" name="Slide Number Placeholder 3">
            <a:extLst>
              <a:ext uri="{FF2B5EF4-FFF2-40B4-BE49-F238E27FC236}">
                <a16:creationId xmlns:a16="http://schemas.microsoft.com/office/drawing/2014/main" id="{21D5D600-7306-61BA-6514-E04497E449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0EE394-4DA5-4B47-8071-947D9900A34D}" type="slidenum">
              <a:rPr lang="de-DE" altLang="de-DE" smtClean="0">
                <a:latin typeface="Calibri" panose="020F0502020204030204" pitchFamily="34" charset="0"/>
              </a:rPr>
              <a:pPr/>
              <a:t>3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>
            <a:extLst>
              <a:ext uri="{FF2B5EF4-FFF2-40B4-BE49-F238E27FC236}">
                <a16:creationId xmlns:a16="http://schemas.microsoft.com/office/drawing/2014/main" id="{D9D57E84-1CF8-5D21-1C56-F1B9E226B0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>
            <a:extLst>
              <a:ext uri="{FF2B5EF4-FFF2-40B4-BE49-F238E27FC236}">
                <a16:creationId xmlns:a16="http://schemas.microsoft.com/office/drawing/2014/main" id="{C68BD0D0-5703-AD79-1ED8-ED8171B126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11268" name="Slide Number Placeholder 3">
            <a:extLst>
              <a:ext uri="{FF2B5EF4-FFF2-40B4-BE49-F238E27FC236}">
                <a16:creationId xmlns:a16="http://schemas.microsoft.com/office/drawing/2014/main" id="{21D5D600-7306-61BA-6514-E04497E449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0EE394-4DA5-4B47-8071-947D9900A34D}" type="slidenum">
              <a:rPr lang="de-DE" altLang="de-DE" smtClean="0">
                <a:latin typeface="Calibri" panose="020F0502020204030204" pitchFamily="34" charset="0"/>
              </a:rPr>
              <a:pPr/>
              <a:t>4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73609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>
            <a:extLst>
              <a:ext uri="{FF2B5EF4-FFF2-40B4-BE49-F238E27FC236}">
                <a16:creationId xmlns:a16="http://schemas.microsoft.com/office/drawing/2014/main" id="{D9D57E84-1CF8-5D21-1C56-F1B9E226B0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>
            <a:extLst>
              <a:ext uri="{FF2B5EF4-FFF2-40B4-BE49-F238E27FC236}">
                <a16:creationId xmlns:a16="http://schemas.microsoft.com/office/drawing/2014/main" id="{C68BD0D0-5703-AD79-1ED8-ED8171B126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11268" name="Slide Number Placeholder 3">
            <a:extLst>
              <a:ext uri="{FF2B5EF4-FFF2-40B4-BE49-F238E27FC236}">
                <a16:creationId xmlns:a16="http://schemas.microsoft.com/office/drawing/2014/main" id="{21D5D600-7306-61BA-6514-E04497E449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0EE394-4DA5-4B47-8071-947D9900A34D}" type="slidenum">
              <a:rPr lang="de-DE" altLang="de-DE" smtClean="0">
                <a:latin typeface="Calibri" panose="020F0502020204030204" pitchFamily="34" charset="0"/>
              </a:rPr>
              <a:pPr/>
              <a:t>5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25572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>
            <a:extLst>
              <a:ext uri="{FF2B5EF4-FFF2-40B4-BE49-F238E27FC236}">
                <a16:creationId xmlns:a16="http://schemas.microsoft.com/office/drawing/2014/main" id="{D9D57E84-1CF8-5D21-1C56-F1B9E226B0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>
            <a:extLst>
              <a:ext uri="{FF2B5EF4-FFF2-40B4-BE49-F238E27FC236}">
                <a16:creationId xmlns:a16="http://schemas.microsoft.com/office/drawing/2014/main" id="{C68BD0D0-5703-AD79-1ED8-ED8171B126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11268" name="Slide Number Placeholder 3">
            <a:extLst>
              <a:ext uri="{FF2B5EF4-FFF2-40B4-BE49-F238E27FC236}">
                <a16:creationId xmlns:a16="http://schemas.microsoft.com/office/drawing/2014/main" id="{21D5D600-7306-61BA-6514-E04497E449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0EE394-4DA5-4B47-8071-947D9900A34D}" type="slidenum">
              <a:rPr lang="de-DE" altLang="de-DE" smtClean="0">
                <a:latin typeface="Calibri" panose="020F0502020204030204" pitchFamily="34" charset="0"/>
              </a:rPr>
              <a:pPr/>
              <a:t>6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35964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>
            <a:extLst>
              <a:ext uri="{FF2B5EF4-FFF2-40B4-BE49-F238E27FC236}">
                <a16:creationId xmlns:a16="http://schemas.microsoft.com/office/drawing/2014/main" id="{D9D57E84-1CF8-5D21-1C56-F1B9E226B0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>
            <a:extLst>
              <a:ext uri="{FF2B5EF4-FFF2-40B4-BE49-F238E27FC236}">
                <a16:creationId xmlns:a16="http://schemas.microsoft.com/office/drawing/2014/main" id="{C68BD0D0-5703-AD79-1ED8-ED8171B126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11268" name="Slide Number Placeholder 3">
            <a:extLst>
              <a:ext uri="{FF2B5EF4-FFF2-40B4-BE49-F238E27FC236}">
                <a16:creationId xmlns:a16="http://schemas.microsoft.com/office/drawing/2014/main" id="{21D5D600-7306-61BA-6514-E04497E449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0EE394-4DA5-4B47-8071-947D9900A34D}" type="slidenum">
              <a:rPr lang="de-DE" altLang="de-DE" smtClean="0">
                <a:latin typeface="Calibri" panose="020F0502020204030204" pitchFamily="34" charset="0"/>
              </a:rPr>
              <a:pPr/>
              <a:t>7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68817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>
            <a:extLst>
              <a:ext uri="{FF2B5EF4-FFF2-40B4-BE49-F238E27FC236}">
                <a16:creationId xmlns:a16="http://schemas.microsoft.com/office/drawing/2014/main" id="{D9D57E84-1CF8-5D21-1C56-F1B9E226B0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>
            <a:extLst>
              <a:ext uri="{FF2B5EF4-FFF2-40B4-BE49-F238E27FC236}">
                <a16:creationId xmlns:a16="http://schemas.microsoft.com/office/drawing/2014/main" id="{C68BD0D0-5703-AD79-1ED8-ED8171B126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11268" name="Slide Number Placeholder 3">
            <a:extLst>
              <a:ext uri="{FF2B5EF4-FFF2-40B4-BE49-F238E27FC236}">
                <a16:creationId xmlns:a16="http://schemas.microsoft.com/office/drawing/2014/main" id="{21D5D600-7306-61BA-6514-E04497E449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0EE394-4DA5-4B47-8071-947D9900A34D}" type="slidenum">
              <a:rPr lang="de-DE" altLang="de-DE" smtClean="0">
                <a:latin typeface="Calibri" panose="020F0502020204030204" pitchFamily="34" charset="0"/>
              </a:rPr>
              <a:pPr/>
              <a:t>8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43293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>
            <a:extLst>
              <a:ext uri="{FF2B5EF4-FFF2-40B4-BE49-F238E27FC236}">
                <a16:creationId xmlns:a16="http://schemas.microsoft.com/office/drawing/2014/main" id="{D9D57E84-1CF8-5D21-1C56-F1B9E226B03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>
            <a:extLst>
              <a:ext uri="{FF2B5EF4-FFF2-40B4-BE49-F238E27FC236}">
                <a16:creationId xmlns:a16="http://schemas.microsoft.com/office/drawing/2014/main" id="{C68BD0D0-5703-AD79-1ED8-ED8171B126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11268" name="Slide Number Placeholder 3">
            <a:extLst>
              <a:ext uri="{FF2B5EF4-FFF2-40B4-BE49-F238E27FC236}">
                <a16:creationId xmlns:a16="http://schemas.microsoft.com/office/drawing/2014/main" id="{21D5D600-7306-61BA-6514-E04497E449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00EE394-4DA5-4B47-8071-947D9900A34D}" type="slidenum">
              <a:rPr lang="de-DE" altLang="de-DE" smtClean="0">
                <a:latin typeface="Calibri" panose="020F0502020204030204" pitchFamily="34" charset="0"/>
              </a:rPr>
              <a:pPr/>
              <a:t>9</a:t>
            </a:fld>
            <a:endParaRPr lang="de-DE" altLang="de-DE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01442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7.xml"/><Relationship Id="rId4" Type="http://schemas.openxmlformats.org/officeDocument/2006/relationships/image" Target="../media/image1.emf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Relationship Id="rId4" Type="http://schemas.openxmlformats.org/officeDocument/2006/relationships/image" Target="../media/image1.emf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Relationship Id="rId4" Type="http://schemas.openxmlformats.org/officeDocument/2006/relationships/image" Target="../media/image1.em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6.xml"/><Relationship Id="rId4" Type="http://schemas.openxmlformats.org/officeDocument/2006/relationships/image" Target="../media/image1.emf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7">
            <a:extLst>
              <a:ext uri="{FF2B5EF4-FFF2-40B4-BE49-F238E27FC236}">
                <a16:creationId xmlns:a16="http://schemas.microsoft.com/office/drawing/2014/main" id="{79D0F685-2A92-6117-AE56-3CF5C37A454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4475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00000" y="1800000"/>
            <a:ext cx="4860000" cy="900000"/>
          </a:xfrm>
        </p:spPr>
        <p:txBody>
          <a:bodyPr anchor="b"/>
          <a:lstStyle>
            <a:lvl1pPr algn="l">
              <a:defRPr sz="3000">
                <a:solidFill>
                  <a:srgbClr val="0F3B61"/>
                </a:solidFill>
                <a:latin typeface="Calibri" panose="020F0502020204030204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900000" y="2700000"/>
            <a:ext cx="4860000" cy="900000"/>
          </a:xfrm>
        </p:spPr>
        <p:txBody>
          <a:bodyPr/>
          <a:lstStyle>
            <a:lvl1pPr marL="0" indent="0" algn="l">
              <a:buNone/>
              <a:defRPr sz="2000">
                <a:solidFill>
                  <a:srgbClr val="5AC2C9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Formatvorlage des Untertitelmasters durch Klicken bearbeiten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350458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0203D070-87C5-2E99-AE09-7E5D72D5EF98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92478995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70" imgH="371" progId="TCLayout.ActiveDocument.1">
                  <p:embed/>
                </p:oleObj>
              </mc:Choice>
              <mc:Fallback>
                <p:oleObj name="think-cell Folie" r:id="rId3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0203D070-87C5-2E99-AE09-7E5D72D5EF9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F6BE62D-F7B8-65A7-F5F4-B2D633D6FC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46724B-463F-47E2-B8EB-EEA058E21DB8}" type="datetime1">
              <a:rPr lang="de-DE" smtClean="0"/>
              <a:t>23.01.2024</a:t>
            </a:fld>
            <a:endParaRPr lang="de-AT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40BA60E-E3B9-8715-AEAB-7B67BFB16D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38E23F8-F6B8-7C5A-5F4A-20FE18585E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57FCA6-E111-4165-9ACC-82BE306AA823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8112427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840000" y="1440000"/>
            <a:ext cx="1944000" cy="2880000"/>
          </a:xfrm>
        </p:spPr>
        <p:txBody>
          <a:bodyPr vert="eaVert"/>
          <a:lstStyle/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60000" y="360000"/>
            <a:ext cx="6300000" cy="3960000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FBD5BEB-68A9-0A1D-FF0C-86C96719FC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CF3C1B-7DFD-4AFF-A71B-8B18902DEBFA}" type="datetime1">
              <a:rPr lang="de-DE" smtClean="0"/>
              <a:t>23.01.2024</a:t>
            </a:fld>
            <a:endParaRPr lang="de-AT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C86CD31-43FF-5676-9F2D-105EA60509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578AD50-E191-CD71-994E-645DE641FF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2C9815-BA15-4051-B3E5-F89EA4077A0C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8583054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DADB051E-8402-F430-85B9-A1047DD9E2E0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5518113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70" imgH="371" progId="TCLayout.ActiveDocument.1">
                  <p:embed/>
                </p:oleObj>
              </mc:Choice>
              <mc:Fallback>
                <p:oleObj name="think-cell Folie" r:id="rId3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DADB051E-8402-F430-85B9-A1047DD9E2E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9E450E1-43E2-2928-0F2B-7591835CEF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D2EC9A-67D8-4BCF-B2B3-AC67B738A141}" type="datetime1">
              <a:rPr lang="de-DE" smtClean="0"/>
              <a:t>23.01.2024</a:t>
            </a:fld>
            <a:endParaRPr lang="de-AT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C79C398-CFA6-652A-0806-8FCAD7E07E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412AB41-5E7A-729C-7DDF-344BFE20B6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770ED3-E81A-4D20-AA9B-13DEB7B0C866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724397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00000" y="3240000"/>
            <a:ext cx="7884000" cy="1080000"/>
          </a:xfrm>
        </p:spPr>
        <p:txBody>
          <a:bodyPr anchor="t"/>
          <a:lstStyle>
            <a:lvl1pPr algn="l">
              <a:defRPr sz="3200" b="1" cap="all"/>
            </a:lvl1pPr>
          </a:lstStyle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00000" y="2160000"/>
            <a:ext cx="7884000" cy="108000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E15CA27-4051-C761-574F-A5477386B6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7BB578-848D-407D-A8AE-A4DBFA62EC8D}" type="datetime1">
              <a:rPr lang="de-DE" smtClean="0"/>
              <a:t>23.01.2024</a:t>
            </a:fld>
            <a:endParaRPr lang="de-AT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82F9C30-0C99-4D9E-B17E-8B9A21A382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A59962F-4F08-EE34-5960-6823B9A7D0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38F39-6B48-4885-9016-5A6E2D5BD6D4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840576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kt 8" hidden="1">
            <a:extLst>
              <a:ext uri="{FF2B5EF4-FFF2-40B4-BE49-F238E27FC236}">
                <a16:creationId xmlns:a16="http://schemas.microsoft.com/office/drawing/2014/main" id="{081B969D-D655-8DA0-8CB5-F9B5093A5041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07312954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70" imgH="371" progId="TCLayout.ActiveDocument.1">
                  <p:embed/>
                </p:oleObj>
              </mc:Choice>
              <mc:Fallback>
                <p:oleObj name="think-cell Folie" r:id="rId3" imgW="370" imgH="371" progId="TCLayout.ActiveDocument.1">
                  <p:embed/>
                  <p:pic>
                    <p:nvPicPr>
                      <p:cNvPr id="9" name="Objekt 8" hidden="1">
                        <a:extLst>
                          <a:ext uri="{FF2B5EF4-FFF2-40B4-BE49-F238E27FC236}">
                            <a16:creationId xmlns:a16="http://schemas.microsoft.com/office/drawing/2014/main" id="{081B969D-D655-8DA0-8CB5-F9B5093A504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60000" y="1440000"/>
            <a:ext cx="4140000" cy="288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8" name="Inhaltsplatzhalter 2"/>
          <p:cNvSpPr>
            <a:spLocks noGrp="1"/>
          </p:cNvSpPr>
          <p:nvPr>
            <p:ph sz="half" idx="13"/>
          </p:nvPr>
        </p:nvSpPr>
        <p:spPr>
          <a:xfrm>
            <a:off x="4680000" y="1440000"/>
            <a:ext cx="4140000" cy="288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C52248B8-E0D0-1524-71DC-DF814AE62324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ECCB87-9E3E-430C-93D8-F873E0939D8B}" type="datetime1">
              <a:rPr lang="de-DE" smtClean="0"/>
              <a:t>23.01.2024</a:t>
            </a:fld>
            <a:endParaRPr lang="de-AT" dirty="0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AECC18AA-2A47-AFAE-7976-8E3D4E97B6D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83B00E9A-BC7C-F7CE-9F39-AF1B1D7EA0D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0D49C5-201F-4304-9D0B-543212BFD839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40325594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kt 5" hidden="1">
            <a:extLst>
              <a:ext uri="{FF2B5EF4-FFF2-40B4-BE49-F238E27FC236}">
                <a16:creationId xmlns:a16="http://schemas.microsoft.com/office/drawing/2014/main" id="{ED26E154-D980-50AD-E722-802B1F14BBF3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4700163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70" imgH="371" progId="TCLayout.ActiveDocument.1">
                  <p:embed/>
                </p:oleObj>
              </mc:Choice>
              <mc:Fallback>
                <p:oleObj name="think-cell Folie" r:id="rId3" imgW="370" imgH="371" progId="TCLayout.ActiveDocument.1">
                  <p:embed/>
                  <p:pic>
                    <p:nvPicPr>
                      <p:cNvPr id="6" name="Objekt 5" hidden="1">
                        <a:extLst>
                          <a:ext uri="{FF2B5EF4-FFF2-40B4-BE49-F238E27FC236}">
                            <a16:creationId xmlns:a16="http://schemas.microsoft.com/office/drawing/2014/main" id="{ED26E154-D980-50AD-E722-802B1F14BBF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vert="horz"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60000" y="1440000"/>
            <a:ext cx="4140000" cy="360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60000" y="1800000"/>
            <a:ext cx="4140000" cy="252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10" name="Textplatzhalter 2"/>
          <p:cNvSpPr>
            <a:spLocks noGrp="1"/>
          </p:cNvSpPr>
          <p:nvPr>
            <p:ph type="body" idx="13"/>
          </p:nvPr>
        </p:nvSpPr>
        <p:spPr>
          <a:xfrm>
            <a:off x="4680000" y="1440000"/>
            <a:ext cx="4140000" cy="360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11" name="Inhaltsplatzhalter 3"/>
          <p:cNvSpPr>
            <a:spLocks noGrp="1"/>
          </p:cNvSpPr>
          <p:nvPr>
            <p:ph sz="half" idx="14"/>
          </p:nvPr>
        </p:nvSpPr>
        <p:spPr>
          <a:xfrm>
            <a:off x="4680000" y="1800000"/>
            <a:ext cx="4140000" cy="252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7781929C-5CB9-3649-4CBA-D1561FE39341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3C7FB6-F889-40FC-A3C2-E74892912368}" type="datetime1">
              <a:rPr lang="de-DE" smtClean="0"/>
              <a:t>23.01.2024</a:t>
            </a:fld>
            <a:endParaRPr lang="de-AT" dirty="0"/>
          </a:p>
        </p:txBody>
      </p:sp>
      <p:sp>
        <p:nvSpPr>
          <p:cNvPr id="8" name="Fußzeilenplatzhalter 4">
            <a:extLst>
              <a:ext uri="{FF2B5EF4-FFF2-40B4-BE49-F238E27FC236}">
                <a16:creationId xmlns:a16="http://schemas.microsoft.com/office/drawing/2014/main" id="{D5C66226-6DB0-0B3B-5DC2-CECCA7663369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AB5CA4FF-5636-AF88-A761-C908EFD57474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4867DD-16BB-4570-BCA3-AA76D1086E3F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18863160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0437F210-9940-8159-C9A2-4EED831CE45E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26760119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70" imgH="371" progId="TCLayout.ActiveDocument.1">
                  <p:embed/>
                </p:oleObj>
              </mc:Choice>
              <mc:Fallback>
                <p:oleObj name="think-cell Folie" r:id="rId3" imgW="370" imgH="371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0437F210-9940-8159-C9A2-4EED831CE45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Datumsplatzhalter 3">
            <a:extLst>
              <a:ext uri="{FF2B5EF4-FFF2-40B4-BE49-F238E27FC236}">
                <a16:creationId xmlns:a16="http://schemas.microsoft.com/office/drawing/2014/main" id="{73B8A4C5-75BC-B8C0-F829-119CB24AAD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B0526C-6F75-4E92-A51B-C154E9637DC8}" type="datetime1">
              <a:rPr lang="de-DE" smtClean="0"/>
              <a:t>23.01.2024</a:t>
            </a:fld>
            <a:endParaRPr lang="de-AT" dirty="0"/>
          </a:p>
        </p:txBody>
      </p:sp>
      <p:sp>
        <p:nvSpPr>
          <p:cNvPr id="4" name="Fußzeilenplatzhalter 4">
            <a:extLst>
              <a:ext uri="{FF2B5EF4-FFF2-40B4-BE49-F238E27FC236}">
                <a16:creationId xmlns:a16="http://schemas.microsoft.com/office/drawing/2014/main" id="{00EF0682-7C8F-F40B-68D8-4835D1A03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5" name="Foliennummernplatzhalter 5">
            <a:extLst>
              <a:ext uri="{FF2B5EF4-FFF2-40B4-BE49-F238E27FC236}">
                <a16:creationId xmlns:a16="http://schemas.microsoft.com/office/drawing/2014/main" id="{2EC9A403-7D8C-388A-B4D8-A6AF7163CF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B8B717-055C-49F2-8919-86AB352164B5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2485020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7">
            <a:extLst>
              <a:ext uri="{FF2B5EF4-FFF2-40B4-BE49-F238E27FC236}">
                <a16:creationId xmlns:a16="http://schemas.microsoft.com/office/drawing/2014/main" id="{CF2F6C45-5BC1-2217-0B22-39CC6CD0D0F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4475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el 1"/>
          <p:cNvSpPr>
            <a:spLocks noGrp="1"/>
          </p:cNvSpPr>
          <p:nvPr>
            <p:ph type="ctrTitle"/>
          </p:nvPr>
        </p:nvSpPr>
        <p:spPr>
          <a:xfrm>
            <a:off x="2520000" y="1800000"/>
            <a:ext cx="4860000" cy="900000"/>
          </a:xfrm>
        </p:spPr>
        <p:txBody>
          <a:bodyPr anchor="b"/>
          <a:lstStyle>
            <a:lvl1pPr algn="l">
              <a:defRPr sz="3000">
                <a:solidFill>
                  <a:srgbClr val="0F3B61"/>
                </a:solidFill>
                <a:latin typeface="Calibri" panose="020F0502020204030204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8" name="Untertitel 2"/>
          <p:cNvSpPr>
            <a:spLocks noGrp="1"/>
          </p:cNvSpPr>
          <p:nvPr>
            <p:ph type="subTitle" idx="1"/>
          </p:nvPr>
        </p:nvSpPr>
        <p:spPr>
          <a:xfrm>
            <a:off x="2520000" y="2700000"/>
            <a:ext cx="4860000" cy="900000"/>
          </a:xfrm>
        </p:spPr>
        <p:txBody>
          <a:bodyPr/>
          <a:lstStyle>
            <a:lvl1pPr marL="0" indent="0" algn="l">
              <a:buNone/>
              <a:defRPr sz="2000">
                <a:solidFill>
                  <a:srgbClr val="5AC2C9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Formatvorlage des Untertitelmasters durch Klicken bearbeiten</a:t>
            </a:r>
            <a:endParaRPr lang="de-AT" dirty="0"/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4A2382DE-95A9-8B9B-BCBD-E62CB0DEE9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AADC0A-8191-45A9-8DCB-8BF650CDC7FF}" type="datetime1">
              <a:rPr lang="de-DE" smtClean="0"/>
              <a:t>23.01.2024</a:t>
            </a:fld>
            <a:endParaRPr lang="de-AT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B78E8FF5-C4D3-BB5A-0C1D-AD90AD6810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9388" y="4751388"/>
            <a:ext cx="5040312" cy="2698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3A136B5F-057B-4DDF-2703-F411709224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3665F4-1B7A-4B8D-AF11-AB8859FACBA5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9891660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9998" y="360000"/>
            <a:ext cx="3060000" cy="9000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600000" y="360000"/>
            <a:ext cx="5184000" cy="3960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60000" y="1260000"/>
            <a:ext cx="3060000" cy="3060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BFC7D5A0-614F-7B0B-FE5B-F3EAA97AF5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322279-CCAA-4DA7-98D2-66F5224EEC47}" type="datetime1">
              <a:rPr lang="de-DE" smtClean="0"/>
              <a:t>23.01.2024</a:t>
            </a:fld>
            <a:endParaRPr lang="de-AT" dirty="0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17EDB389-2F04-A2B7-A81E-157068DDB4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91064E86-C80E-5460-282B-6133A44506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DA4BAB-B864-4CB5-8499-FFC00D6E5CEF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1114426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20000" y="3600451"/>
            <a:ext cx="5580000" cy="3600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620000" y="540000"/>
            <a:ext cx="5040000" cy="2880000"/>
          </a:xfrm>
        </p:spPr>
        <p:txBody>
          <a:bodyPr rtlCol="0">
            <a:normAutofit/>
          </a:bodyPr>
          <a:lstStyle>
            <a:lvl1pPr marL="0" indent="0" algn="l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AT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620000" y="3960000"/>
            <a:ext cx="5580000" cy="540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16DFF6CA-92ED-F77A-2F81-1735DBFC20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58E92C-ECDE-4657-8D10-D8BD2CB24816}" type="datetime1">
              <a:rPr lang="de-DE" smtClean="0"/>
              <a:t>23.01.2024</a:t>
            </a:fld>
            <a:endParaRPr lang="de-AT" dirty="0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A1B54FFC-4DD7-CDD9-A5E5-AA4F6A0780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633C7725-138B-22A1-A8F3-D41634A421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54CB2C-21D0-413D-B664-7DDEE6710FBC}" type="slidenum">
              <a:rPr lang="de-AT" altLang="de-DE"/>
              <a:pPr>
                <a:defRPr/>
              </a:pPr>
              <a:t>‹#›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581855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 hidden="1">
            <a:extLst>
              <a:ext uri="{FF2B5EF4-FFF2-40B4-BE49-F238E27FC236}">
                <a16:creationId xmlns:a16="http://schemas.microsoft.com/office/drawing/2014/main" id="{89861BF0-8BAD-7AA4-C1DC-F30FD085389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107610028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14" imgW="370" imgH="371" progId="TCLayout.ActiveDocument.1">
                  <p:embed/>
                </p:oleObj>
              </mc:Choice>
              <mc:Fallback>
                <p:oleObj name="think-cell Folie" r:id="rId14" imgW="370" imgH="371" progId="TCLayout.ActiveDocument.1">
                  <p:embed/>
                  <p:pic>
                    <p:nvPicPr>
                      <p:cNvPr id="3" name="Objekt 2" hidden="1">
                        <a:extLst>
                          <a:ext uri="{FF2B5EF4-FFF2-40B4-BE49-F238E27FC236}">
                            <a16:creationId xmlns:a16="http://schemas.microsoft.com/office/drawing/2014/main" id="{89861BF0-8BAD-7AA4-C1DC-F30FD085389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26" name="Bild 8">
            <a:extLst>
              <a:ext uri="{FF2B5EF4-FFF2-40B4-BE49-F238E27FC236}">
                <a16:creationId xmlns:a16="http://schemas.microsoft.com/office/drawing/2014/main" id="{4919CC14-0A4B-CAF1-FF2C-9FF19387BCE3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4475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hteck 1">
            <a:extLst>
              <a:ext uri="{FF2B5EF4-FFF2-40B4-BE49-F238E27FC236}">
                <a16:creationId xmlns:a16="http://schemas.microsoft.com/office/drawing/2014/main" id="{3C3E37E9-9019-EDAD-20F3-734838290EB9}"/>
              </a:ext>
            </a:extLst>
          </p:cNvPr>
          <p:cNvSpPr/>
          <p:nvPr userDrawn="1"/>
        </p:nvSpPr>
        <p:spPr>
          <a:xfrm>
            <a:off x="190500" y="3666172"/>
            <a:ext cx="1638300" cy="9677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27" name="Titelplatzhalter 1">
            <a:extLst>
              <a:ext uri="{FF2B5EF4-FFF2-40B4-BE49-F238E27FC236}">
                <a16:creationId xmlns:a16="http://schemas.microsoft.com/office/drawing/2014/main" id="{9D9CE919-3779-70CA-66BB-1C58E67052F8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360363" y="352544"/>
            <a:ext cx="5940425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 altLang="de-DE" dirty="0"/>
              <a:t>Titelmasterformat durch Klicken bearbeiten</a:t>
            </a:r>
            <a:endParaRPr lang="de-AT" altLang="de-DE" dirty="0"/>
          </a:p>
        </p:txBody>
      </p:sp>
      <p:sp>
        <p:nvSpPr>
          <p:cNvPr id="1028" name="Textplatzhalter 2">
            <a:extLst>
              <a:ext uri="{FF2B5EF4-FFF2-40B4-BE49-F238E27FC236}">
                <a16:creationId xmlns:a16="http://schemas.microsoft.com/office/drawing/2014/main" id="{917C6EE0-7DB6-FAB9-8AA7-2750AD041CE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360363" y="1349375"/>
            <a:ext cx="8423275" cy="1994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  <a:endParaRPr lang="de-AT" altLang="de-DE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F5C42F-9EF1-B3A3-3A63-9DAD9FDE9C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199313" y="4751388"/>
            <a:ext cx="1079500" cy="2698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98989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defRPr>
            </a:lvl1pPr>
          </a:lstStyle>
          <a:p>
            <a:pPr>
              <a:defRPr/>
            </a:pPr>
            <a:fld id="{E1466309-AF1E-4249-9562-DF9790A65BF8}" type="datetime1">
              <a:rPr lang="de-DE" smtClean="0"/>
              <a:t>23.01.2024</a:t>
            </a:fld>
            <a:endParaRPr lang="de-AT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F0DC2C0-7C80-E05C-A084-A36E7948118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79613" y="4751388"/>
            <a:ext cx="5040312" cy="269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DD366E7-36C0-1BF6-15C6-7FF664EF73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80400" y="4751388"/>
            <a:ext cx="539750" cy="2698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 b="1">
                <a:solidFill>
                  <a:srgbClr val="898989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>
              <a:defRPr/>
            </a:pPr>
            <a:fld id="{76013F94-F060-4F98-BAD2-7675C454DF6B}" type="slidenum">
              <a:rPr lang="de-AT" altLang="de-DE" smtClean="0"/>
              <a:pPr>
                <a:defRPr/>
              </a:pPr>
              <a:t>‹#›</a:t>
            </a:fld>
            <a:endParaRPr lang="de-AT" altLang="de-DE"/>
          </a:p>
        </p:txBody>
      </p:sp>
      <p:pic>
        <p:nvPicPr>
          <p:cNvPr id="9" name="Bild 8">
            <a:extLst>
              <a:ext uri="{FF2B5EF4-FFF2-40B4-BE49-F238E27FC236}">
                <a16:creationId xmlns:a16="http://schemas.microsoft.com/office/drawing/2014/main" id="{EC2E9D67-5477-4420-2AB5-D66E5DADE49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7" t="70519" r="84194" b="9481"/>
          <a:stretch/>
        </p:blipFill>
        <p:spPr bwMode="auto">
          <a:xfrm>
            <a:off x="472440" y="3884782"/>
            <a:ext cx="754380" cy="77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694" r:id="rId1"/>
    <p:sldLayoutId id="2147484685" r:id="rId2"/>
    <p:sldLayoutId id="2147484686" r:id="rId3"/>
    <p:sldLayoutId id="2147484687" r:id="rId4"/>
    <p:sldLayoutId id="2147484688" r:id="rId5"/>
    <p:sldLayoutId id="2147484689" r:id="rId6"/>
    <p:sldLayoutId id="2147484695" r:id="rId7"/>
    <p:sldLayoutId id="2147484690" r:id="rId8"/>
    <p:sldLayoutId id="2147484691" r:id="rId9"/>
    <p:sldLayoutId id="2147484692" r:id="rId10"/>
    <p:sldLayoutId id="2147484693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 kern="1200">
          <a:solidFill>
            <a:srgbClr val="0F3B61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F3B61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F3B61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F3B61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F3B61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5AC2C9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rgbClr val="5AC2C9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5AC2C9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5AC2C9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5AC2C9"/>
          </a:solidFill>
          <a:latin typeface="Calibri" panose="020F0502020204030204" pitchFamily="34" charset="0"/>
          <a:ea typeface="ＭＳ Ｐゴシック" panose="020B0600070205080204" pitchFamily="34" charset="-128"/>
          <a:cs typeface="Calibri" panose="020F050202020403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849" userDrawn="1">
          <p15:clr>
            <a:srgbClr val="F26B43"/>
          </p15:clr>
        </p15:guide>
        <p15:guide id="2" orient="horz" pos="2731" userDrawn="1">
          <p15:clr>
            <a:srgbClr val="F26B43"/>
          </p15:clr>
        </p15:guide>
        <p15:guide id="3" pos="2880" userDrawn="1">
          <p15:clr>
            <a:srgbClr val="F26B43"/>
          </p15:clr>
        </p15:guide>
        <p15:guide id="4" pos="226" userDrawn="1">
          <p15:clr>
            <a:srgbClr val="F26B43"/>
          </p15:clr>
        </p15:guide>
        <p15:guide id="5" pos="552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.bin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microsoft.com/office/2007/relationships/media" Target="../media/media4.mp4"/><Relationship Id="rId7" Type="http://schemas.openxmlformats.org/officeDocument/2006/relationships/image" Target="../media/image1.emf"/><Relationship Id="rId2" Type="http://schemas.openxmlformats.org/officeDocument/2006/relationships/video" Target="NULL" TargetMode="External"/><Relationship Id="rId1" Type="http://schemas.openxmlformats.org/officeDocument/2006/relationships/tags" Target="../tags/tag17.xml"/><Relationship Id="rId6" Type="http://schemas.openxmlformats.org/officeDocument/2006/relationships/oleObject" Target="../embeddings/oleObject16.bin"/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Relationship Id="rId6" Type="http://schemas.openxmlformats.org/officeDocument/2006/relationships/image" Target="../media/image17.jp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7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g"/><Relationship Id="rId3" Type="http://schemas.microsoft.com/office/2007/relationships/media" Target="../media/media4.mp4"/><Relationship Id="rId7" Type="http://schemas.openxmlformats.org/officeDocument/2006/relationships/image" Target="../media/image1.emf"/><Relationship Id="rId2" Type="http://schemas.openxmlformats.org/officeDocument/2006/relationships/video" Target="NULL" TargetMode="External"/><Relationship Id="rId1" Type="http://schemas.openxmlformats.org/officeDocument/2006/relationships/tags" Target="../tags/tag19.xml"/><Relationship Id="rId6" Type="http://schemas.openxmlformats.org/officeDocument/2006/relationships/oleObject" Target="../embeddings/oleObject18.bin"/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g"/><Relationship Id="rId3" Type="http://schemas.openxmlformats.org/officeDocument/2006/relationships/video" Target="../media/media5.mp4"/><Relationship Id="rId7" Type="http://schemas.openxmlformats.org/officeDocument/2006/relationships/image" Target="../media/image1.emf"/><Relationship Id="rId2" Type="http://schemas.microsoft.com/office/2007/relationships/media" Target="../media/media5.mp4"/><Relationship Id="rId1" Type="http://schemas.openxmlformats.org/officeDocument/2006/relationships/tags" Target="../tags/tag20.xml"/><Relationship Id="rId6" Type="http://schemas.openxmlformats.org/officeDocument/2006/relationships/oleObject" Target="../embeddings/oleObject19.bin"/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1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8.bin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outube.com/watch?v=UVcEZoCDV20" TargetMode="External"/><Relationship Id="rId13" Type="http://schemas.openxmlformats.org/officeDocument/2006/relationships/image" Target="../media/image23.png"/><Relationship Id="rId18" Type="http://schemas.openxmlformats.org/officeDocument/2006/relationships/image" Target="../media/image28.png"/><Relationship Id="rId3" Type="http://schemas.openxmlformats.org/officeDocument/2006/relationships/notesSlide" Target="../notesSlides/notesSlide15.xml"/><Relationship Id="rId7" Type="http://schemas.openxmlformats.org/officeDocument/2006/relationships/hyperlink" Target="https://www.who.int/tools/child-growth-standards" TargetMode="External"/><Relationship Id="rId12" Type="http://schemas.openxmlformats.org/officeDocument/2006/relationships/hyperlink" Target="https://www.healthforallchildren.com/shop-base/shop/software/lmsgrowth/" TargetMode="External"/><Relationship Id="rId17" Type="http://schemas.openxmlformats.org/officeDocument/2006/relationships/image" Target="../media/image27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6.png"/><Relationship Id="rId1" Type="http://schemas.openxmlformats.org/officeDocument/2006/relationships/tags" Target="../tags/tag22.xml"/><Relationship Id="rId6" Type="http://schemas.openxmlformats.org/officeDocument/2006/relationships/image" Target="../media/image22.png"/><Relationship Id="rId11" Type="http://schemas.openxmlformats.org/officeDocument/2006/relationships/hyperlink" Target="https://www.who.int/tools/growth-reference-data-for-5to19-years/application-tools" TargetMode="External"/><Relationship Id="rId5" Type="http://schemas.openxmlformats.org/officeDocument/2006/relationships/image" Target="../media/image1.emf"/><Relationship Id="rId15" Type="http://schemas.openxmlformats.org/officeDocument/2006/relationships/image" Target="../media/image25.png"/><Relationship Id="rId10" Type="http://schemas.openxmlformats.org/officeDocument/2006/relationships/hyperlink" Target="https://www.who.int/tools/child-growth-standards/software" TargetMode="External"/><Relationship Id="rId4" Type="http://schemas.openxmlformats.org/officeDocument/2006/relationships/oleObject" Target="../embeddings/oleObject20.bin"/><Relationship Id="rId9" Type="http://schemas.openxmlformats.org/officeDocument/2006/relationships/hyperlink" Target="https://www.who.int/tools/child-growth-standards/standards" TargetMode="External"/><Relationship Id="rId1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8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6" Type="http://schemas.openxmlformats.org/officeDocument/2006/relationships/image" Target="../media/image5.jpg"/><Relationship Id="rId5" Type="http://schemas.openxmlformats.org/officeDocument/2006/relationships/image" Target="../media/image1.emf"/><Relationship Id="rId4" Type="http://schemas.openxmlformats.org/officeDocument/2006/relationships/oleObject" Target="../embeddings/oleObject9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video" Target="../media/media1.mp4"/><Relationship Id="rId7" Type="http://schemas.openxmlformats.org/officeDocument/2006/relationships/oleObject" Target="../embeddings/oleObject10.bin"/><Relationship Id="rId2" Type="http://schemas.microsoft.com/office/2007/relationships/media" Target="../media/media1.mp4"/><Relationship Id="rId1" Type="http://schemas.openxmlformats.org/officeDocument/2006/relationships/tags" Target="../tags/tag11.xml"/><Relationship Id="rId6" Type="http://schemas.openxmlformats.org/officeDocument/2006/relationships/image" Target="../media/image6.jpg"/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6" Type="http://schemas.openxmlformats.org/officeDocument/2006/relationships/image" Target="../media/image8.jp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1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video" Target="../media/media2.mp4"/><Relationship Id="rId7" Type="http://schemas.openxmlformats.org/officeDocument/2006/relationships/image" Target="../media/image1.emf"/><Relationship Id="rId2" Type="http://schemas.microsoft.com/office/2007/relationships/media" Target="../media/media2.mp4"/><Relationship Id="rId1" Type="http://schemas.openxmlformats.org/officeDocument/2006/relationships/tags" Target="../tags/tag13.xml"/><Relationship Id="rId6" Type="http://schemas.openxmlformats.org/officeDocument/2006/relationships/oleObject" Target="../embeddings/oleObject12.bin"/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10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Relationship Id="rId6" Type="http://schemas.openxmlformats.org/officeDocument/2006/relationships/image" Target="../media/image11.jpe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3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video" Target="../media/media3.mp4"/><Relationship Id="rId7" Type="http://schemas.openxmlformats.org/officeDocument/2006/relationships/image" Target="../media/image1.emf"/><Relationship Id="rId2" Type="http://schemas.microsoft.com/office/2007/relationships/media" Target="../media/media3.mp4"/><Relationship Id="rId1" Type="http://schemas.openxmlformats.org/officeDocument/2006/relationships/tags" Target="../tags/tag15.xml"/><Relationship Id="rId6" Type="http://schemas.openxmlformats.org/officeDocument/2006/relationships/oleObject" Target="../embeddings/oleObject14.bin"/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Relationship Id="rId6" Type="http://schemas.openxmlformats.org/officeDocument/2006/relationships/image" Target="../media/image14.jpe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5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53963DB3-B74E-1393-9EE8-BAAF6A2D5D25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34928955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70" imgH="371" progId="TCLayout.ActiveDocument.1">
                  <p:embed/>
                </p:oleObj>
              </mc:Choice>
              <mc:Fallback>
                <p:oleObj name="think-cell Folie" r:id="rId4" imgW="370" imgH="371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53963DB3-B74E-1393-9EE8-BAAF6A2D5D2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46" name="Titel 3">
            <a:extLst>
              <a:ext uri="{FF2B5EF4-FFF2-40B4-BE49-F238E27FC236}">
                <a16:creationId xmlns:a16="http://schemas.microsoft.com/office/drawing/2014/main" id="{5252A7C6-5431-7F77-85D9-BEFD39D4A9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088" y="1448562"/>
            <a:ext cx="5040312" cy="2016125"/>
          </a:xfrm>
          <a:prstGeom prst="rect">
            <a:avLst/>
          </a:prstGeom>
          <a:noFill/>
          <a:ln>
            <a:noFill/>
          </a:ln>
        </p:spPr>
        <p:txBody>
          <a:bodyPr anchor="t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AC2C9"/>
                </a:solidFill>
                <a:latin typeface="Corbel" panose="020B0503020204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rgbClr val="5AC2C9"/>
                </a:solidFill>
                <a:latin typeface="Corbel" panose="020B0503020204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AC2C9"/>
                </a:solidFill>
                <a:latin typeface="Corbel" panose="020B0503020204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5AC2C9"/>
                </a:solidFill>
                <a:latin typeface="Corbel" panose="020B0503020204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orbel" panose="020B0503020204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orbel" panose="020B0503020204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orbel" panose="020B0503020204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orbel" panose="020B0503020204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orbel" panose="020B0503020204020204" pitchFamily="34" charset="0"/>
                <a:ea typeface="MS PGothic" panose="020B0600070205080204" pitchFamily="34" charset="-128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en-US" altLang="de-DE" sz="4400" b="1" dirty="0">
                <a:solidFill>
                  <a:srgbClr val="0F3B61"/>
                </a:solidFill>
                <a:latin typeface="+mn-lt"/>
                <a:cs typeface="Calibri" panose="020F0502020204030204" pitchFamily="34" charset="0"/>
              </a:rPr>
              <a:t>ESPGHAN </a:t>
            </a:r>
          </a:p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tr-TR" altLang="de-DE" sz="4000" dirty="0">
                <a:latin typeface="+mn-lt"/>
                <a:cs typeface="Calibri" panose="020F0502020204030204" pitchFamily="34" charset="0"/>
              </a:rPr>
              <a:t>SAĞLIK HİZMET KALİTESİ GİRİŞİMİ</a:t>
            </a:r>
            <a:endParaRPr lang="en-US" altLang="de-DE" sz="4000" dirty="0">
              <a:latin typeface="+mn-lt"/>
              <a:cs typeface="Calibri" panose="020F0502020204030204" pitchFamily="34" charset="0"/>
            </a:endParaRPr>
          </a:p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en-US" altLang="de-DE" sz="4000" dirty="0">
                <a:latin typeface="+mn-lt"/>
                <a:cs typeface="Calibri" panose="020F0502020204030204" pitchFamily="34" charset="0"/>
              </a:rPr>
              <a:t>ANTROPOMETR</a:t>
            </a:r>
            <a:r>
              <a:rPr lang="tr-TR" altLang="de-DE" sz="4000" dirty="0">
                <a:latin typeface="+mn-lt"/>
                <a:cs typeface="Calibri" panose="020F0502020204030204" pitchFamily="34" charset="0"/>
              </a:rPr>
              <a:t>i</a:t>
            </a:r>
            <a:endParaRPr lang="en-US" altLang="de-DE" sz="40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6147" name="Date Placeholder 3">
            <a:extLst>
              <a:ext uri="{FF2B5EF4-FFF2-40B4-BE49-F238E27FC236}">
                <a16:creationId xmlns:a16="http://schemas.microsoft.com/office/drawing/2014/main" id="{E55693F1-51F4-4BF1-5543-CE0CE39C47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97796" y="4061116"/>
            <a:ext cx="69891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5AC2C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dirty="0">
                <a:solidFill>
                  <a:schemeClr val="accent1"/>
                </a:solidFill>
              </a:rPr>
              <a:t>06 08 2022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D862042-91DC-B6BD-C04F-EDA26570DD1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55929800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6" imgW="370" imgH="371" progId="TCLayout.ActiveDocument.1">
                  <p:embed/>
                </p:oleObj>
              </mc:Choice>
              <mc:Fallback>
                <p:oleObj name="think-cell Folie" r:id="rId6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4D862042-91DC-B6BD-C04F-EDA26570DD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hteck 11">
            <a:extLst>
              <a:ext uri="{FF2B5EF4-FFF2-40B4-BE49-F238E27FC236}">
                <a16:creationId xmlns:a16="http://schemas.microsoft.com/office/drawing/2014/main" id="{E7CA3470-412F-136E-D680-CD7988AFDF13}"/>
              </a:ext>
            </a:extLst>
          </p:cNvPr>
          <p:cNvSpPr/>
          <p:nvPr/>
        </p:nvSpPr>
        <p:spPr>
          <a:xfrm>
            <a:off x="4842256" y="1048512"/>
            <a:ext cx="3923919" cy="3286951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spcBef>
                <a:spcPct val="0"/>
              </a:spcBef>
              <a:defRPr/>
            </a:pPr>
            <a:r>
              <a:rPr lang="tr-TR" altLang="en-US" sz="1400" b="1" spc="30" dirty="0">
                <a:solidFill>
                  <a:srgbClr val="5AC2C9"/>
                </a:solidFill>
                <a:cs typeface="Times New Roman" panose="02020603050405020304" pitchFamily="18" charset="0"/>
              </a:rPr>
              <a:t>DOĞRU ÖLÇÜM</a:t>
            </a:r>
            <a:endParaRPr lang="en-US" altLang="en-US" sz="1400" b="1" spc="30" dirty="0">
              <a:solidFill>
                <a:srgbClr val="5AC2C9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tr-T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Yılda en az bir kez ya da gerektiğinde kalibre edilen cihazlar kullanın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tr-T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Tartı en az 20 gram hassasiyetle ölçüm yapabilmeli 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(</a:t>
            </a:r>
            <a:r>
              <a:rPr lang="tr-T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III. Sınıf elektronik tartı kullanın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)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tr-T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Ölçüm öncesi tartıyı sıfırlayın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tr-T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Tartıyı sert bir yüzeye yerleştirin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tr-T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Çocuğu çıplak olarak, mümkünse aç karnına tartın 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</p:txBody>
      </p:sp>
      <p:sp>
        <p:nvSpPr>
          <p:cNvPr id="10243" name="Title 1">
            <a:extLst>
              <a:ext uri="{FF2B5EF4-FFF2-40B4-BE49-F238E27FC236}">
                <a16:creationId xmlns:a16="http://schemas.microsoft.com/office/drawing/2014/main" id="{3F584A3F-C1D0-1144-5ECC-C60BA9FDA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7371457" cy="430887"/>
          </a:xfrm>
        </p:spPr>
        <p:txBody>
          <a:bodyPr vert="horz"/>
          <a:lstStyle/>
          <a:p>
            <a:r>
              <a:rPr lang="tr-TR" altLang="en-US" dirty="0"/>
              <a:t>Bebekte kilo ölçümü</a:t>
            </a:r>
            <a:r>
              <a:rPr lang="en-GB" altLang="en-US" dirty="0"/>
              <a:t> </a:t>
            </a:r>
            <a:r>
              <a:rPr lang="en-GB" altLang="en-US" sz="2000" b="0" dirty="0"/>
              <a:t>(</a:t>
            </a:r>
            <a:r>
              <a:rPr lang="tr-TR" altLang="en-US" sz="2000" b="0" dirty="0"/>
              <a:t>&lt;2 yaş</a:t>
            </a:r>
            <a:r>
              <a:rPr lang="en-GB" altLang="en-US" sz="2000" b="0" dirty="0"/>
              <a:t>)</a:t>
            </a:r>
            <a:endParaRPr lang="en-GB" altLang="en-US" b="0" dirty="0"/>
          </a:p>
        </p:txBody>
      </p:sp>
      <p:grpSp>
        <p:nvGrpSpPr>
          <p:cNvPr id="22" name="Playbutton">
            <a:extLst>
              <a:ext uri="{FF2B5EF4-FFF2-40B4-BE49-F238E27FC236}">
                <a16:creationId xmlns:a16="http://schemas.microsoft.com/office/drawing/2014/main" id="{FE520502-EF63-D8E8-A840-B7CAEBF2BCEE}"/>
              </a:ext>
            </a:extLst>
          </p:cNvPr>
          <p:cNvGrpSpPr/>
          <p:nvPr/>
        </p:nvGrpSpPr>
        <p:grpSpPr>
          <a:xfrm>
            <a:off x="6149898" y="4160203"/>
            <a:ext cx="2562937" cy="350520"/>
            <a:chOff x="6149898" y="4160203"/>
            <a:chExt cx="2562937" cy="350520"/>
          </a:xfrm>
        </p:grpSpPr>
        <p:sp>
          <p:nvSpPr>
            <p:cNvPr id="3" name="Rechteck: abgerundete Ecken 2">
              <a:extLst>
                <a:ext uri="{FF2B5EF4-FFF2-40B4-BE49-F238E27FC236}">
                  <a16:creationId xmlns:a16="http://schemas.microsoft.com/office/drawing/2014/main" id="{C73C018E-770C-4ED5-E74C-813BAD129C4F}"/>
                </a:ext>
              </a:extLst>
            </p:cNvPr>
            <p:cNvSpPr/>
            <p:nvPr/>
          </p:nvSpPr>
          <p:spPr>
            <a:xfrm>
              <a:off x="6149898" y="4160203"/>
              <a:ext cx="2562937" cy="350520"/>
            </a:xfrm>
            <a:prstGeom prst="roundRect">
              <a:avLst>
                <a:gd name="adj" fmla="val 50000"/>
              </a:avLst>
            </a:prstGeom>
            <a:solidFill>
              <a:srgbClr val="5AC2C9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tr-TR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Kaynak</a:t>
              </a: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: </a:t>
              </a:r>
              <a:b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</a:br>
              <a:r>
                <a:rPr lang="tr-TR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Kilo nasıl ölçülür</a:t>
              </a:r>
              <a:endParaRPr lang="en-US" altLang="en-US" sz="1000" b="1" dirty="0">
                <a:solidFill>
                  <a:schemeClr val="bg1"/>
                </a:solidFill>
                <a:cs typeface="Times New Roman" panose="02020603050405020304" pitchFamily="18" charset="0"/>
              </a:endParaRPr>
            </a:p>
          </p:txBody>
        </p:sp>
        <p:grpSp>
          <p:nvGrpSpPr>
            <p:cNvPr id="20" name="Gruppieren 19">
              <a:extLst>
                <a:ext uri="{FF2B5EF4-FFF2-40B4-BE49-F238E27FC236}">
                  <a16:creationId xmlns:a16="http://schemas.microsoft.com/office/drawing/2014/main" id="{BB9AC702-675D-4D01-0BE8-A33453E7D3F0}"/>
                </a:ext>
              </a:extLst>
            </p:cNvPr>
            <p:cNvGrpSpPr/>
            <p:nvPr/>
          </p:nvGrpSpPr>
          <p:grpSpPr>
            <a:xfrm>
              <a:off x="8404860" y="4210686"/>
              <a:ext cx="249555" cy="249555"/>
              <a:chOff x="8404860" y="4210686"/>
              <a:chExt cx="249555" cy="249555"/>
            </a:xfrm>
          </p:grpSpPr>
          <p:sp>
            <p:nvSpPr>
              <p:cNvPr id="18" name="Ellipse 17">
                <a:extLst>
                  <a:ext uri="{FF2B5EF4-FFF2-40B4-BE49-F238E27FC236}">
                    <a16:creationId xmlns:a16="http://schemas.microsoft.com/office/drawing/2014/main" id="{90D1D559-CC93-B692-79D0-8DC04D7D7EB3}"/>
                  </a:ext>
                </a:extLst>
              </p:cNvPr>
              <p:cNvSpPr/>
              <p:nvPr/>
            </p:nvSpPr>
            <p:spPr>
              <a:xfrm>
                <a:off x="8404860" y="4210686"/>
                <a:ext cx="249555" cy="249555"/>
              </a:xfrm>
              <a:prstGeom prst="ellipse">
                <a:avLst/>
              </a:prstGeom>
              <a:solidFill>
                <a:srgbClr val="5AC2C9"/>
              </a:solidFill>
              <a:ln w="12700">
                <a:solidFill>
                  <a:schemeClr val="bg1"/>
                </a:solidFill>
              </a:ln>
              <a:effectLst>
                <a:outerShdw blurRad="63500" sx="102000" sy="102000" algn="ctr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" name="Gleichschenkliges Dreieck 18">
                <a:extLst>
                  <a:ext uri="{FF2B5EF4-FFF2-40B4-BE49-F238E27FC236}">
                    <a16:creationId xmlns:a16="http://schemas.microsoft.com/office/drawing/2014/main" id="{28BB0CD8-CDC3-35A3-3379-BB18282C1B9A}"/>
                  </a:ext>
                </a:extLst>
              </p:cNvPr>
              <p:cNvSpPr/>
              <p:nvPr/>
            </p:nvSpPr>
            <p:spPr>
              <a:xfrm rot="5400000">
                <a:off x="8490247" y="4278312"/>
                <a:ext cx="118783" cy="114301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5" name="1 20a mpg How to weigh children - YouTube">
            <a:hlinkClick r:id="" action="ppaction://media"/>
            <a:extLst>
              <a:ext uri="{FF2B5EF4-FFF2-40B4-BE49-F238E27FC236}">
                <a16:creationId xmlns:a16="http://schemas.microsoft.com/office/drawing/2014/main" id="{DA754FBD-DB9A-34CD-207F-3FAB65DE41E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3">
                  <p14:trim end="32822.6666"/>
                </p14:media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9263380" y="2933700"/>
            <a:ext cx="3222625" cy="2209800"/>
          </a:xfrm>
          <a:prstGeom prst="rect">
            <a:avLst/>
          </a:prstGeom>
        </p:spPr>
      </p:pic>
      <p:pic>
        <p:nvPicPr>
          <p:cNvPr id="17" name="Picture 6">
            <a:extLst>
              <a:ext uri="{FF2B5EF4-FFF2-40B4-BE49-F238E27FC236}">
                <a16:creationId xmlns:a16="http://schemas.microsoft.com/office/drawing/2014/main" id="{471CC577-F64D-1AE4-8D11-4B6CF08D92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3515" y="784929"/>
            <a:ext cx="3875686" cy="3870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166A999-7BDA-1F67-DA09-4AAA34ADE7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0FD2D24-CAEF-CC0F-485E-4922312496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10</a:t>
            </a:fld>
            <a:endParaRPr lang="de-AT" altLang="de-DE"/>
          </a:p>
        </p:txBody>
      </p:sp>
      <p:grpSp>
        <p:nvGrpSpPr>
          <p:cNvPr id="25" name="Gruppieren 24">
            <a:extLst>
              <a:ext uri="{FF2B5EF4-FFF2-40B4-BE49-F238E27FC236}">
                <a16:creationId xmlns:a16="http://schemas.microsoft.com/office/drawing/2014/main" id="{5E552EE2-19D6-6ED8-F3BE-9B1EC583BB56}"/>
              </a:ext>
            </a:extLst>
          </p:cNvPr>
          <p:cNvGrpSpPr/>
          <p:nvPr/>
        </p:nvGrpSpPr>
        <p:grpSpPr>
          <a:xfrm>
            <a:off x="313138" y="1347788"/>
            <a:ext cx="1071153" cy="1023453"/>
            <a:chOff x="313138" y="1347788"/>
            <a:chExt cx="1071153" cy="1023453"/>
          </a:xfrm>
        </p:grpSpPr>
        <p:sp>
          <p:nvSpPr>
            <p:cNvPr id="26" name="Freeform 49">
              <a:extLst>
                <a:ext uri="{FF2B5EF4-FFF2-40B4-BE49-F238E27FC236}">
                  <a16:creationId xmlns:a16="http://schemas.microsoft.com/office/drawing/2014/main" id="{11C4E3AE-93A0-3D0E-4A1C-BCDB5134241B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071153" cy="1023453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57">
              <a:extLst>
                <a:ext uri="{FF2B5EF4-FFF2-40B4-BE49-F238E27FC236}">
                  <a16:creationId xmlns:a16="http://schemas.microsoft.com/office/drawing/2014/main" id="{C7564A85-5C9E-A42C-E8FE-1886FC6BB076}"/>
                </a:ext>
              </a:extLst>
            </p:cNvPr>
            <p:cNvSpPr>
              <a:spLocks/>
            </p:cNvSpPr>
            <p:nvPr/>
          </p:nvSpPr>
          <p:spPr bwMode="gray">
            <a:xfrm>
              <a:off x="585424" y="1552575"/>
              <a:ext cx="551497" cy="477698"/>
            </a:xfrm>
            <a:custGeom>
              <a:avLst/>
              <a:gdLst>
                <a:gd name="T0" fmla="*/ 137 w 1390"/>
                <a:gd name="T1" fmla="*/ 729 h 1207"/>
                <a:gd name="T2" fmla="*/ 30 w 1390"/>
                <a:gd name="T3" fmla="*/ 729 h 1207"/>
                <a:gd name="T4" fmla="*/ 30 w 1390"/>
                <a:gd name="T5" fmla="*/ 836 h 1207"/>
                <a:gd name="T6" fmla="*/ 379 w 1390"/>
                <a:gd name="T7" fmla="*/ 1185 h 1207"/>
                <a:gd name="T8" fmla="*/ 432 w 1390"/>
                <a:gd name="T9" fmla="*/ 1207 h 1207"/>
                <a:gd name="T10" fmla="*/ 436 w 1390"/>
                <a:gd name="T11" fmla="*/ 1207 h 1207"/>
                <a:gd name="T12" fmla="*/ 491 w 1390"/>
                <a:gd name="T13" fmla="*/ 1180 h 1207"/>
                <a:gd name="T14" fmla="*/ 1364 w 1390"/>
                <a:gd name="T15" fmla="*/ 133 h 1207"/>
                <a:gd name="T16" fmla="*/ 1355 w 1390"/>
                <a:gd name="T17" fmla="*/ 26 h 1207"/>
                <a:gd name="T18" fmla="*/ 1248 w 1390"/>
                <a:gd name="T19" fmla="*/ 35 h 1207"/>
                <a:gd name="T20" fmla="*/ 427 w 1390"/>
                <a:gd name="T21" fmla="*/ 1019 h 1207"/>
                <a:gd name="T22" fmla="*/ 137 w 1390"/>
                <a:gd name="T23" fmla="*/ 729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90" h="1207">
                  <a:moveTo>
                    <a:pt x="137" y="729"/>
                  </a:moveTo>
                  <a:cubicBezTo>
                    <a:pt x="107" y="700"/>
                    <a:pt x="59" y="700"/>
                    <a:pt x="30" y="729"/>
                  </a:cubicBezTo>
                  <a:cubicBezTo>
                    <a:pt x="0" y="759"/>
                    <a:pt x="0" y="807"/>
                    <a:pt x="30" y="836"/>
                  </a:cubicBezTo>
                  <a:cubicBezTo>
                    <a:pt x="379" y="1185"/>
                    <a:pt x="379" y="1185"/>
                    <a:pt x="379" y="1185"/>
                  </a:cubicBezTo>
                  <a:cubicBezTo>
                    <a:pt x="394" y="1200"/>
                    <a:pt x="412" y="1207"/>
                    <a:pt x="432" y="1207"/>
                  </a:cubicBezTo>
                  <a:cubicBezTo>
                    <a:pt x="434" y="1207"/>
                    <a:pt x="434" y="1207"/>
                    <a:pt x="436" y="1207"/>
                  </a:cubicBezTo>
                  <a:cubicBezTo>
                    <a:pt x="456" y="1205"/>
                    <a:pt x="477" y="1196"/>
                    <a:pt x="491" y="1180"/>
                  </a:cubicBezTo>
                  <a:cubicBezTo>
                    <a:pt x="1364" y="133"/>
                    <a:pt x="1364" y="133"/>
                    <a:pt x="1364" y="133"/>
                  </a:cubicBezTo>
                  <a:cubicBezTo>
                    <a:pt x="1390" y="102"/>
                    <a:pt x="1387" y="54"/>
                    <a:pt x="1355" y="26"/>
                  </a:cubicBezTo>
                  <a:cubicBezTo>
                    <a:pt x="1324" y="0"/>
                    <a:pt x="1276" y="4"/>
                    <a:pt x="1248" y="35"/>
                  </a:cubicBezTo>
                  <a:cubicBezTo>
                    <a:pt x="427" y="1019"/>
                    <a:pt x="427" y="1019"/>
                    <a:pt x="427" y="1019"/>
                  </a:cubicBezTo>
                  <a:lnTo>
                    <a:pt x="137" y="729"/>
                  </a:ln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60911595"/>
      </p:ext>
    </p:extLst>
  </p:cSld>
  <p:clrMapOvr>
    <a:masterClrMapping/>
  </p:clrMapOvr>
  <p:timing>
    <p:tnLst>
      <p:par>
        <p:cTn id="1" dur="indefinite" restart="never" nodeType="tmRoot">
          <p:childTnLst>
            <p:video fullScrn="1"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D862042-91DC-B6BD-C04F-EDA26570DD1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43039766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70" imgH="371" progId="TCLayout.ActiveDocument.1">
                  <p:embed/>
                </p:oleObj>
              </mc:Choice>
              <mc:Fallback>
                <p:oleObj name="think-cell Folie" r:id="rId4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4D862042-91DC-B6BD-C04F-EDA26570DD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Grafik 2" descr="Ein Bild, das Text enthält.&#10;&#10;Automatisch generierte Beschreibung">
            <a:extLst>
              <a:ext uri="{FF2B5EF4-FFF2-40B4-BE49-F238E27FC236}">
                <a16:creationId xmlns:a16="http://schemas.microsoft.com/office/drawing/2014/main" id="{600381E5-8BA3-28AE-0EFA-237587869AF2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396" y="981075"/>
            <a:ext cx="3282202" cy="3762376"/>
          </a:xfrm>
          <a:prstGeom prst="rect">
            <a:avLst/>
          </a:prstGeom>
        </p:spPr>
      </p:pic>
      <p:sp>
        <p:nvSpPr>
          <p:cNvPr id="12" name="Rechteck 11">
            <a:extLst>
              <a:ext uri="{FF2B5EF4-FFF2-40B4-BE49-F238E27FC236}">
                <a16:creationId xmlns:a16="http://schemas.microsoft.com/office/drawing/2014/main" id="{E7CA3470-412F-136E-D680-CD7988AFDF13}"/>
              </a:ext>
            </a:extLst>
          </p:cNvPr>
          <p:cNvSpPr/>
          <p:nvPr/>
        </p:nvSpPr>
        <p:spPr>
          <a:xfrm>
            <a:off x="4842256" y="1048512"/>
            <a:ext cx="3923919" cy="3286951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rgbClr val="F8C5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spcBef>
                <a:spcPct val="0"/>
              </a:spcBef>
              <a:defRPr/>
            </a:pPr>
            <a:r>
              <a:rPr lang="tr-TR" altLang="en-US" sz="1400" b="1" spc="30" dirty="0">
                <a:solidFill>
                  <a:srgbClr val="F08489"/>
                </a:solidFill>
                <a:cs typeface="Times New Roman" panose="02020603050405020304" pitchFamily="18" charset="0"/>
              </a:rPr>
              <a:t>SIK YAPILAN HATALAR</a:t>
            </a:r>
            <a:endParaRPr lang="en-US" altLang="en-US" sz="1400" b="1" spc="30" dirty="0">
              <a:solidFill>
                <a:srgbClr val="F08489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tr-T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Çocuğun ayakkabısıyla tartılması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tr-T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Çocuğun tamamen giyinik ve elbise ceplerinde anahtar, cep telefonu gibi aksesuarlar ya da elinde oyuncakla tartılması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tr-T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Çocuğun ölçüm sırasında eşyalara/ebeveyne/ölçüm yapana tutunması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tr-T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Tartının duvara çok yakın olması ve çocuğun duvara yaslanması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tr-T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Tartının düz olmayan ya da yumuşak bir zeminde (</a:t>
            </a:r>
            <a:r>
              <a:rPr lang="tr-TR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örn</a:t>
            </a:r>
            <a:r>
              <a:rPr lang="tr-T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, halı) durması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</p:txBody>
      </p:sp>
      <p:sp>
        <p:nvSpPr>
          <p:cNvPr id="10243" name="Title 1">
            <a:extLst>
              <a:ext uri="{FF2B5EF4-FFF2-40B4-BE49-F238E27FC236}">
                <a16:creationId xmlns:a16="http://schemas.microsoft.com/office/drawing/2014/main" id="{3F584A3F-C1D0-1144-5ECC-C60BA9FDA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7084693" cy="430887"/>
          </a:xfrm>
        </p:spPr>
        <p:txBody>
          <a:bodyPr vert="horz"/>
          <a:lstStyle/>
          <a:p>
            <a:r>
              <a:rPr lang="tr-TR" altLang="en-US" dirty="0"/>
              <a:t>Çocukta kilo ölçümü</a:t>
            </a:r>
            <a:r>
              <a:rPr lang="en-GB" altLang="en-US" dirty="0"/>
              <a:t> </a:t>
            </a:r>
            <a:r>
              <a:rPr lang="en-GB" altLang="en-US" sz="2000" b="0" dirty="0"/>
              <a:t>(</a:t>
            </a:r>
            <a:r>
              <a:rPr lang="tr-TR" altLang="en-US" sz="2000" b="0" dirty="0"/>
              <a:t>&gt;</a:t>
            </a:r>
            <a:r>
              <a:rPr lang="en-GB" altLang="en-US" sz="2000" b="0" dirty="0"/>
              <a:t>2 </a:t>
            </a:r>
            <a:r>
              <a:rPr lang="tr-TR" altLang="en-US" sz="2000" b="0" dirty="0"/>
              <a:t>yaş</a:t>
            </a:r>
            <a:r>
              <a:rPr lang="en-GB" altLang="en-US" sz="2000" b="0" dirty="0"/>
              <a:t>)</a:t>
            </a:r>
            <a:endParaRPr lang="en-GB" altLang="en-US" b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2CB0F52B-D1A1-CFDC-E278-6D309D4116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9F65232-2677-9954-26D3-047B85C563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11</a:t>
            </a:fld>
            <a:endParaRPr lang="de-AT" altLang="de-DE"/>
          </a:p>
        </p:txBody>
      </p:sp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5FB75934-3005-4FF9-7A81-5654BD4FBB44}"/>
              </a:ext>
            </a:extLst>
          </p:cNvPr>
          <p:cNvGrpSpPr/>
          <p:nvPr/>
        </p:nvGrpSpPr>
        <p:grpSpPr>
          <a:xfrm>
            <a:off x="313138" y="1347788"/>
            <a:ext cx="1071153" cy="1023453"/>
            <a:chOff x="313138" y="1347788"/>
            <a:chExt cx="1517612" cy="1450031"/>
          </a:xfrm>
        </p:grpSpPr>
        <p:sp>
          <p:nvSpPr>
            <p:cNvPr id="14" name="Freeform 49">
              <a:extLst>
                <a:ext uri="{FF2B5EF4-FFF2-40B4-BE49-F238E27FC236}">
                  <a16:creationId xmlns:a16="http://schemas.microsoft.com/office/drawing/2014/main" id="{E44B8B41-8365-1437-FA9A-CC8820033ED4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517612" cy="1450031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E30613">
                <a:alpha val="23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ihandform: Form 14">
              <a:extLst>
                <a:ext uri="{FF2B5EF4-FFF2-40B4-BE49-F238E27FC236}">
                  <a16:creationId xmlns:a16="http://schemas.microsoft.com/office/drawing/2014/main" id="{99411C74-8259-753D-88EF-06290AE8A3B6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815228" y="1769280"/>
              <a:ext cx="513678" cy="513179"/>
            </a:xfrm>
            <a:custGeom>
              <a:avLst/>
              <a:gdLst>
                <a:gd name="connsiteX0" fmla="*/ 472880 w 513678"/>
                <a:gd name="connsiteY0" fmla="*/ 513179 h 513179"/>
                <a:gd name="connsiteX1" fmla="*/ 444423 w 513678"/>
                <a:gd name="connsiteY1" fmla="*/ 501572 h 513179"/>
                <a:gd name="connsiteX2" fmla="*/ 301610 w 513678"/>
                <a:gd name="connsiteY2" fmla="*/ 358858 h 513179"/>
                <a:gd name="connsiteX3" fmla="*/ 256839 w 513678"/>
                <a:gd name="connsiteY3" fmla="*/ 314117 h 513179"/>
                <a:gd name="connsiteX4" fmla="*/ 251785 w 513678"/>
                <a:gd name="connsiteY4" fmla="*/ 319168 h 513179"/>
                <a:gd name="connsiteX5" fmla="*/ 69255 w 513678"/>
                <a:gd name="connsiteY5" fmla="*/ 501572 h 513179"/>
                <a:gd name="connsiteX6" fmla="*/ 40798 w 513678"/>
                <a:gd name="connsiteY6" fmla="*/ 513179 h 513179"/>
                <a:gd name="connsiteX7" fmla="*/ 11760 w 513678"/>
                <a:gd name="connsiteY7" fmla="*/ 501572 h 513179"/>
                <a:gd name="connsiteX8" fmla="*/ 11760 w 513678"/>
                <a:gd name="connsiteY8" fmla="*/ 443536 h 513179"/>
                <a:gd name="connsiteX9" fmla="*/ 154573 w 513678"/>
                <a:gd name="connsiteY9" fmla="*/ 301014 h 513179"/>
                <a:gd name="connsiteX10" fmla="*/ 199180 w 513678"/>
                <a:gd name="connsiteY10" fmla="*/ 256498 h 513179"/>
                <a:gd name="connsiteX11" fmla="*/ 194290 w 513678"/>
                <a:gd name="connsiteY11" fmla="*/ 251611 h 513179"/>
                <a:gd name="connsiteX12" fmla="*/ 11760 w 513678"/>
                <a:gd name="connsiteY12" fmla="*/ 69208 h 513179"/>
                <a:gd name="connsiteX13" fmla="*/ 11760 w 513678"/>
                <a:gd name="connsiteY13" fmla="*/ 11753 h 513179"/>
                <a:gd name="connsiteX14" fmla="*/ 69255 w 513678"/>
                <a:gd name="connsiteY14" fmla="*/ 11753 h 513179"/>
                <a:gd name="connsiteX15" fmla="*/ 212068 w 513678"/>
                <a:gd name="connsiteY15" fmla="*/ 154275 h 513179"/>
                <a:gd name="connsiteX16" fmla="*/ 256839 w 513678"/>
                <a:gd name="connsiteY16" fmla="*/ 198955 h 513179"/>
                <a:gd name="connsiteX17" fmla="*/ 261893 w 513678"/>
                <a:gd name="connsiteY17" fmla="*/ 193911 h 513179"/>
                <a:gd name="connsiteX18" fmla="*/ 444423 w 513678"/>
                <a:gd name="connsiteY18" fmla="*/ 11753 h 513179"/>
                <a:gd name="connsiteX19" fmla="*/ 501918 w 513678"/>
                <a:gd name="connsiteY19" fmla="*/ 11753 h 513179"/>
                <a:gd name="connsiteX20" fmla="*/ 501918 w 513678"/>
                <a:gd name="connsiteY20" fmla="*/ 69208 h 513179"/>
                <a:gd name="connsiteX21" fmla="*/ 359105 w 513678"/>
                <a:gd name="connsiteY21" fmla="*/ 211922 h 513179"/>
                <a:gd name="connsiteX22" fmla="*/ 314498 w 513678"/>
                <a:gd name="connsiteY22" fmla="*/ 256498 h 513179"/>
                <a:gd name="connsiteX23" fmla="*/ 319388 w 513678"/>
                <a:gd name="connsiteY23" fmla="*/ 261378 h 513179"/>
                <a:gd name="connsiteX24" fmla="*/ 501918 w 513678"/>
                <a:gd name="connsiteY24" fmla="*/ 443537 h 513179"/>
                <a:gd name="connsiteX25" fmla="*/ 501918 w 513678"/>
                <a:gd name="connsiteY25" fmla="*/ 501572 h 513179"/>
                <a:gd name="connsiteX26" fmla="*/ 472880 w 513678"/>
                <a:gd name="connsiteY26" fmla="*/ 513179 h 513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13678" h="513179">
                  <a:moveTo>
                    <a:pt x="472880" y="513179"/>
                  </a:moveTo>
                  <a:cubicBezTo>
                    <a:pt x="462426" y="513179"/>
                    <a:pt x="451973" y="509117"/>
                    <a:pt x="444423" y="501572"/>
                  </a:cubicBezTo>
                  <a:cubicBezTo>
                    <a:pt x="390340" y="447526"/>
                    <a:pt x="343018" y="400236"/>
                    <a:pt x="301610" y="358858"/>
                  </a:cubicBezTo>
                  <a:lnTo>
                    <a:pt x="256839" y="314117"/>
                  </a:lnTo>
                  <a:lnTo>
                    <a:pt x="251785" y="319168"/>
                  </a:lnTo>
                  <a:cubicBezTo>
                    <a:pt x="69255" y="501572"/>
                    <a:pt x="69255" y="501572"/>
                    <a:pt x="69255" y="501572"/>
                  </a:cubicBezTo>
                  <a:cubicBezTo>
                    <a:pt x="61705" y="509116"/>
                    <a:pt x="51252" y="513179"/>
                    <a:pt x="40798" y="513179"/>
                  </a:cubicBezTo>
                  <a:cubicBezTo>
                    <a:pt x="30345" y="513179"/>
                    <a:pt x="19891" y="509116"/>
                    <a:pt x="11760" y="501572"/>
                  </a:cubicBezTo>
                  <a:cubicBezTo>
                    <a:pt x="-3920" y="485322"/>
                    <a:pt x="-3920" y="459786"/>
                    <a:pt x="11760" y="443536"/>
                  </a:cubicBezTo>
                  <a:cubicBezTo>
                    <a:pt x="65843" y="389563"/>
                    <a:pt x="113166" y="342337"/>
                    <a:pt x="154573" y="301014"/>
                  </a:cubicBezTo>
                  <a:lnTo>
                    <a:pt x="199180" y="256498"/>
                  </a:lnTo>
                  <a:lnTo>
                    <a:pt x="194290" y="251611"/>
                  </a:lnTo>
                  <a:cubicBezTo>
                    <a:pt x="11760" y="69208"/>
                    <a:pt x="11760" y="69208"/>
                    <a:pt x="11760" y="69208"/>
                  </a:cubicBezTo>
                  <a:cubicBezTo>
                    <a:pt x="-3920" y="53538"/>
                    <a:pt x="-3920" y="28003"/>
                    <a:pt x="11760" y="11753"/>
                  </a:cubicBezTo>
                  <a:cubicBezTo>
                    <a:pt x="28022" y="-3917"/>
                    <a:pt x="53575" y="-3917"/>
                    <a:pt x="69255" y="11753"/>
                  </a:cubicBezTo>
                  <a:cubicBezTo>
                    <a:pt x="123338" y="65726"/>
                    <a:pt x="170660" y="112952"/>
                    <a:pt x="212068" y="154275"/>
                  </a:cubicBezTo>
                  <a:lnTo>
                    <a:pt x="256839" y="198955"/>
                  </a:lnTo>
                  <a:lnTo>
                    <a:pt x="261893" y="193911"/>
                  </a:lnTo>
                  <a:cubicBezTo>
                    <a:pt x="444423" y="11753"/>
                    <a:pt x="444423" y="11753"/>
                    <a:pt x="444423" y="11753"/>
                  </a:cubicBezTo>
                  <a:cubicBezTo>
                    <a:pt x="460103" y="-3917"/>
                    <a:pt x="485657" y="-3917"/>
                    <a:pt x="501918" y="11753"/>
                  </a:cubicBezTo>
                  <a:cubicBezTo>
                    <a:pt x="517598" y="28003"/>
                    <a:pt x="517598" y="53538"/>
                    <a:pt x="501918" y="69208"/>
                  </a:cubicBezTo>
                  <a:cubicBezTo>
                    <a:pt x="447835" y="123253"/>
                    <a:pt x="400512" y="170543"/>
                    <a:pt x="359105" y="211922"/>
                  </a:cubicBezTo>
                  <a:lnTo>
                    <a:pt x="314498" y="256498"/>
                  </a:lnTo>
                  <a:lnTo>
                    <a:pt x="319388" y="261378"/>
                  </a:lnTo>
                  <a:cubicBezTo>
                    <a:pt x="501918" y="443537"/>
                    <a:pt x="501918" y="443537"/>
                    <a:pt x="501918" y="443537"/>
                  </a:cubicBezTo>
                  <a:cubicBezTo>
                    <a:pt x="517598" y="459786"/>
                    <a:pt x="517598" y="485322"/>
                    <a:pt x="501918" y="501572"/>
                  </a:cubicBezTo>
                  <a:cubicBezTo>
                    <a:pt x="493787" y="509117"/>
                    <a:pt x="483334" y="513179"/>
                    <a:pt x="472880" y="513179"/>
                  </a:cubicBezTo>
                  <a:close/>
                </a:path>
              </a:pathLst>
            </a:custGeom>
            <a:solidFill>
              <a:srgbClr val="E30613">
                <a:alpha val="23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880198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D862042-91DC-B6BD-C04F-EDA26570DD1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4403478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6" imgW="370" imgH="371" progId="TCLayout.ActiveDocument.1">
                  <p:embed/>
                </p:oleObj>
              </mc:Choice>
              <mc:Fallback>
                <p:oleObj name="think-cell Folie" r:id="rId6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4D862042-91DC-B6BD-C04F-EDA26570DD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Grafik 6" descr="Ein Bild, das Text, Spielzeug, Puppe enthält.&#10;&#10;Automatisch generierte Beschreibung">
            <a:extLst>
              <a:ext uri="{FF2B5EF4-FFF2-40B4-BE49-F238E27FC236}">
                <a16:creationId xmlns:a16="http://schemas.microsoft.com/office/drawing/2014/main" id="{5BF36690-78EA-A1F9-3E6E-8178F92F197C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396" y="981075"/>
            <a:ext cx="3282202" cy="3762376"/>
          </a:xfrm>
          <a:prstGeom prst="rect">
            <a:avLst/>
          </a:prstGeom>
        </p:spPr>
      </p:pic>
      <p:sp>
        <p:nvSpPr>
          <p:cNvPr id="12" name="Rechteck 11">
            <a:extLst>
              <a:ext uri="{FF2B5EF4-FFF2-40B4-BE49-F238E27FC236}">
                <a16:creationId xmlns:a16="http://schemas.microsoft.com/office/drawing/2014/main" id="{E7CA3470-412F-136E-D680-CD7988AFDF13}"/>
              </a:ext>
            </a:extLst>
          </p:cNvPr>
          <p:cNvSpPr/>
          <p:nvPr/>
        </p:nvSpPr>
        <p:spPr>
          <a:xfrm>
            <a:off x="4842256" y="1048512"/>
            <a:ext cx="3923919" cy="3286951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spcBef>
                <a:spcPct val="0"/>
              </a:spcBef>
              <a:defRPr/>
            </a:pPr>
            <a:r>
              <a:rPr lang="tr-TR" altLang="en-US" sz="1400" b="1" spc="30" dirty="0">
                <a:solidFill>
                  <a:srgbClr val="5AC2C9"/>
                </a:solidFill>
                <a:cs typeface="Times New Roman" panose="02020603050405020304" pitchFamily="18" charset="0"/>
              </a:rPr>
              <a:t>DOĞRU ÖLÇÜM</a:t>
            </a:r>
            <a:endParaRPr lang="en-US" altLang="en-US" sz="1400" b="1" spc="30" dirty="0">
              <a:solidFill>
                <a:srgbClr val="5AC2C9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tr-T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Yılda en az bir kez ya da gerektiğinde kalibre edilen cihazlar kullanın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tr-T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Tartı en az 100 gram hassasiyetle ölçüm yapabilmeli 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(</a:t>
            </a:r>
            <a:r>
              <a:rPr lang="tr-T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III. Sınıf elektronik tartı kullanın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)</a:t>
            </a:r>
            <a:r>
              <a:rPr lang="tr-T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tr-T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Ayakkabıları çıkarın, cepleri boşaltın, çocuğun en hafif elbiselerle tartıya çıkmasını sağlayın 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(</a:t>
            </a:r>
            <a:r>
              <a:rPr lang="tr-TR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örn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., </a:t>
            </a:r>
            <a:r>
              <a:rPr lang="tr-T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iç çamaşırı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)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tr-T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Tartı ekranından ölçüm öncesi sıfırlandığını kontrol edin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tr-T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Çocuğa tartı üzerinde hareketsiz durmasını söyleyin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tr-T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Oturarak ölçüm yapılan tartılarda ayaklar yere değmemeli, tartının ayak parçasında olmalı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</p:txBody>
      </p:sp>
      <p:sp>
        <p:nvSpPr>
          <p:cNvPr id="10243" name="Title 1">
            <a:extLst>
              <a:ext uri="{FF2B5EF4-FFF2-40B4-BE49-F238E27FC236}">
                <a16:creationId xmlns:a16="http://schemas.microsoft.com/office/drawing/2014/main" id="{3F584A3F-C1D0-1144-5ECC-C60BA9FDA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7371457" cy="430887"/>
          </a:xfrm>
        </p:spPr>
        <p:txBody>
          <a:bodyPr vert="horz"/>
          <a:lstStyle/>
          <a:p>
            <a:r>
              <a:rPr lang="tr-TR" altLang="en-US" dirty="0"/>
              <a:t>Çocukta kilo ölçümü</a:t>
            </a:r>
            <a:r>
              <a:rPr lang="en-GB" altLang="en-US" dirty="0"/>
              <a:t> </a:t>
            </a:r>
            <a:r>
              <a:rPr lang="en-GB" altLang="en-US" sz="2000" b="0" dirty="0"/>
              <a:t>(2 </a:t>
            </a:r>
            <a:r>
              <a:rPr lang="tr-TR" altLang="en-US" sz="2000" b="0" dirty="0"/>
              <a:t>yaş üzeri</a:t>
            </a:r>
            <a:r>
              <a:rPr lang="en-GB" altLang="en-US" sz="2000" b="0" dirty="0"/>
              <a:t>)</a:t>
            </a:r>
            <a:endParaRPr lang="en-US" altLang="en-US" b="0" dirty="0"/>
          </a:p>
        </p:txBody>
      </p:sp>
      <p:grpSp>
        <p:nvGrpSpPr>
          <p:cNvPr id="22" name="Playbutton">
            <a:extLst>
              <a:ext uri="{FF2B5EF4-FFF2-40B4-BE49-F238E27FC236}">
                <a16:creationId xmlns:a16="http://schemas.microsoft.com/office/drawing/2014/main" id="{FE520502-EF63-D8E8-A840-B7CAEBF2BCEE}"/>
              </a:ext>
            </a:extLst>
          </p:cNvPr>
          <p:cNvGrpSpPr/>
          <p:nvPr/>
        </p:nvGrpSpPr>
        <p:grpSpPr>
          <a:xfrm>
            <a:off x="6149898" y="4160203"/>
            <a:ext cx="2562937" cy="350520"/>
            <a:chOff x="6149898" y="4160203"/>
            <a:chExt cx="2562937" cy="350520"/>
          </a:xfrm>
        </p:grpSpPr>
        <p:sp>
          <p:nvSpPr>
            <p:cNvPr id="3" name="Rechteck: abgerundete Ecken 2">
              <a:extLst>
                <a:ext uri="{FF2B5EF4-FFF2-40B4-BE49-F238E27FC236}">
                  <a16:creationId xmlns:a16="http://schemas.microsoft.com/office/drawing/2014/main" id="{C73C018E-770C-4ED5-E74C-813BAD129C4F}"/>
                </a:ext>
              </a:extLst>
            </p:cNvPr>
            <p:cNvSpPr/>
            <p:nvPr/>
          </p:nvSpPr>
          <p:spPr>
            <a:xfrm>
              <a:off x="6149898" y="4160203"/>
              <a:ext cx="2562937" cy="350520"/>
            </a:xfrm>
            <a:prstGeom prst="roundRect">
              <a:avLst>
                <a:gd name="adj" fmla="val 50000"/>
              </a:avLst>
            </a:prstGeom>
            <a:solidFill>
              <a:srgbClr val="5AC2C9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tr-TR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Kaynak</a:t>
              </a: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: </a:t>
              </a:r>
              <a:b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</a:br>
              <a:r>
                <a:rPr lang="tr-TR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Kilo nasıl ölçülür</a:t>
              </a:r>
              <a:endParaRPr lang="en-US" altLang="en-US" sz="1000" b="1" dirty="0">
                <a:solidFill>
                  <a:schemeClr val="bg1"/>
                </a:solidFill>
                <a:cs typeface="Times New Roman" panose="02020603050405020304" pitchFamily="18" charset="0"/>
              </a:endParaRPr>
            </a:p>
          </p:txBody>
        </p:sp>
        <p:grpSp>
          <p:nvGrpSpPr>
            <p:cNvPr id="20" name="Gruppieren 19">
              <a:extLst>
                <a:ext uri="{FF2B5EF4-FFF2-40B4-BE49-F238E27FC236}">
                  <a16:creationId xmlns:a16="http://schemas.microsoft.com/office/drawing/2014/main" id="{BB9AC702-675D-4D01-0BE8-A33453E7D3F0}"/>
                </a:ext>
              </a:extLst>
            </p:cNvPr>
            <p:cNvGrpSpPr/>
            <p:nvPr/>
          </p:nvGrpSpPr>
          <p:grpSpPr>
            <a:xfrm>
              <a:off x="8404860" y="4210686"/>
              <a:ext cx="249555" cy="249555"/>
              <a:chOff x="8404860" y="4210686"/>
              <a:chExt cx="249555" cy="249555"/>
            </a:xfrm>
          </p:grpSpPr>
          <p:sp>
            <p:nvSpPr>
              <p:cNvPr id="18" name="Ellipse 17">
                <a:extLst>
                  <a:ext uri="{FF2B5EF4-FFF2-40B4-BE49-F238E27FC236}">
                    <a16:creationId xmlns:a16="http://schemas.microsoft.com/office/drawing/2014/main" id="{90D1D559-CC93-B692-79D0-8DC04D7D7EB3}"/>
                  </a:ext>
                </a:extLst>
              </p:cNvPr>
              <p:cNvSpPr/>
              <p:nvPr/>
            </p:nvSpPr>
            <p:spPr>
              <a:xfrm>
                <a:off x="8404860" y="4210686"/>
                <a:ext cx="249555" cy="249555"/>
              </a:xfrm>
              <a:prstGeom prst="ellipse">
                <a:avLst/>
              </a:prstGeom>
              <a:solidFill>
                <a:srgbClr val="5AC2C9"/>
              </a:solidFill>
              <a:ln w="12700">
                <a:solidFill>
                  <a:schemeClr val="bg1"/>
                </a:solidFill>
              </a:ln>
              <a:effectLst>
                <a:outerShdw blurRad="63500" sx="102000" sy="102000" algn="ctr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" name="Gleichschenkliges Dreieck 18">
                <a:extLst>
                  <a:ext uri="{FF2B5EF4-FFF2-40B4-BE49-F238E27FC236}">
                    <a16:creationId xmlns:a16="http://schemas.microsoft.com/office/drawing/2014/main" id="{28BB0CD8-CDC3-35A3-3379-BB18282C1B9A}"/>
                  </a:ext>
                </a:extLst>
              </p:cNvPr>
              <p:cNvSpPr/>
              <p:nvPr/>
            </p:nvSpPr>
            <p:spPr>
              <a:xfrm rot="5400000">
                <a:off x="8490247" y="4278312"/>
                <a:ext cx="118783" cy="114301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5" name="1 20a mpg How to weigh children - YouTube">
            <a:hlinkClick r:id="" action="ppaction://media"/>
            <a:extLst>
              <a:ext uri="{FF2B5EF4-FFF2-40B4-BE49-F238E27FC236}">
                <a16:creationId xmlns:a16="http://schemas.microsoft.com/office/drawing/2014/main" id="{DA754FBD-DB9A-34CD-207F-3FAB65DE41E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3">
                  <p14:trim st="34000"/>
                </p14:media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9303485" y="2980774"/>
            <a:ext cx="3222625" cy="2209800"/>
          </a:xfrm>
          <a:prstGeom prst="rect">
            <a:avLst/>
          </a:prstGeom>
        </p:spPr>
      </p:pic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4131EF0-1617-5A96-9F13-7CADE85E5D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2A3CEA5-92FF-DFF0-4C5D-1D0A583887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12</a:t>
            </a:fld>
            <a:endParaRPr lang="de-AT" altLang="de-DE"/>
          </a:p>
        </p:txBody>
      </p:sp>
      <p:grpSp>
        <p:nvGrpSpPr>
          <p:cNvPr id="24" name="Gruppieren 23">
            <a:extLst>
              <a:ext uri="{FF2B5EF4-FFF2-40B4-BE49-F238E27FC236}">
                <a16:creationId xmlns:a16="http://schemas.microsoft.com/office/drawing/2014/main" id="{D5E5C163-E7DF-4AC8-D2D7-F15A5F1BD0FE}"/>
              </a:ext>
            </a:extLst>
          </p:cNvPr>
          <p:cNvGrpSpPr/>
          <p:nvPr/>
        </p:nvGrpSpPr>
        <p:grpSpPr>
          <a:xfrm>
            <a:off x="313138" y="1347788"/>
            <a:ext cx="1071153" cy="1023453"/>
            <a:chOff x="313138" y="1347788"/>
            <a:chExt cx="1071153" cy="1023453"/>
          </a:xfrm>
        </p:grpSpPr>
        <p:sp>
          <p:nvSpPr>
            <p:cNvPr id="25" name="Freeform 49">
              <a:extLst>
                <a:ext uri="{FF2B5EF4-FFF2-40B4-BE49-F238E27FC236}">
                  <a16:creationId xmlns:a16="http://schemas.microsoft.com/office/drawing/2014/main" id="{9526703C-C429-039B-6911-54E2B14C1D6D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071153" cy="1023453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57">
              <a:extLst>
                <a:ext uri="{FF2B5EF4-FFF2-40B4-BE49-F238E27FC236}">
                  <a16:creationId xmlns:a16="http://schemas.microsoft.com/office/drawing/2014/main" id="{27850B16-35E4-720C-EBD3-B5F7F8E8157B}"/>
                </a:ext>
              </a:extLst>
            </p:cNvPr>
            <p:cNvSpPr>
              <a:spLocks/>
            </p:cNvSpPr>
            <p:nvPr/>
          </p:nvSpPr>
          <p:spPr bwMode="gray">
            <a:xfrm>
              <a:off x="585424" y="1552575"/>
              <a:ext cx="551497" cy="477698"/>
            </a:xfrm>
            <a:custGeom>
              <a:avLst/>
              <a:gdLst>
                <a:gd name="T0" fmla="*/ 137 w 1390"/>
                <a:gd name="T1" fmla="*/ 729 h 1207"/>
                <a:gd name="T2" fmla="*/ 30 w 1390"/>
                <a:gd name="T3" fmla="*/ 729 h 1207"/>
                <a:gd name="T4" fmla="*/ 30 w 1390"/>
                <a:gd name="T5" fmla="*/ 836 h 1207"/>
                <a:gd name="T6" fmla="*/ 379 w 1390"/>
                <a:gd name="T7" fmla="*/ 1185 h 1207"/>
                <a:gd name="T8" fmla="*/ 432 w 1390"/>
                <a:gd name="T9" fmla="*/ 1207 h 1207"/>
                <a:gd name="T10" fmla="*/ 436 w 1390"/>
                <a:gd name="T11" fmla="*/ 1207 h 1207"/>
                <a:gd name="T12" fmla="*/ 491 w 1390"/>
                <a:gd name="T13" fmla="*/ 1180 h 1207"/>
                <a:gd name="T14" fmla="*/ 1364 w 1390"/>
                <a:gd name="T15" fmla="*/ 133 h 1207"/>
                <a:gd name="T16" fmla="*/ 1355 w 1390"/>
                <a:gd name="T17" fmla="*/ 26 h 1207"/>
                <a:gd name="T18" fmla="*/ 1248 w 1390"/>
                <a:gd name="T19" fmla="*/ 35 h 1207"/>
                <a:gd name="T20" fmla="*/ 427 w 1390"/>
                <a:gd name="T21" fmla="*/ 1019 h 1207"/>
                <a:gd name="T22" fmla="*/ 137 w 1390"/>
                <a:gd name="T23" fmla="*/ 729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90" h="1207">
                  <a:moveTo>
                    <a:pt x="137" y="729"/>
                  </a:moveTo>
                  <a:cubicBezTo>
                    <a:pt x="107" y="700"/>
                    <a:pt x="59" y="700"/>
                    <a:pt x="30" y="729"/>
                  </a:cubicBezTo>
                  <a:cubicBezTo>
                    <a:pt x="0" y="759"/>
                    <a:pt x="0" y="807"/>
                    <a:pt x="30" y="836"/>
                  </a:cubicBezTo>
                  <a:cubicBezTo>
                    <a:pt x="379" y="1185"/>
                    <a:pt x="379" y="1185"/>
                    <a:pt x="379" y="1185"/>
                  </a:cubicBezTo>
                  <a:cubicBezTo>
                    <a:pt x="394" y="1200"/>
                    <a:pt x="412" y="1207"/>
                    <a:pt x="432" y="1207"/>
                  </a:cubicBezTo>
                  <a:cubicBezTo>
                    <a:pt x="434" y="1207"/>
                    <a:pt x="434" y="1207"/>
                    <a:pt x="436" y="1207"/>
                  </a:cubicBezTo>
                  <a:cubicBezTo>
                    <a:pt x="456" y="1205"/>
                    <a:pt x="477" y="1196"/>
                    <a:pt x="491" y="1180"/>
                  </a:cubicBezTo>
                  <a:cubicBezTo>
                    <a:pt x="1364" y="133"/>
                    <a:pt x="1364" y="133"/>
                    <a:pt x="1364" y="133"/>
                  </a:cubicBezTo>
                  <a:cubicBezTo>
                    <a:pt x="1390" y="102"/>
                    <a:pt x="1387" y="54"/>
                    <a:pt x="1355" y="26"/>
                  </a:cubicBezTo>
                  <a:cubicBezTo>
                    <a:pt x="1324" y="0"/>
                    <a:pt x="1276" y="4"/>
                    <a:pt x="1248" y="35"/>
                  </a:cubicBezTo>
                  <a:cubicBezTo>
                    <a:pt x="427" y="1019"/>
                    <a:pt x="427" y="1019"/>
                    <a:pt x="427" y="1019"/>
                  </a:cubicBezTo>
                  <a:lnTo>
                    <a:pt x="137" y="729"/>
                  </a:ln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166872081"/>
      </p:ext>
    </p:extLst>
  </p:cSld>
  <p:clrMapOvr>
    <a:masterClrMapping/>
  </p:clrMapOvr>
  <p:timing>
    <p:tnLst>
      <p:par>
        <p:cTn id="1" dur="indefinite" restart="never" nodeType="tmRoot">
          <p:childTnLst>
            <p:video fullScrn="1"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D862042-91DC-B6BD-C04F-EDA26570DD1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04488451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6" imgW="370" imgH="371" progId="TCLayout.ActiveDocument.1">
                  <p:embed/>
                </p:oleObj>
              </mc:Choice>
              <mc:Fallback>
                <p:oleObj name="think-cell Folie" r:id="rId6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4D862042-91DC-B6BD-C04F-EDA26570DD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Grafik 4" descr="Ein Bild, das Text enthält.&#10;&#10;Automatisch generierte Beschreibung">
            <a:extLst>
              <a:ext uri="{FF2B5EF4-FFF2-40B4-BE49-F238E27FC236}">
                <a16:creationId xmlns:a16="http://schemas.microsoft.com/office/drawing/2014/main" id="{073F937C-EF30-7003-C5F3-4316726348A7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6349" y="1023111"/>
            <a:ext cx="3015978" cy="3560529"/>
          </a:xfrm>
          <a:prstGeom prst="rect">
            <a:avLst/>
          </a:prstGeom>
        </p:spPr>
      </p:pic>
      <p:sp>
        <p:nvSpPr>
          <p:cNvPr id="12" name="Rechteck 11">
            <a:extLst>
              <a:ext uri="{FF2B5EF4-FFF2-40B4-BE49-F238E27FC236}">
                <a16:creationId xmlns:a16="http://schemas.microsoft.com/office/drawing/2014/main" id="{E7CA3470-412F-136E-D680-CD7988AFDF13}"/>
              </a:ext>
            </a:extLst>
          </p:cNvPr>
          <p:cNvSpPr/>
          <p:nvPr/>
        </p:nvSpPr>
        <p:spPr>
          <a:xfrm>
            <a:off x="4842256" y="1048512"/>
            <a:ext cx="3923919" cy="3286951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spcBef>
                <a:spcPct val="0"/>
              </a:spcBef>
              <a:defRPr/>
            </a:pPr>
            <a:r>
              <a:rPr lang="tr-TR" altLang="en-US" sz="1400" b="1" spc="30" dirty="0">
                <a:solidFill>
                  <a:srgbClr val="5AC2C9"/>
                </a:solidFill>
                <a:cs typeface="Times New Roman" panose="02020603050405020304" pitchFamily="18" charset="0"/>
              </a:rPr>
              <a:t>DOĞRU ÖLÇÜM</a:t>
            </a:r>
            <a:endParaRPr lang="en-US" altLang="en-US" sz="1400" b="1" spc="30" dirty="0">
              <a:solidFill>
                <a:srgbClr val="5AC2C9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tr-T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Ölçüm ebeveynin yardımıyla yapılır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tr-T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İlk olarak ebeveynin kilosu ölçülür ve kaydedilir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tr-T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Çocuk çıplak ya da iç çamaşırıyla olmalıdır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tr-T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Çocuğu ebeveynle birlikte tartıya çıkarın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tr-T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Ebeveyne sabit durmasını söyleyin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tr-T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Kombine ölçümü kaydedin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tr-T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Kombine ağırlıktan ebeveynin ağırlığını çıkartın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tr-T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Engelli çocuklar için eğer mevcutsa vinç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</a:t>
            </a:r>
            <a:r>
              <a:rPr lang="tr-T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tartı kullanın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</p:txBody>
      </p:sp>
      <p:sp>
        <p:nvSpPr>
          <p:cNvPr id="10243" name="Title 1">
            <a:extLst>
              <a:ext uri="{FF2B5EF4-FFF2-40B4-BE49-F238E27FC236}">
                <a16:creationId xmlns:a16="http://schemas.microsoft.com/office/drawing/2014/main" id="{3F584A3F-C1D0-1144-5ECC-C60BA9FDA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8405812" cy="430887"/>
          </a:xfrm>
        </p:spPr>
        <p:txBody>
          <a:bodyPr vert="horz"/>
          <a:lstStyle/>
          <a:p>
            <a:r>
              <a:rPr lang="tr-TR" altLang="en-US" dirty="0"/>
              <a:t>Engelli ya da koopere olmayan çocuğun kilo ölçümü</a:t>
            </a:r>
            <a:endParaRPr lang="en-GB" altLang="en-US" dirty="0"/>
          </a:p>
        </p:txBody>
      </p:sp>
      <p:grpSp>
        <p:nvGrpSpPr>
          <p:cNvPr id="22" name="Playbutton">
            <a:extLst>
              <a:ext uri="{FF2B5EF4-FFF2-40B4-BE49-F238E27FC236}">
                <a16:creationId xmlns:a16="http://schemas.microsoft.com/office/drawing/2014/main" id="{FE520502-EF63-D8E8-A840-B7CAEBF2BCEE}"/>
              </a:ext>
            </a:extLst>
          </p:cNvPr>
          <p:cNvGrpSpPr/>
          <p:nvPr/>
        </p:nvGrpSpPr>
        <p:grpSpPr>
          <a:xfrm>
            <a:off x="6149898" y="4160203"/>
            <a:ext cx="2562937" cy="350520"/>
            <a:chOff x="6149898" y="4160203"/>
            <a:chExt cx="2562937" cy="350520"/>
          </a:xfrm>
        </p:grpSpPr>
        <p:sp>
          <p:nvSpPr>
            <p:cNvPr id="3" name="Rechteck: abgerundete Ecken 2">
              <a:extLst>
                <a:ext uri="{FF2B5EF4-FFF2-40B4-BE49-F238E27FC236}">
                  <a16:creationId xmlns:a16="http://schemas.microsoft.com/office/drawing/2014/main" id="{C73C018E-770C-4ED5-E74C-813BAD129C4F}"/>
                </a:ext>
              </a:extLst>
            </p:cNvPr>
            <p:cNvSpPr/>
            <p:nvPr/>
          </p:nvSpPr>
          <p:spPr>
            <a:xfrm>
              <a:off x="6149898" y="4160203"/>
              <a:ext cx="2562937" cy="350520"/>
            </a:xfrm>
            <a:prstGeom prst="roundRect">
              <a:avLst>
                <a:gd name="adj" fmla="val 50000"/>
              </a:avLst>
            </a:prstGeom>
            <a:solidFill>
              <a:srgbClr val="5AC2C9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tr-TR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Kaynak</a:t>
              </a: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: </a:t>
              </a:r>
              <a:b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</a:br>
              <a:r>
                <a:rPr lang="tr-TR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Koopere olmayan çocuğun tartılması</a:t>
              </a:r>
              <a:endParaRPr lang="en-US" altLang="en-US" sz="1000" b="1" dirty="0">
                <a:solidFill>
                  <a:schemeClr val="bg1"/>
                </a:solidFill>
                <a:cs typeface="Times New Roman" panose="02020603050405020304" pitchFamily="18" charset="0"/>
              </a:endParaRPr>
            </a:p>
          </p:txBody>
        </p:sp>
        <p:grpSp>
          <p:nvGrpSpPr>
            <p:cNvPr id="20" name="Gruppieren 19">
              <a:extLst>
                <a:ext uri="{FF2B5EF4-FFF2-40B4-BE49-F238E27FC236}">
                  <a16:creationId xmlns:a16="http://schemas.microsoft.com/office/drawing/2014/main" id="{BB9AC702-675D-4D01-0BE8-A33453E7D3F0}"/>
                </a:ext>
              </a:extLst>
            </p:cNvPr>
            <p:cNvGrpSpPr/>
            <p:nvPr/>
          </p:nvGrpSpPr>
          <p:grpSpPr>
            <a:xfrm>
              <a:off x="8404860" y="4210686"/>
              <a:ext cx="249555" cy="249555"/>
              <a:chOff x="8404860" y="4210686"/>
              <a:chExt cx="249555" cy="249555"/>
            </a:xfrm>
          </p:grpSpPr>
          <p:sp>
            <p:nvSpPr>
              <p:cNvPr id="18" name="Ellipse 17">
                <a:extLst>
                  <a:ext uri="{FF2B5EF4-FFF2-40B4-BE49-F238E27FC236}">
                    <a16:creationId xmlns:a16="http://schemas.microsoft.com/office/drawing/2014/main" id="{90D1D559-CC93-B692-79D0-8DC04D7D7EB3}"/>
                  </a:ext>
                </a:extLst>
              </p:cNvPr>
              <p:cNvSpPr/>
              <p:nvPr/>
            </p:nvSpPr>
            <p:spPr>
              <a:xfrm>
                <a:off x="8404860" y="4210686"/>
                <a:ext cx="249555" cy="249555"/>
              </a:xfrm>
              <a:prstGeom prst="ellipse">
                <a:avLst/>
              </a:prstGeom>
              <a:solidFill>
                <a:srgbClr val="5AC2C9"/>
              </a:solidFill>
              <a:ln w="12700">
                <a:solidFill>
                  <a:schemeClr val="bg1"/>
                </a:solidFill>
              </a:ln>
              <a:effectLst>
                <a:outerShdw blurRad="63500" sx="102000" sy="102000" algn="ctr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" name="Gleichschenkliges Dreieck 18">
                <a:extLst>
                  <a:ext uri="{FF2B5EF4-FFF2-40B4-BE49-F238E27FC236}">
                    <a16:creationId xmlns:a16="http://schemas.microsoft.com/office/drawing/2014/main" id="{28BB0CD8-CDC3-35A3-3379-BB18282C1B9A}"/>
                  </a:ext>
                </a:extLst>
              </p:cNvPr>
              <p:cNvSpPr/>
              <p:nvPr/>
            </p:nvSpPr>
            <p:spPr>
              <a:xfrm rot="5400000">
                <a:off x="8490247" y="4278312"/>
                <a:ext cx="118783" cy="114301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4" name="How to weigh children who don't want to be measured - YouTube">
            <a:hlinkClick r:id="" action="ppaction://media"/>
            <a:extLst>
              <a:ext uri="{FF2B5EF4-FFF2-40B4-BE49-F238E27FC236}">
                <a16:creationId xmlns:a16="http://schemas.microsoft.com/office/drawing/2014/main" id="{8D03AEDC-297E-3AC0-2B22-D5815A17E4BD}"/>
              </a:ext>
            </a:extLst>
          </p:cNvPr>
          <p:cNvPicPr>
            <a:picLocks noChangeAspect="1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9263380" y="2933700"/>
            <a:ext cx="3223557" cy="2209800"/>
          </a:xfrm>
          <a:prstGeom prst="rect">
            <a:avLst/>
          </a:prstGeom>
        </p:spPr>
      </p:pic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FA52748-36C3-1A4A-DC95-0FABA1CA25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81C0BB2-DC80-CF1A-19F3-BF90DCAD3D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13</a:t>
            </a:fld>
            <a:endParaRPr lang="de-AT" altLang="de-DE"/>
          </a:p>
        </p:txBody>
      </p:sp>
      <p:grpSp>
        <p:nvGrpSpPr>
          <p:cNvPr id="24" name="Gruppieren 23">
            <a:extLst>
              <a:ext uri="{FF2B5EF4-FFF2-40B4-BE49-F238E27FC236}">
                <a16:creationId xmlns:a16="http://schemas.microsoft.com/office/drawing/2014/main" id="{9A3DCE5B-6CBC-CCD3-91F0-85A966DC9DFA}"/>
              </a:ext>
            </a:extLst>
          </p:cNvPr>
          <p:cNvGrpSpPr/>
          <p:nvPr/>
        </p:nvGrpSpPr>
        <p:grpSpPr>
          <a:xfrm>
            <a:off x="313138" y="1347788"/>
            <a:ext cx="1071153" cy="1023453"/>
            <a:chOff x="313138" y="1347788"/>
            <a:chExt cx="1071153" cy="1023453"/>
          </a:xfrm>
        </p:grpSpPr>
        <p:sp>
          <p:nvSpPr>
            <p:cNvPr id="25" name="Freeform 49">
              <a:extLst>
                <a:ext uri="{FF2B5EF4-FFF2-40B4-BE49-F238E27FC236}">
                  <a16:creationId xmlns:a16="http://schemas.microsoft.com/office/drawing/2014/main" id="{758B41A8-AA12-9E32-BD21-CF2D8006E69B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071153" cy="1023453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57">
              <a:extLst>
                <a:ext uri="{FF2B5EF4-FFF2-40B4-BE49-F238E27FC236}">
                  <a16:creationId xmlns:a16="http://schemas.microsoft.com/office/drawing/2014/main" id="{25EE56E1-8225-F1F6-9F2B-ED5CEC88F491}"/>
                </a:ext>
              </a:extLst>
            </p:cNvPr>
            <p:cNvSpPr>
              <a:spLocks/>
            </p:cNvSpPr>
            <p:nvPr/>
          </p:nvSpPr>
          <p:spPr bwMode="gray">
            <a:xfrm>
              <a:off x="585424" y="1552575"/>
              <a:ext cx="551497" cy="477698"/>
            </a:xfrm>
            <a:custGeom>
              <a:avLst/>
              <a:gdLst>
                <a:gd name="T0" fmla="*/ 137 w 1390"/>
                <a:gd name="T1" fmla="*/ 729 h 1207"/>
                <a:gd name="T2" fmla="*/ 30 w 1390"/>
                <a:gd name="T3" fmla="*/ 729 h 1207"/>
                <a:gd name="T4" fmla="*/ 30 w 1390"/>
                <a:gd name="T5" fmla="*/ 836 h 1207"/>
                <a:gd name="T6" fmla="*/ 379 w 1390"/>
                <a:gd name="T7" fmla="*/ 1185 h 1207"/>
                <a:gd name="T8" fmla="*/ 432 w 1390"/>
                <a:gd name="T9" fmla="*/ 1207 h 1207"/>
                <a:gd name="T10" fmla="*/ 436 w 1390"/>
                <a:gd name="T11" fmla="*/ 1207 h 1207"/>
                <a:gd name="T12" fmla="*/ 491 w 1390"/>
                <a:gd name="T13" fmla="*/ 1180 h 1207"/>
                <a:gd name="T14" fmla="*/ 1364 w 1390"/>
                <a:gd name="T15" fmla="*/ 133 h 1207"/>
                <a:gd name="T16" fmla="*/ 1355 w 1390"/>
                <a:gd name="T17" fmla="*/ 26 h 1207"/>
                <a:gd name="T18" fmla="*/ 1248 w 1390"/>
                <a:gd name="T19" fmla="*/ 35 h 1207"/>
                <a:gd name="T20" fmla="*/ 427 w 1390"/>
                <a:gd name="T21" fmla="*/ 1019 h 1207"/>
                <a:gd name="T22" fmla="*/ 137 w 1390"/>
                <a:gd name="T23" fmla="*/ 729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90" h="1207">
                  <a:moveTo>
                    <a:pt x="137" y="729"/>
                  </a:moveTo>
                  <a:cubicBezTo>
                    <a:pt x="107" y="700"/>
                    <a:pt x="59" y="700"/>
                    <a:pt x="30" y="729"/>
                  </a:cubicBezTo>
                  <a:cubicBezTo>
                    <a:pt x="0" y="759"/>
                    <a:pt x="0" y="807"/>
                    <a:pt x="30" y="836"/>
                  </a:cubicBezTo>
                  <a:cubicBezTo>
                    <a:pt x="379" y="1185"/>
                    <a:pt x="379" y="1185"/>
                    <a:pt x="379" y="1185"/>
                  </a:cubicBezTo>
                  <a:cubicBezTo>
                    <a:pt x="394" y="1200"/>
                    <a:pt x="412" y="1207"/>
                    <a:pt x="432" y="1207"/>
                  </a:cubicBezTo>
                  <a:cubicBezTo>
                    <a:pt x="434" y="1207"/>
                    <a:pt x="434" y="1207"/>
                    <a:pt x="436" y="1207"/>
                  </a:cubicBezTo>
                  <a:cubicBezTo>
                    <a:pt x="456" y="1205"/>
                    <a:pt x="477" y="1196"/>
                    <a:pt x="491" y="1180"/>
                  </a:cubicBezTo>
                  <a:cubicBezTo>
                    <a:pt x="1364" y="133"/>
                    <a:pt x="1364" y="133"/>
                    <a:pt x="1364" y="133"/>
                  </a:cubicBezTo>
                  <a:cubicBezTo>
                    <a:pt x="1390" y="102"/>
                    <a:pt x="1387" y="54"/>
                    <a:pt x="1355" y="26"/>
                  </a:cubicBezTo>
                  <a:cubicBezTo>
                    <a:pt x="1324" y="0"/>
                    <a:pt x="1276" y="4"/>
                    <a:pt x="1248" y="35"/>
                  </a:cubicBezTo>
                  <a:cubicBezTo>
                    <a:pt x="427" y="1019"/>
                    <a:pt x="427" y="1019"/>
                    <a:pt x="427" y="1019"/>
                  </a:cubicBezTo>
                  <a:lnTo>
                    <a:pt x="137" y="729"/>
                  </a:ln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826670352"/>
      </p:ext>
    </p:extLst>
  </p:cSld>
  <p:clrMapOvr>
    <a:masterClrMapping/>
  </p:clrMapOvr>
  <p:timing>
    <p:tnLst>
      <p:par>
        <p:cTn id="1" dur="indefinite" restart="never" nodeType="tmRoot">
          <p:childTnLst>
            <p:video fullScrn="1"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63224C40-9A1F-AE5D-D630-C862C27B86DC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70" imgH="371" progId="TCLayout.ActiveDocument.1">
                  <p:embed/>
                </p:oleObj>
              </mc:Choice>
              <mc:Fallback>
                <p:oleObj name="think-cell Folie" r:id="rId4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63224C40-9A1F-AE5D-D630-C862C27B86D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4" name="Title 1">
            <a:extLst>
              <a:ext uri="{FF2B5EF4-FFF2-40B4-BE49-F238E27FC236}">
                <a16:creationId xmlns:a16="http://schemas.microsoft.com/office/drawing/2014/main" id="{6DAAB09D-2B49-0BB9-9689-DDA3F0E76B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2" y="352544"/>
            <a:ext cx="8574087" cy="861774"/>
          </a:xfrm>
        </p:spPr>
        <p:txBody>
          <a:bodyPr vert="horz"/>
          <a:lstStyle/>
          <a:p>
            <a:r>
              <a:rPr lang="tr-TR" altLang="en-US" dirty="0"/>
              <a:t>Antropometrik ölçümlerin </a:t>
            </a:r>
            <a:r>
              <a:rPr lang="tr-TR" altLang="en-US" dirty="0" err="1"/>
              <a:t>persentil</a:t>
            </a:r>
            <a:r>
              <a:rPr lang="tr-TR" altLang="en-US" dirty="0"/>
              <a:t> eğrisine işaretlenmesi</a:t>
            </a:r>
            <a:br>
              <a:rPr lang="en-US" altLang="en-US" dirty="0"/>
            </a:br>
            <a:endParaRPr lang="en-US" altLang="en-US" b="0" dirty="0"/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FCA8ADA4-0691-9598-EBC6-A76CD3183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DE900A16-EE26-86DB-E8DD-C7903011E0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14</a:t>
            </a:fld>
            <a:endParaRPr lang="de-AT" altLang="de-D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C88822E-9281-020D-07ED-1555E1620D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6875" y="1146173"/>
            <a:ext cx="8423275" cy="2659190"/>
          </a:xfrm>
        </p:spPr>
        <p:txBody>
          <a:bodyPr/>
          <a:lstStyle/>
          <a:p>
            <a:r>
              <a:rPr lang="tr-TR" altLang="en-US" dirty="0"/>
              <a:t>Antropometrik ölçümler uygun bir </a:t>
            </a:r>
            <a:r>
              <a:rPr lang="tr-TR" altLang="en-US" dirty="0" err="1"/>
              <a:t>persentil</a:t>
            </a:r>
            <a:r>
              <a:rPr lang="tr-TR" altLang="en-US" dirty="0"/>
              <a:t> eğrisi üzerinde işaretlenmeli ve çocuğun kliniği dikkate alınarak önceki ölçümlerle karşılaştırılmalı ve yorumlanmalıdır</a:t>
            </a:r>
            <a:endParaRPr lang="en-US" altLang="en-US" dirty="0"/>
          </a:p>
          <a:p>
            <a:r>
              <a:rPr lang="tr-TR" altLang="en-US" dirty="0"/>
              <a:t>Yetersiz beslenmeyle ilişkili pediatrik hastalıklara pratik yaklaşım konusuna </a:t>
            </a:r>
            <a:r>
              <a:rPr lang="en-US" altLang="en-US" dirty="0"/>
              <a:t>ESPGHAN </a:t>
            </a:r>
            <a:r>
              <a:rPr lang="tr-TR" altLang="en-US" dirty="0"/>
              <a:t>Klinik Malnütrisyon Özel İlgi Grubunun görüş bildirisine şuradan ulaşabilirsiniz </a:t>
            </a:r>
            <a:r>
              <a:rPr lang="en-US" altLang="en-US" i="1" dirty="0"/>
              <a:t>“Hulst et al JPGN 2022 </a:t>
            </a:r>
            <a:r>
              <a:rPr lang="en-GB" i="1" dirty="0" err="1"/>
              <a:t>doi</a:t>
            </a:r>
            <a:r>
              <a:rPr lang="en-GB" i="1" dirty="0"/>
              <a:t>: 10.1097/MPG.0000000000003437”</a:t>
            </a:r>
          </a:p>
        </p:txBody>
      </p:sp>
    </p:spTree>
    <p:extLst>
      <p:ext uri="{BB962C8B-B14F-4D97-AF65-F5344CB8AC3E}">
        <p14:creationId xmlns:p14="http://schemas.microsoft.com/office/powerpoint/2010/main" val="23220363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FC55B075-9816-871A-8132-39EAEF3B8597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38182089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70" imgH="371" progId="TCLayout.ActiveDocument.1">
                  <p:embed/>
                </p:oleObj>
              </mc:Choice>
              <mc:Fallback>
                <p:oleObj name="think-cell Folie" r:id="rId4" imgW="370" imgH="371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FC55B075-9816-871A-8132-39EAEF3B859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22" name="Title 1">
            <a:extLst>
              <a:ext uri="{FF2B5EF4-FFF2-40B4-BE49-F238E27FC236}">
                <a16:creationId xmlns:a16="http://schemas.microsoft.com/office/drawing/2014/main" id="{6C0F9625-29AF-A322-513A-24C3706F0E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5940425" cy="430887"/>
          </a:xfrm>
        </p:spPr>
        <p:txBody>
          <a:bodyPr vert="horz"/>
          <a:lstStyle/>
          <a:p>
            <a:r>
              <a:rPr lang="tr-TR" altLang="en-US" dirty="0"/>
              <a:t>Ek Kaynaklar</a:t>
            </a:r>
            <a:endParaRPr lang="en-US" altLang="en-US" dirty="0"/>
          </a:p>
        </p:txBody>
      </p:sp>
      <p:pic>
        <p:nvPicPr>
          <p:cNvPr id="60" name="Grafik 59">
            <a:extLst>
              <a:ext uri="{FF2B5EF4-FFF2-40B4-BE49-F238E27FC236}">
                <a16:creationId xmlns:a16="http://schemas.microsoft.com/office/drawing/2014/main" id="{E235E5FF-1EA1-81F3-7569-0AAD159DB2DD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2610" y="4058878"/>
            <a:ext cx="1755451" cy="519112"/>
          </a:xfrm>
          <a:prstGeom prst="rect">
            <a:avLst/>
          </a:prstGeom>
        </p:spPr>
      </p:pic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CA03A0AE-9199-2255-C8A9-3DA8789A61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  <a:endParaRPr lang="de-AT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AFA18B6F-791E-1344-8F6C-FFBCCB54FB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15</a:t>
            </a:fld>
            <a:endParaRPr lang="de-AT" altLang="de-DE"/>
          </a:p>
        </p:txBody>
      </p:sp>
      <p:sp>
        <p:nvSpPr>
          <p:cNvPr id="19" name="Rechteck: abgerundete Ecken 18">
            <a:extLst>
              <a:ext uri="{FF2B5EF4-FFF2-40B4-BE49-F238E27FC236}">
                <a16:creationId xmlns:a16="http://schemas.microsoft.com/office/drawing/2014/main" id="{E87515F1-EB73-0F6D-2F40-ED4593C2F790}"/>
              </a:ext>
            </a:extLst>
          </p:cNvPr>
          <p:cNvSpPr/>
          <p:nvPr/>
        </p:nvSpPr>
        <p:spPr>
          <a:xfrm>
            <a:off x="358776" y="1335685"/>
            <a:ext cx="2413000" cy="269876"/>
          </a:xfrm>
          <a:prstGeom prst="roundRect">
            <a:avLst>
              <a:gd name="adj" fmla="val 50000"/>
            </a:avLst>
          </a:prstGeom>
          <a:solidFill>
            <a:srgbClr val="5AC2C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63449" rtlCol="0" anchor="ctr"/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tr-TR" altLang="en-US" sz="1100" b="1" dirty="0">
                <a:solidFill>
                  <a:schemeClr val="bg1"/>
                </a:solidFill>
                <a:cs typeface="Times New Roman" panose="02020603050405020304" pitchFamily="18" charset="0"/>
              </a:rPr>
              <a:t>DSÖ eğitim kursu</a:t>
            </a:r>
            <a:endParaRPr lang="en-US" altLang="en-US" sz="1100" b="1" dirty="0">
              <a:solidFill>
                <a:schemeClr val="bg1"/>
              </a:solidFill>
              <a:cs typeface="Times New Roman" panose="02020603050405020304" pitchFamily="18" charset="0"/>
            </a:endParaRP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D10DC729-F5C2-EAFE-E0EA-6004AB452F78}"/>
              </a:ext>
            </a:extLst>
          </p:cNvPr>
          <p:cNvSpPr txBox="1"/>
          <p:nvPr/>
        </p:nvSpPr>
        <p:spPr>
          <a:xfrm>
            <a:off x="533400" y="1605561"/>
            <a:ext cx="4572000" cy="16927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  <a:defRPr/>
            </a:pPr>
            <a:r>
              <a:rPr lang="en-US" altLang="en-US" sz="1100" dirty="0">
                <a:latin typeface="+mj-lt"/>
                <a:hlinkClick r:id="rId7"/>
              </a:rPr>
              <a:t>https://www.who.int/tools/child-growth-standards</a:t>
            </a:r>
            <a:endParaRPr lang="en-US" altLang="en-US" sz="1100" dirty="0">
              <a:latin typeface="+mj-lt"/>
            </a:endParaRPr>
          </a:p>
        </p:txBody>
      </p:sp>
      <p:sp>
        <p:nvSpPr>
          <p:cNvPr id="22" name="Rechteck: abgerundete Ecken 21">
            <a:extLst>
              <a:ext uri="{FF2B5EF4-FFF2-40B4-BE49-F238E27FC236}">
                <a16:creationId xmlns:a16="http://schemas.microsoft.com/office/drawing/2014/main" id="{5BDA9C56-1CC1-AFCC-297C-1BDF94521DA2}"/>
              </a:ext>
            </a:extLst>
          </p:cNvPr>
          <p:cNvSpPr/>
          <p:nvPr/>
        </p:nvSpPr>
        <p:spPr>
          <a:xfrm>
            <a:off x="358776" y="1861434"/>
            <a:ext cx="2413000" cy="269876"/>
          </a:xfrm>
          <a:prstGeom prst="roundRect">
            <a:avLst>
              <a:gd name="adj" fmla="val 50000"/>
            </a:avLst>
          </a:prstGeom>
          <a:solidFill>
            <a:srgbClr val="5AC2C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63449" rtlCol="0" anchor="ctr"/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tr-TR" altLang="en-US" sz="1100" b="1" dirty="0">
                <a:solidFill>
                  <a:schemeClr val="bg1"/>
                </a:solidFill>
                <a:cs typeface="Times New Roman" panose="02020603050405020304" pitchFamily="18" charset="0"/>
              </a:rPr>
              <a:t>DSÖ video kaynakları</a:t>
            </a:r>
            <a:endParaRPr lang="en-US" altLang="en-US" sz="1100" b="1" dirty="0">
              <a:solidFill>
                <a:schemeClr val="bg1"/>
              </a:solidFill>
              <a:cs typeface="Times New Roman" panose="02020603050405020304" pitchFamily="18" charset="0"/>
            </a:endParaRP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7E3B4904-3A1C-A2A8-DD74-901568AF60ED}"/>
              </a:ext>
            </a:extLst>
          </p:cNvPr>
          <p:cNvSpPr txBox="1"/>
          <p:nvPr/>
        </p:nvSpPr>
        <p:spPr>
          <a:xfrm>
            <a:off x="533400" y="2131310"/>
            <a:ext cx="4572000" cy="16927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de-DE"/>
            </a:defPPr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100">
                <a:latin typeface="+mj-lt"/>
              </a:defRPr>
            </a:lvl1pPr>
          </a:lstStyle>
          <a:p>
            <a:r>
              <a:rPr lang="en-US" dirty="0">
                <a:hlinkClick r:id="rId8"/>
              </a:rPr>
              <a:t>WHO Training Course | MGRS Anthropometry Training Video </a:t>
            </a:r>
            <a:r>
              <a:rPr lang="en-US">
                <a:hlinkClick r:id="rId8"/>
              </a:rPr>
              <a:t>– YouTube</a:t>
            </a:r>
            <a:endParaRPr lang="en-US" dirty="0"/>
          </a:p>
        </p:txBody>
      </p:sp>
      <p:sp>
        <p:nvSpPr>
          <p:cNvPr id="24" name="Rechteck: abgerundete Ecken 23">
            <a:extLst>
              <a:ext uri="{FF2B5EF4-FFF2-40B4-BE49-F238E27FC236}">
                <a16:creationId xmlns:a16="http://schemas.microsoft.com/office/drawing/2014/main" id="{CE9E327B-EC57-DB4F-F35A-781F20F456D3}"/>
              </a:ext>
            </a:extLst>
          </p:cNvPr>
          <p:cNvSpPr/>
          <p:nvPr/>
        </p:nvSpPr>
        <p:spPr>
          <a:xfrm>
            <a:off x="358776" y="2411144"/>
            <a:ext cx="2413000" cy="269876"/>
          </a:xfrm>
          <a:prstGeom prst="roundRect">
            <a:avLst>
              <a:gd name="adj" fmla="val 50000"/>
            </a:avLst>
          </a:prstGeom>
          <a:solidFill>
            <a:srgbClr val="5AC2C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63449" rtlCol="0" anchor="ctr"/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tr-TR" altLang="en-US" sz="1100" b="1" dirty="0">
                <a:solidFill>
                  <a:schemeClr val="bg1"/>
                </a:solidFill>
                <a:cs typeface="Times New Roman" panose="02020603050405020304" pitchFamily="18" charset="0"/>
              </a:rPr>
              <a:t>DSÖ çocuk büyüme standartları</a:t>
            </a:r>
            <a:endParaRPr lang="en-US" altLang="en-US" sz="1100" b="1" dirty="0">
              <a:solidFill>
                <a:schemeClr val="bg1"/>
              </a:solidFill>
              <a:cs typeface="Times New Roman" panose="02020603050405020304" pitchFamily="18" charset="0"/>
            </a:endParaRP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4101ACE6-CC6A-3B5C-86E6-C3200AF54328}"/>
              </a:ext>
            </a:extLst>
          </p:cNvPr>
          <p:cNvSpPr txBox="1"/>
          <p:nvPr/>
        </p:nvSpPr>
        <p:spPr>
          <a:xfrm>
            <a:off x="533400" y="2681020"/>
            <a:ext cx="4572000" cy="16927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de-DE"/>
            </a:defPPr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100">
                <a:latin typeface="+mj-lt"/>
              </a:defRPr>
            </a:lvl1pPr>
          </a:lstStyle>
          <a:p>
            <a:r>
              <a:rPr lang="en-US" altLang="en-US" sz="1100" dirty="0">
                <a:hlinkClick r:id="rId9"/>
              </a:rPr>
              <a:t>https://www.who.int/tools/child-growth-standards/standards</a:t>
            </a:r>
            <a:endParaRPr lang="en-US" dirty="0"/>
          </a:p>
        </p:txBody>
      </p:sp>
      <p:sp>
        <p:nvSpPr>
          <p:cNvPr id="26" name="Rechteck: abgerundete Ecken 25">
            <a:extLst>
              <a:ext uri="{FF2B5EF4-FFF2-40B4-BE49-F238E27FC236}">
                <a16:creationId xmlns:a16="http://schemas.microsoft.com/office/drawing/2014/main" id="{B3D1C0DE-3CC2-F10A-3A9D-1E67FACA01B1}"/>
              </a:ext>
            </a:extLst>
          </p:cNvPr>
          <p:cNvSpPr/>
          <p:nvPr/>
        </p:nvSpPr>
        <p:spPr>
          <a:xfrm>
            <a:off x="377242" y="2935089"/>
            <a:ext cx="2413000" cy="269876"/>
          </a:xfrm>
          <a:prstGeom prst="roundRect">
            <a:avLst>
              <a:gd name="adj" fmla="val 50000"/>
            </a:avLst>
          </a:prstGeom>
          <a:solidFill>
            <a:srgbClr val="5AC2C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63449" rtlCol="0" anchor="ctr"/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tr-TR" altLang="en-US" sz="1100" b="1" dirty="0">
                <a:solidFill>
                  <a:schemeClr val="bg1"/>
                </a:solidFill>
                <a:cs typeface="Times New Roman" panose="02020603050405020304" pitchFamily="18" charset="0"/>
              </a:rPr>
              <a:t>DSÖ yazılım kaynakları</a:t>
            </a:r>
            <a:endParaRPr lang="en-US" altLang="en-US" sz="1100" b="1" dirty="0">
              <a:solidFill>
                <a:schemeClr val="bg1"/>
              </a:solidFill>
              <a:cs typeface="Times New Roman" panose="02020603050405020304" pitchFamily="18" charset="0"/>
            </a:endParaRP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239EEB22-1F54-BB0E-5912-9287CBEF0E46}"/>
              </a:ext>
            </a:extLst>
          </p:cNvPr>
          <p:cNvSpPr txBox="1"/>
          <p:nvPr/>
        </p:nvSpPr>
        <p:spPr>
          <a:xfrm>
            <a:off x="533399" y="3221773"/>
            <a:ext cx="4958715" cy="507831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de-DE"/>
            </a:defPPr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100">
                <a:latin typeface="+mj-lt"/>
              </a:defRPr>
            </a:lvl1pPr>
          </a:lstStyle>
          <a:p>
            <a:pPr>
              <a:spcBef>
                <a:spcPts val="600"/>
              </a:spcBef>
            </a:pPr>
            <a:r>
              <a:rPr lang="en-US" altLang="en-US" sz="1100" dirty="0">
                <a:hlinkClick r:id="rId10"/>
              </a:rPr>
              <a:t>https://www.who.int/tools/child-growth-standards/software</a:t>
            </a:r>
            <a:br>
              <a:rPr lang="en-US" altLang="en-US" sz="1100" dirty="0"/>
            </a:br>
            <a:r>
              <a:rPr lang="en-US" altLang="en-US" sz="1100" dirty="0">
                <a:hlinkClick r:id="rId11"/>
              </a:rPr>
              <a:t>https://www.who.int/tools/growth-reference-data-for-5to19-years/application-tools </a:t>
            </a:r>
            <a:r>
              <a:rPr lang="en-US" altLang="en-US" sz="1100" dirty="0">
                <a:hlinkClick r:id="rId12"/>
              </a:rPr>
              <a:t>https://www.healthforallchildren.com/shop-base/shop/software/lmsgrowth/</a:t>
            </a:r>
            <a:endParaRPr lang="en-US" dirty="0"/>
          </a:p>
        </p:txBody>
      </p:sp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7C82A942-C1A1-88F7-F06C-B917959F2822}"/>
              </a:ext>
            </a:extLst>
          </p:cNvPr>
          <p:cNvGrpSpPr/>
          <p:nvPr/>
        </p:nvGrpSpPr>
        <p:grpSpPr>
          <a:xfrm>
            <a:off x="6107473" y="299385"/>
            <a:ext cx="2293577" cy="1385321"/>
            <a:chOff x="6107473" y="299385"/>
            <a:chExt cx="2442802" cy="1475453"/>
          </a:xfrm>
        </p:grpSpPr>
        <p:grpSp>
          <p:nvGrpSpPr>
            <p:cNvPr id="13" name="Gruppieren 12">
              <a:extLst>
                <a:ext uri="{FF2B5EF4-FFF2-40B4-BE49-F238E27FC236}">
                  <a16:creationId xmlns:a16="http://schemas.microsoft.com/office/drawing/2014/main" id="{4C9DBB2B-9910-B1BA-5554-C5F53F58934F}"/>
                </a:ext>
              </a:extLst>
            </p:cNvPr>
            <p:cNvGrpSpPr/>
            <p:nvPr/>
          </p:nvGrpSpPr>
          <p:grpSpPr>
            <a:xfrm>
              <a:off x="6107473" y="299385"/>
              <a:ext cx="2442802" cy="1475453"/>
              <a:chOff x="6107473" y="299385"/>
              <a:chExt cx="2442802" cy="1475453"/>
            </a:xfrm>
          </p:grpSpPr>
          <p:pic>
            <p:nvPicPr>
              <p:cNvPr id="28" name="Picture 2" descr="Bildergebnis für macbook png">
                <a:extLst>
                  <a:ext uri="{FF2B5EF4-FFF2-40B4-BE49-F238E27FC236}">
                    <a16:creationId xmlns:a16="http://schemas.microsoft.com/office/drawing/2014/main" id="{E4FBB87F-44AD-ECE6-D407-37A9CF3D6F2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3" cstate="hq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07473" y="299385"/>
                <a:ext cx="2442802" cy="147545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2" name="Rechteck 11">
                <a:extLst>
                  <a:ext uri="{FF2B5EF4-FFF2-40B4-BE49-F238E27FC236}">
                    <a16:creationId xmlns:a16="http://schemas.microsoft.com/office/drawing/2014/main" id="{9DA310A4-0E69-AB00-92BC-B711126E1CC0}"/>
                  </a:ext>
                </a:extLst>
              </p:cNvPr>
              <p:cNvSpPr/>
              <p:nvPr/>
            </p:nvSpPr>
            <p:spPr>
              <a:xfrm>
                <a:off x="6413522" y="386715"/>
                <a:ext cx="1830705" cy="114871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pic>
          <p:nvPicPr>
            <p:cNvPr id="32" name="Picture 2">
              <a:extLst>
                <a:ext uri="{FF2B5EF4-FFF2-40B4-BE49-F238E27FC236}">
                  <a16:creationId xmlns:a16="http://schemas.microsoft.com/office/drawing/2014/main" id="{DE115D8B-97DE-7E28-E92A-8EBC00156C1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92"/>
            <a:stretch/>
          </p:blipFill>
          <p:spPr bwMode="auto">
            <a:xfrm>
              <a:off x="6413522" y="386716"/>
              <a:ext cx="1830705" cy="9944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F3906B7E-189C-A131-7F3B-7F771472ECDA}"/>
              </a:ext>
            </a:extLst>
          </p:cNvPr>
          <p:cNvGrpSpPr/>
          <p:nvPr/>
        </p:nvGrpSpPr>
        <p:grpSpPr>
          <a:xfrm>
            <a:off x="6107473" y="1684706"/>
            <a:ext cx="2293577" cy="1385321"/>
            <a:chOff x="6107473" y="1730836"/>
            <a:chExt cx="2442802" cy="1475453"/>
          </a:xfrm>
        </p:grpSpPr>
        <p:grpSp>
          <p:nvGrpSpPr>
            <p:cNvPr id="33" name="Gruppieren 32">
              <a:extLst>
                <a:ext uri="{FF2B5EF4-FFF2-40B4-BE49-F238E27FC236}">
                  <a16:creationId xmlns:a16="http://schemas.microsoft.com/office/drawing/2014/main" id="{439C9720-A323-B0CA-EBE2-CB1A4E99AF61}"/>
                </a:ext>
              </a:extLst>
            </p:cNvPr>
            <p:cNvGrpSpPr/>
            <p:nvPr/>
          </p:nvGrpSpPr>
          <p:grpSpPr>
            <a:xfrm>
              <a:off x="6107473" y="1730836"/>
              <a:ext cx="2442802" cy="1475453"/>
              <a:chOff x="6107473" y="299385"/>
              <a:chExt cx="2442802" cy="1475453"/>
            </a:xfrm>
          </p:grpSpPr>
          <p:pic>
            <p:nvPicPr>
              <p:cNvPr id="34" name="Picture 2" descr="Bildergebnis für macbook png">
                <a:extLst>
                  <a:ext uri="{FF2B5EF4-FFF2-40B4-BE49-F238E27FC236}">
                    <a16:creationId xmlns:a16="http://schemas.microsoft.com/office/drawing/2014/main" id="{7CA22E49-DA6E-69CF-E18B-2261BBAB704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3" cstate="hq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07473" y="299385"/>
                <a:ext cx="2442802" cy="147545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5" name="Rechteck 34">
                <a:extLst>
                  <a:ext uri="{FF2B5EF4-FFF2-40B4-BE49-F238E27FC236}">
                    <a16:creationId xmlns:a16="http://schemas.microsoft.com/office/drawing/2014/main" id="{AF5E5422-2A1B-1105-23B0-CD2AD770D817}"/>
                  </a:ext>
                </a:extLst>
              </p:cNvPr>
              <p:cNvSpPr/>
              <p:nvPr/>
            </p:nvSpPr>
            <p:spPr>
              <a:xfrm>
                <a:off x="6413522" y="386715"/>
                <a:ext cx="1830705" cy="114871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pic>
          <p:nvPicPr>
            <p:cNvPr id="37" name="Picture 4">
              <a:extLst>
                <a:ext uri="{FF2B5EF4-FFF2-40B4-BE49-F238E27FC236}">
                  <a16:creationId xmlns:a16="http://schemas.microsoft.com/office/drawing/2014/main" id="{2DFC2548-252C-2041-0AC4-6B42A568932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13522" y="1818167"/>
              <a:ext cx="1830705" cy="1088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6" name="Gruppieren 15">
            <a:extLst>
              <a:ext uri="{FF2B5EF4-FFF2-40B4-BE49-F238E27FC236}">
                <a16:creationId xmlns:a16="http://schemas.microsoft.com/office/drawing/2014/main" id="{1913E791-AC96-1961-7DB0-6184F48EF7B1}"/>
              </a:ext>
            </a:extLst>
          </p:cNvPr>
          <p:cNvGrpSpPr/>
          <p:nvPr/>
        </p:nvGrpSpPr>
        <p:grpSpPr>
          <a:xfrm>
            <a:off x="5359794" y="3085981"/>
            <a:ext cx="2293577" cy="1385321"/>
            <a:chOff x="6107473" y="3181823"/>
            <a:chExt cx="2293577" cy="1385321"/>
          </a:xfrm>
        </p:grpSpPr>
        <p:grpSp>
          <p:nvGrpSpPr>
            <p:cNvPr id="47" name="Gruppieren 46">
              <a:extLst>
                <a:ext uri="{FF2B5EF4-FFF2-40B4-BE49-F238E27FC236}">
                  <a16:creationId xmlns:a16="http://schemas.microsoft.com/office/drawing/2014/main" id="{AF565D55-1A60-DB50-4870-FC473F6B3F9F}"/>
                </a:ext>
              </a:extLst>
            </p:cNvPr>
            <p:cNvGrpSpPr/>
            <p:nvPr/>
          </p:nvGrpSpPr>
          <p:grpSpPr>
            <a:xfrm>
              <a:off x="6107473" y="3181823"/>
              <a:ext cx="2293577" cy="1385321"/>
              <a:chOff x="6107473" y="299385"/>
              <a:chExt cx="2442802" cy="1475453"/>
            </a:xfrm>
          </p:grpSpPr>
          <p:pic>
            <p:nvPicPr>
              <p:cNvPr id="49" name="Picture 2" descr="Bildergebnis für macbook png">
                <a:extLst>
                  <a:ext uri="{FF2B5EF4-FFF2-40B4-BE49-F238E27FC236}">
                    <a16:creationId xmlns:a16="http://schemas.microsoft.com/office/drawing/2014/main" id="{625E0654-B3D8-696F-666B-4A4BEE5EA32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3" cstate="hq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07473" y="299385"/>
                <a:ext cx="2442802" cy="147545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50" name="Rechteck 49">
                <a:extLst>
                  <a:ext uri="{FF2B5EF4-FFF2-40B4-BE49-F238E27FC236}">
                    <a16:creationId xmlns:a16="http://schemas.microsoft.com/office/drawing/2014/main" id="{232A90EA-2CE5-B31E-3A58-7164A272DB39}"/>
                  </a:ext>
                </a:extLst>
              </p:cNvPr>
              <p:cNvSpPr/>
              <p:nvPr/>
            </p:nvSpPr>
            <p:spPr>
              <a:xfrm>
                <a:off x="6413522" y="386715"/>
                <a:ext cx="1830705" cy="114871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pic>
          <p:nvPicPr>
            <p:cNvPr id="51" name="Picture 3">
              <a:extLst>
                <a:ext uri="{FF2B5EF4-FFF2-40B4-BE49-F238E27FC236}">
                  <a16:creationId xmlns:a16="http://schemas.microsoft.com/office/drawing/2014/main" id="{EB1762F0-A198-16E2-B0B8-287DAC86C4A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95195" y="3277003"/>
              <a:ext cx="1573625" cy="10575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E000D42E-290C-99FC-FE61-305AA5E7378C}"/>
              </a:ext>
            </a:extLst>
          </p:cNvPr>
          <p:cNvGrpSpPr/>
          <p:nvPr/>
        </p:nvGrpSpPr>
        <p:grpSpPr>
          <a:xfrm>
            <a:off x="6175303" y="3206787"/>
            <a:ext cx="2293577" cy="1385321"/>
            <a:chOff x="6684688" y="3323354"/>
            <a:chExt cx="2293577" cy="1385321"/>
          </a:xfrm>
        </p:grpSpPr>
        <p:grpSp>
          <p:nvGrpSpPr>
            <p:cNvPr id="54" name="Gruppieren 53">
              <a:extLst>
                <a:ext uri="{FF2B5EF4-FFF2-40B4-BE49-F238E27FC236}">
                  <a16:creationId xmlns:a16="http://schemas.microsoft.com/office/drawing/2014/main" id="{BF3C8A36-1014-597D-4BF2-9219D6336369}"/>
                </a:ext>
              </a:extLst>
            </p:cNvPr>
            <p:cNvGrpSpPr/>
            <p:nvPr/>
          </p:nvGrpSpPr>
          <p:grpSpPr>
            <a:xfrm>
              <a:off x="6684688" y="3323354"/>
              <a:ext cx="2293577" cy="1385321"/>
              <a:chOff x="6107473" y="313428"/>
              <a:chExt cx="2442802" cy="1475453"/>
            </a:xfrm>
          </p:grpSpPr>
          <p:pic>
            <p:nvPicPr>
              <p:cNvPr id="56" name="Picture 2" descr="Bildergebnis für macbook png">
                <a:extLst>
                  <a:ext uri="{FF2B5EF4-FFF2-40B4-BE49-F238E27FC236}">
                    <a16:creationId xmlns:a16="http://schemas.microsoft.com/office/drawing/2014/main" id="{B19935A9-99DD-59AC-D08D-BBBB5B94BF4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3" cstate="hq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07473" y="313428"/>
                <a:ext cx="2442802" cy="147545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57" name="Rechteck 56">
                <a:extLst>
                  <a:ext uri="{FF2B5EF4-FFF2-40B4-BE49-F238E27FC236}">
                    <a16:creationId xmlns:a16="http://schemas.microsoft.com/office/drawing/2014/main" id="{2A44CA8E-857F-5D99-9A9B-60E2B9791424}"/>
                  </a:ext>
                </a:extLst>
              </p:cNvPr>
              <p:cNvSpPr/>
              <p:nvPr/>
            </p:nvSpPr>
            <p:spPr>
              <a:xfrm>
                <a:off x="6413522" y="386715"/>
                <a:ext cx="1830705" cy="114871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pic>
          <p:nvPicPr>
            <p:cNvPr id="58" name="Picture 5">
              <a:extLst>
                <a:ext uri="{FF2B5EF4-FFF2-40B4-BE49-F238E27FC236}">
                  <a16:creationId xmlns:a16="http://schemas.microsoft.com/office/drawing/2014/main" id="{6ACCE20F-661D-CEBB-285B-8942F290424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72043" y="3392164"/>
              <a:ext cx="1718872" cy="9113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3" name="Gruppieren 42">
            <a:extLst>
              <a:ext uri="{FF2B5EF4-FFF2-40B4-BE49-F238E27FC236}">
                <a16:creationId xmlns:a16="http://schemas.microsoft.com/office/drawing/2014/main" id="{AF565D55-1A60-DB50-4870-FC473F6B3F9F}"/>
              </a:ext>
            </a:extLst>
          </p:cNvPr>
          <p:cNvGrpSpPr/>
          <p:nvPr/>
        </p:nvGrpSpPr>
        <p:grpSpPr>
          <a:xfrm>
            <a:off x="6806330" y="3323949"/>
            <a:ext cx="2293577" cy="1385321"/>
            <a:chOff x="6107473" y="299385"/>
            <a:chExt cx="2442802" cy="1475453"/>
          </a:xfrm>
        </p:grpSpPr>
        <p:pic>
          <p:nvPicPr>
            <p:cNvPr id="45" name="Picture 2" descr="Bildergebnis für macbook png">
              <a:extLst>
                <a:ext uri="{FF2B5EF4-FFF2-40B4-BE49-F238E27FC236}">
                  <a16:creationId xmlns:a16="http://schemas.microsoft.com/office/drawing/2014/main" id="{625E0654-B3D8-696F-666B-4A4BEE5EA32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07473" y="299385"/>
              <a:ext cx="2442802" cy="147545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6" name="Rechteck 45">
              <a:extLst>
                <a:ext uri="{FF2B5EF4-FFF2-40B4-BE49-F238E27FC236}">
                  <a16:creationId xmlns:a16="http://schemas.microsoft.com/office/drawing/2014/main" id="{232A90EA-2CE5-B31E-3A58-7164A272DB39}"/>
                </a:ext>
              </a:extLst>
            </p:cNvPr>
            <p:cNvSpPr/>
            <p:nvPr/>
          </p:nvSpPr>
          <p:spPr>
            <a:xfrm>
              <a:off x="6413522" y="386715"/>
              <a:ext cx="1830705" cy="11487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2" name="Grafik 1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7093683" y="3416463"/>
            <a:ext cx="1659014" cy="1051955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60363" y="352544"/>
            <a:ext cx="5940425" cy="430887"/>
          </a:xfrm>
        </p:spPr>
        <p:txBody>
          <a:bodyPr/>
          <a:lstStyle/>
          <a:p>
            <a:r>
              <a:rPr lang="en-US" dirty="0"/>
              <a:t>Translation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16</a:t>
            </a:fld>
            <a:endParaRPr lang="de-AT" altLang="de-DE"/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711E9CE9-974F-C870-356D-58353B9E89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363" y="1349375"/>
            <a:ext cx="8423275" cy="2511457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This version was translated from English.</a:t>
            </a:r>
          </a:p>
          <a:p>
            <a:pPr marL="0" indent="0">
              <a:buNone/>
            </a:pPr>
            <a:r>
              <a:rPr lang="en-GB" dirty="0"/>
              <a:t>Thank you to Gökhan Baysoy,  </a:t>
            </a:r>
            <a:r>
              <a:rPr lang="en-GB" dirty="0" err="1"/>
              <a:t>Sevil</a:t>
            </a:r>
            <a:r>
              <a:rPr lang="en-GB" dirty="0"/>
              <a:t> </a:t>
            </a:r>
            <a:r>
              <a:rPr lang="en-GB" dirty="0" err="1"/>
              <a:t>Aktemur</a:t>
            </a:r>
            <a:r>
              <a:rPr lang="en-GB" dirty="0"/>
              <a:t>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ESPGHAN takes no responsibility for the accuracy of the translation of the original English version.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63679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63224C40-9A1F-AE5D-D630-C862C27B86DC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2284293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70" imgH="371" progId="TCLayout.ActiveDocument.1">
                  <p:embed/>
                </p:oleObj>
              </mc:Choice>
              <mc:Fallback>
                <p:oleObj name="think-cell Folie" r:id="rId4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63224C40-9A1F-AE5D-D630-C862C27B86D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4" name="Title 1">
            <a:extLst>
              <a:ext uri="{FF2B5EF4-FFF2-40B4-BE49-F238E27FC236}">
                <a16:creationId xmlns:a16="http://schemas.microsoft.com/office/drawing/2014/main" id="{6DAAB09D-2B49-0BB9-9689-DDA3F0E76B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8405812" cy="707886"/>
          </a:xfrm>
        </p:spPr>
        <p:txBody>
          <a:bodyPr vert="horz"/>
          <a:lstStyle/>
          <a:p>
            <a:r>
              <a:rPr lang="tr-TR" altLang="en-US" dirty="0"/>
              <a:t>İçerik</a:t>
            </a:r>
            <a:br>
              <a:rPr lang="en-US" altLang="en-US" dirty="0"/>
            </a:br>
            <a:r>
              <a:rPr lang="tr-TR" altLang="en-US" sz="1800" b="0" dirty="0"/>
              <a:t>Çocuk hastalarda antropometrik ölçümler</a:t>
            </a:r>
            <a:r>
              <a:rPr lang="en-US" altLang="en-US" sz="1800" b="0" dirty="0"/>
              <a:t>: </a:t>
            </a:r>
            <a:r>
              <a:rPr lang="tr-TR" altLang="en-US" sz="1800" b="0" dirty="0"/>
              <a:t>Doğru ölçüm tekniği ve sık yapılan hatalar</a:t>
            </a:r>
            <a:endParaRPr lang="en-US" altLang="en-US" b="0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FABD50F2-3637-3FFE-5994-70C7262B7F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363" y="1349375"/>
            <a:ext cx="8423275" cy="2385268"/>
          </a:xfrm>
        </p:spPr>
        <p:txBody>
          <a:bodyPr lIns="0" tIns="0" rIns="0" bIns="0">
            <a:spAutoFit/>
          </a:bodyPr>
          <a:lstStyle/>
          <a:p>
            <a:pPr marL="457200" indent="-457200">
              <a:spcBef>
                <a:spcPts val="300"/>
              </a:spcBef>
              <a:buFont typeface="+mj-lt"/>
              <a:buAutoNum type="arabicPeriod"/>
            </a:pPr>
            <a:r>
              <a:rPr lang="tr-TR" sz="2000" dirty="0"/>
              <a:t>&lt;2 yaş çocuklarda yatarak boy nasıl ölçülür</a:t>
            </a:r>
            <a:endParaRPr lang="en-GB" sz="2000" dirty="0"/>
          </a:p>
          <a:p>
            <a:pPr marL="457200" indent="-457200">
              <a:spcBef>
                <a:spcPts val="300"/>
              </a:spcBef>
              <a:buFont typeface="+mj-lt"/>
              <a:buAutoNum type="arabicPeriod"/>
            </a:pPr>
            <a:r>
              <a:rPr lang="tr-TR" sz="2000" dirty="0"/>
              <a:t>&gt;2 yaş çocuklarda ayakta boy nasıl ölçülür</a:t>
            </a:r>
            <a:endParaRPr lang="en-GB" sz="2000" dirty="0"/>
          </a:p>
          <a:p>
            <a:pPr marL="457200" indent="-457200">
              <a:spcBef>
                <a:spcPts val="300"/>
              </a:spcBef>
              <a:buFont typeface="+mj-lt"/>
              <a:buAutoNum type="arabicPeriod"/>
            </a:pPr>
            <a:r>
              <a:rPr lang="tr-TR" sz="2000" dirty="0"/>
              <a:t>Baş çevresi nasıl ölçülür</a:t>
            </a:r>
            <a:endParaRPr lang="en-GB" sz="2000" dirty="0"/>
          </a:p>
          <a:p>
            <a:pPr marL="457200" indent="-457200">
              <a:spcBef>
                <a:spcPts val="300"/>
              </a:spcBef>
              <a:buFont typeface="+mj-lt"/>
              <a:buAutoNum type="arabicPeriod"/>
            </a:pPr>
            <a:r>
              <a:rPr lang="tr-TR" sz="2000" dirty="0"/>
              <a:t>&lt;2 yaş çocuklarda kilo nasıl ölçülür</a:t>
            </a:r>
            <a:endParaRPr lang="en-GB" sz="2000" dirty="0"/>
          </a:p>
          <a:p>
            <a:pPr marL="457200" indent="-457200">
              <a:spcBef>
                <a:spcPts val="300"/>
              </a:spcBef>
              <a:buFont typeface="+mj-lt"/>
              <a:buAutoNum type="arabicPeriod"/>
            </a:pPr>
            <a:r>
              <a:rPr lang="tr-TR" sz="2000" dirty="0"/>
              <a:t>&gt;2 yaş çocuklarda kilo nasıl ölçülür</a:t>
            </a:r>
            <a:endParaRPr lang="en-GB" sz="2000" dirty="0"/>
          </a:p>
          <a:p>
            <a:pPr marL="457200" indent="-457200">
              <a:spcBef>
                <a:spcPts val="300"/>
              </a:spcBef>
              <a:buFont typeface="+mj-lt"/>
              <a:buAutoNum type="arabicPeriod"/>
            </a:pPr>
            <a:r>
              <a:rPr lang="tr-TR" sz="2000" dirty="0"/>
              <a:t>Koopere olmayan çocukta kilo nasıl ölçülür</a:t>
            </a:r>
            <a:endParaRPr lang="en-GB" sz="2000" dirty="0"/>
          </a:p>
          <a:p>
            <a:pPr marL="457200" indent="-457200">
              <a:spcBef>
                <a:spcPts val="300"/>
              </a:spcBef>
              <a:buFont typeface="+mj-lt"/>
              <a:buAutoNum type="arabicPeriod"/>
            </a:pPr>
            <a:r>
              <a:rPr lang="tr-TR" sz="2000" dirty="0"/>
              <a:t>Diğer yardımcı ve pratik araçlar, bağlantı ve bilgiler</a:t>
            </a:r>
            <a:endParaRPr lang="en-US" sz="2000" dirty="0"/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FCA8ADA4-0691-9598-EBC6-A76CD3183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DE900A16-EE26-86DB-E8DD-C7903011E0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2</a:t>
            </a:fld>
            <a:endParaRPr lang="de-AT" altLang="de-DE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D862042-91DC-B6BD-C04F-EDA26570DD1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12678168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70" imgH="371" progId="TCLayout.ActiveDocument.1">
                  <p:embed/>
                </p:oleObj>
              </mc:Choice>
              <mc:Fallback>
                <p:oleObj name="think-cell Folie" r:id="rId4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4D862042-91DC-B6BD-C04F-EDA26570DD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hteck 11">
            <a:extLst>
              <a:ext uri="{FF2B5EF4-FFF2-40B4-BE49-F238E27FC236}">
                <a16:creationId xmlns:a16="http://schemas.microsoft.com/office/drawing/2014/main" id="{E7CA3470-412F-136E-D680-CD7988AFDF13}"/>
              </a:ext>
            </a:extLst>
          </p:cNvPr>
          <p:cNvSpPr/>
          <p:nvPr/>
        </p:nvSpPr>
        <p:spPr>
          <a:xfrm>
            <a:off x="4842256" y="1048512"/>
            <a:ext cx="3923919" cy="3286951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rgbClr val="F8C5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spcBef>
                <a:spcPct val="0"/>
              </a:spcBef>
              <a:defRPr/>
            </a:pPr>
            <a:r>
              <a:rPr lang="tr-TR" altLang="en-US" sz="1400" b="1" spc="30" dirty="0">
                <a:solidFill>
                  <a:srgbClr val="F08489"/>
                </a:solidFill>
                <a:cs typeface="Times New Roman" panose="02020603050405020304" pitchFamily="18" charset="0"/>
              </a:rPr>
              <a:t>SIK YAPILAN HATALAR</a:t>
            </a:r>
            <a:endParaRPr lang="en-US" altLang="en-US" sz="1400" b="1" spc="30" dirty="0">
              <a:solidFill>
                <a:srgbClr val="F08489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tr-T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İkinci kişinin yardımı olmadan ölçüm yapmak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tr-T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Çocuğun sabit durmaması ve hareketli olması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tr-T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Sadece tek bacağın düz uzatılarak ölçüm yapılması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tr-TR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Mezro</a:t>
            </a:r>
            <a:r>
              <a:rPr lang="tr-T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kullanılması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tr-T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İki bacağın tam düz uzatılmaması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tr-T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Çocuğun yattığı zeminin düz olmaması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tr-T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Çocuğun ölçüm sırasında yan yatması 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tr-T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Bezin çıkartılmaması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tr-T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Ölçüm aracının ayak parçasının 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(</a:t>
            </a:r>
            <a:r>
              <a:rPr lang="tr-TR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örn</a:t>
            </a:r>
            <a:r>
              <a:rPr lang="tr-T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., </a:t>
            </a:r>
            <a:r>
              <a:rPr lang="en-GB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infantomet</a:t>
            </a:r>
            <a:r>
              <a:rPr lang="tr-T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re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, </a:t>
            </a:r>
            <a:r>
              <a:rPr lang="tr-T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ölçüm tahtası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) </a:t>
            </a:r>
            <a:r>
              <a:rPr lang="tr-T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düz olmaması ve çocuğun tabanının ayak parçasına tam basmaması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</p:txBody>
      </p:sp>
      <p:sp>
        <p:nvSpPr>
          <p:cNvPr id="10243" name="Title 1">
            <a:extLst>
              <a:ext uri="{FF2B5EF4-FFF2-40B4-BE49-F238E27FC236}">
                <a16:creationId xmlns:a16="http://schemas.microsoft.com/office/drawing/2014/main" id="{3F584A3F-C1D0-1144-5ECC-C60BA9FDA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7084693" cy="430887"/>
          </a:xfrm>
        </p:spPr>
        <p:txBody>
          <a:bodyPr vert="horz"/>
          <a:lstStyle/>
          <a:p>
            <a:r>
              <a:rPr lang="tr-TR" altLang="en-US" dirty="0"/>
              <a:t>Yatarak boy ölçümü</a:t>
            </a:r>
            <a:r>
              <a:rPr lang="en-GB" altLang="en-US" dirty="0"/>
              <a:t> </a:t>
            </a:r>
            <a:r>
              <a:rPr lang="en-GB" altLang="en-US" sz="2000" b="0" dirty="0"/>
              <a:t>(&lt;2 </a:t>
            </a:r>
            <a:r>
              <a:rPr lang="tr-TR" altLang="en-US" sz="2000" b="0" dirty="0"/>
              <a:t>yaş</a:t>
            </a:r>
            <a:r>
              <a:rPr lang="en-GB" altLang="en-US" sz="2000" b="0" dirty="0"/>
              <a:t>)</a:t>
            </a:r>
            <a:endParaRPr lang="en-US" altLang="en-US" b="0" dirty="0"/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2B0D664C-60D7-3891-B102-16CD923709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dirty="0"/>
              <a:t>©ESPGHAN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680D9293-D54D-5397-11ED-3B23B0A7D7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3</a:t>
            </a:fld>
            <a:endParaRPr lang="de-AT" altLang="de-DE"/>
          </a:p>
        </p:txBody>
      </p:sp>
      <p:pic>
        <p:nvPicPr>
          <p:cNvPr id="15" name="Grafik 14" descr="Ein Bild, das Text enthält.&#10;&#10;Automatisch generierte Beschreibung">
            <a:extLst>
              <a:ext uri="{FF2B5EF4-FFF2-40B4-BE49-F238E27FC236}">
                <a16:creationId xmlns:a16="http://schemas.microsoft.com/office/drawing/2014/main" id="{C6492899-91E9-7B7D-A46B-3D1C95D5247A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52" b="8713"/>
          <a:stretch/>
        </p:blipFill>
        <p:spPr>
          <a:xfrm>
            <a:off x="999493" y="944030"/>
            <a:ext cx="3871591" cy="3438525"/>
          </a:xfrm>
          <a:prstGeom prst="rect">
            <a:avLst/>
          </a:prstGeom>
        </p:spPr>
      </p:pic>
      <p:sp>
        <p:nvSpPr>
          <p:cNvPr id="24" name="Textfeld 23">
            <a:extLst>
              <a:ext uri="{FF2B5EF4-FFF2-40B4-BE49-F238E27FC236}">
                <a16:creationId xmlns:a16="http://schemas.microsoft.com/office/drawing/2014/main" id="{2D4ACCFF-6C20-00CE-B0E6-03C04F93EE7D}"/>
              </a:ext>
            </a:extLst>
          </p:cNvPr>
          <p:cNvSpPr txBox="1"/>
          <p:nvPr/>
        </p:nvSpPr>
        <p:spPr>
          <a:xfrm>
            <a:off x="4483648" y="4071065"/>
            <a:ext cx="107402" cy="153888"/>
          </a:xfrm>
          <a:prstGeom prst="rect">
            <a:avLst/>
          </a:prstGeom>
          <a:noFill/>
        </p:spPr>
        <p:txBody>
          <a:bodyPr wrap="none" lIns="0" tIns="0" rIns="0" bIns="0">
            <a:noAutofit/>
          </a:bodyPr>
          <a:lstStyle/>
          <a:p>
            <a:r>
              <a:rPr kumimoji="0" lang="de-AT" sz="100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©</a:t>
            </a:r>
            <a:endParaRPr lang="de-DE" dirty="0"/>
          </a:p>
        </p:txBody>
      </p: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47590E0E-2419-B3A2-EC0A-AB6C7C22E2B6}"/>
              </a:ext>
            </a:extLst>
          </p:cNvPr>
          <p:cNvGrpSpPr/>
          <p:nvPr/>
        </p:nvGrpSpPr>
        <p:grpSpPr>
          <a:xfrm>
            <a:off x="313138" y="1347788"/>
            <a:ext cx="1071153" cy="1023453"/>
            <a:chOff x="313138" y="1347788"/>
            <a:chExt cx="1517612" cy="1450031"/>
          </a:xfrm>
        </p:grpSpPr>
        <p:sp>
          <p:nvSpPr>
            <p:cNvPr id="16" name="Freeform 49">
              <a:extLst>
                <a:ext uri="{FF2B5EF4-FFF2-40B4-BE49-F238E27FC236}">
                  <a16:creationId xmlns:a16="http://schemas.microsoft.com/office/drawing/2014/main" id="{5E4CBBA9-3451-CD30-29BD-187AC274515C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517612" cy="1450031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E30613">
                <a:alpha val="23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ihandform: Form 20">
              <a:extLst>
                <a:ext uri="{FF2B5EF4-FFF2-40B4-BE49-F238E27FC236}">
                  <a16:creationId xmlns:a16="http://schemas.microsoft.com/office/drawing/2014/main" id="{FD11397D-069E-7425-9960-7806BEBBDBA2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815228" y="1769280"/>
              <a:ext cx="513678" cy="513179"/>
            </a:xfrm>
            <a:custGeom>
              <a:avLst/>
              <a:gdLst>
                <a:gd name="connsiteX0" fmla="*/ 472880 w 513678"/>
                <a:gd name="connsiteY0" fmla="*/ 513179 h 513179"/>
                <a:gd name="connsiteX1" fmla="*/ 444423 w 513678"/>
                <a:gd name="connsiteY1" fmla="*/ 501572 h 513179"/>
                <a:gd name="connsiteX2" fmla="*/ 301610 w 513678"/>
                <a:gd name="connsiteY2" fmla="*/ 358858 h 513179"/>
                <a:gd name="connsiteX3" fmla="*/ 256839 w 513678"/>
                <a:gd name="connsiteY3" fmla="*/ 314117 h 513179"/>
                <a:gd name="connsiteX4" fmla="*/ 251785 w 513678"/>
                <a:gd name="connsiteY4" fmla="*/ 319168 h 513179"/>
                <a:gd name="connsiteX5" fmla="*/ 69255 w 513678"/>
                <a:gd name="connsiteY5" fmla="*/ 501572 h 513179"/>
                <a:gd name="connsiteX6" fmla="*/ 40798 w 513678"/>
                <a:gd name="connsiteY6" fmla="*/ 513179 h 513179"/>
                <a:gd name="connsiteX7" fmla="*/ 11760 w 513678"/>
                <a:gd name="connsiteY7" fmla="*/ 501572 h 513179"/>
                <a:gd name="connsiteX8" fmla="*/ 11760 w 513678"/>
                <a:gd name="connsiteY8" fmla="*/ 443536 h 513179"/>
                <a:gd name="connsiteX9" fmla="*/ 154573 w 513678"/>
                <a:gd name="connsiteY9" fmla="*/ 301014 h 513179"/>
                <a:gd name="connsiteX10" fmla="*/ 199180 w 513678"/>
                <a:gd name="connsiteY10" fmla="*/ 256498 h 513179"/>
                <a:gd name="connsiteX11" fmla="*/ 194290 w 513678"/>
                <a:gd name="connsiteY11" fmla="*/ 251611 h 513179"/>
                <a:gd name="connsiteX12" fmla="*/ 11760 w 513678"/>
                <a:gd name="connsiteY12" fmla="*/ 69208 h 513179"/>
                <a:gd name="connsiteX13" fmla="*/ 11760 w 513678"/>
                <a:gd name="connsiteY13" fmla="*/ 11753 h 513179"/>
                <a:gd name="connsiteX14" fmla="*/ 69255 w 513678"/>
                <a:gd name="connsiteY14" fmla="*/ 11753 h 513179"/>
                <a:gd name="connsiteX15" fmla="*/ 212068 w 513678"/>
                <a:gd name="connsiteY15" fmla="*/ 154275 h 513179"/>
                <a:gd name="connsiteX16" fmla="*/ 256839 w 513678"/>
                <a:gd name="connsiteY16" fmla="*/ 198955 h 513179"/>
                <a:gd name="connsiteX17" fmla="*/ 261893 w 513678"/>
                <a:gd name="connsiteY17" fmla="*/ 193911 h 513179"/>
                <a:gd name="connsiteX18" fmla="*/ 444423 w 513678"/>
                <a:gd name="connsiteY18" fmla="*/ 11753 h 513179"/>
                <a:gd name="connsiteX19" fmla="*/ 501918 w 513678"/>
                <a:gd name="connsiteY19" fmla="*/ 11753 h 513179"/>
                <a:gd name="connsiteX20" fmla="*/ 501918 w 513678"/>
                <a:gd name="connsiteY20" fmla="*/ 69208 h 513179"/>
                <a:gd name="connsiteX21" fmla="*/ 359105 w 513678"/>
                <a:gd name="connsiteY21" fmla="*/ 211922 h 513179"/>
                <a:gd name="connsiteX22" fmla="*/ 314498 w 513678"/>
                <a:gd name="connsiteY22" fmla="*/ 256498 h 513179"/>
                <a:gd name="connsiteX23" fmla="*/ 319388 w 513678"/>
                <a:gd name="connsiteY23" fmla="*/ 261378 h 513179"/>
                <a:gd name="connsiteX24" fmla="*/ 501918 w 513678"/>
                <a:gd name="connsiteY24" fmla="*/ 443537 h 513179"/>
                <a:gd name="connsiteX25" fmla="*/ 501918 w 513678"/>
                <a:gd name="connsiteY25" fmla="*/ 501572 h 513179"/>
                <a:gd name="connsiteX26" fmla="*/ 472880 w 513678"/>
                <a:gd name="connsiteY26" fmla="*/ 513179 h 513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13678" h="513179">
                  <a:moveTo>
                    <a:pt x="472880" y="513179"/>
                  </a:moveTo>
                  <a:cubicBezTo>
                    <a:pt x="462426" y="513179"/>
                    <a:pt x="451973" y="509117"/>
                    <a:pt x="444423" y="501572"/>
                  </a:cubicBezTo>
                  <a:cubicBezTo>
                    <a:pt x="390340" y="447526"/>
                    <a:pt x="343018" y="400236"/>
                    <a:pt x="301610" y="358858"/>
                  </a:cubicBezTo>
                  <a:lnTo>
                    <a:pt x="256839" y="314117"/>
                  </a:lnTo>
                  <a:lnTo>
                    <a:pt x="251785" y="319168"/>
                  </a:lnTo>
                  <a:cubicBezTo>
                    <a:pt x="69255" y="501572"/>
                    <a:pt x="69255" y="501572"/>
                    <a:pt x="69255" y="501572"/>
                  </a:cubicBezTo>
                  <a:cubicBezTo>
                    <a:pt x="61705" y="509116"/>
                    <a:pt x="51252" y="513179"/>
                    <a:pt x="40798" y="513179"/>
                  </a:cubicBezTo>
                  <a:cubicBezTo>
                    <a:pt x="30345" y="513179"/>
                    <a:pt x="19891" y="509116"/>
                    <a:pt x="11760" y="501572"/>
                  </a:cubicBezTo>
                  <a:cubicBezTo>
                    <a:pt x="-3920" y="485322"/>
                    <a:pt x="-3920" y="459786"/>
                    <a:pt x="11760" y="443536"/>
                  </a:cubicBezTo>
                  <a:cubicBezTo>
                    <a:pt x="65843" y="389563"/>
                    <a:pt x="113166" y="342337"/>
                    <a:pt x="154573" y="301014"/>
                  </a:cubicBezTo>
                  <a:lnTo>
                    <a:pt x="199180" y="256498"/>
                  </a:lnTo>
                  <a:lnTo>
                    <a:pt x="194290" y="251611"/>
                  </a:lnTo>
                  <a:cubicBezTo>
                    <a:pt x="11760" y="69208"/>
                    <a:pt x="11760" y="69208"/>
                    <a:pt x="11760" y="69208"/>
                  </a:cubicBezTo>
                  <a:cubicBezTo>
                    <a:pt x="-3920" y="53538"/>
                    <a:pt x="-3920" y="28003"/>
                    <a:pt x="11760" y="11753"/>
                  </a:cubicBezTo>
                  <a:cubicBezTo>
                    <a:pt x="28022" y="-3917"/>
                    <a:pt x="53575" y="-3917"/>
                    <a:pt x="69255" y="11753"/>
                  </a:cubicBezTo>
                  <a:cubicBezTo>
                    <a:pt x="123338" y="65726"/>
                    <a:pt x="170660" y="112952"/>
                    <a:pt x="212068" y="154275"/>
                  </a:cubicBezTo>
                  <a:lnTo>
                    <a:pt x="256839" y="198955"/>
                  </a:lnTo>
                  <a:lnTo>
                    <a:pt x="261893" y="193911"/>
                  </a:lnTo>
                  <a:cubicBezTo>
                    <a:pt x="444423" y="11753"/>
                    <a:pt x="444423" y="11753"/>
                    <a:pt x="444423" y="11753"/>
                  </a:cubicBezTo>
                  <a:cubicBezTo>
                    <a:pt x="460103" y="-3917"/>
                    <a:pt x="485657" y="-3917"/>
                    <a:pt x="501918" y="11753"/>
                  </a:cubicBezTo>
                  <a:cubicBezTo>
                    <a:pt x="517598" y="28003"/>
                    <a:pt x="517598" y="53538"/>
                    <a:pt x="501918" y="69208"/>
                  </a:cubicBezTo>
                  <a:cubicBezTo>
                    <a:pt x="447835" y="123253"/>
                    <a:pt x="400512" y="170543"/>
                    <a:pt x="359105" y="211922"/>
                  </a:cubicBezTo>
                  <a:lnTo>
                    <a:pt x="314498" y="256498"/>
                  </a:lnTo>
                  <a:lnTo>
                    <a:pt x="319388" y="261378"/>
                  </a:lnTo>
                  <a:cubicBezTo>
                    <a:pt x="501918" y="443537"/>
                    <a:pt x="501918" y="443537"/>
                    <a:pt x="501918" y="443537"/>
                  </a:cubicBezTo>
                  <a:cubicBezTo>
                    <a:pt x="517598" y="459786"/>
                    <a:pt x="517598" y="485322"/>
                    <a:pt x="501918" y="501572"/>
                  </a:cubicBezTo>
                  <a:cubicBezTo>
                    <a:pt x="493787" y="509117"/>
                    <a:pt x="483334" y="513179"/>
                    <a:pt x="472880" y="513179"/>
                  </a:cubicBezTo>
                  <a:close/>
                </a:path>
              </a:pathLst>
            </a:custGeom>
            <a:solidFill>
              <a:srgbClr val="E30613">
                <a:alpha val="23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 descr="Ein Bild, das Pfeil enthält.&#10;&#10;Automatisch generierte Beschreibung">
            <a:extLst>
              <a:ext uri="{FF2B5EF4-FFF2-40B4-BE49-F238E27FC236}">
                <a16:creationId xmlns:a16="http://schemas.microsoft.com/office/drawing/2014/main" id="{710AE171-9438-D1DC-6526-7C385CD1205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662" y="901137"/>
            <a:ext cx="3663950" cy="3768634"/>
          </a:xfrm>
          <a:prstGeom prst="rect">
            <a:avLst/>
          </a:prstGeom>
        </p:spPr>
      </p:pic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D862042-91DC-B6BD-C04F-EDA26570DD1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7158398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7" imgW="370" imgH="371" progId="TCLayout.ActiveDocument.1">
                  <p:embed/>
                </p:oleObj>
              </mc:Choice>
              <mc:Fallback>
                <p:oleObj name="think-cell Folie" r:id="rId7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4D862042-91DC-B6BD-C04F-EDA26570DD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hteck 11">
            <a:extLst>
              <a:ext uri="{FF2B5EF4-FFF2-40B4-BE49-F238E27FC236}">
                <a16:creationId xmlns:a16="http://schemas.microsoft.com/office/drawing/2014/main" id="{E7CA3470-412F-136E-D680-CD7988AFDF13}"/>
              </a:ext>
            </a:extLst>
          </p:cNvPr>
          <p:cNvSpPr/>
          <p:nvPr/>
        </p:nvSpPr>
        <p:spPr>
          <a:xfrm>
            <a:off x="4842256" y="1048512"/>
            <a:ext cx="3923919" cy="3286951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spcBef>
                <a:spcPts val="0"/>
              </a:spcBef>
              <a:spcAft>
                <a:spcPts val="300"/>
              </a:spcAft>
              <a:defRPr/>
            </a:pPr>
            <a:r>
              <a:rPr lang="tr-TR" altLang="en-US" sz="1400" b="1" spc="30" dirty="0">
                <a:solidFill>
                  <a:srgbClr val="5AC2C9"/>
                </a:solidFill>
                <a:cs typeface="Times New Roman" panose="02020603050405020304" pitchFamily="18" charset="0"/>
              </a:rPr>
              <a:t>DOĞRU ÖLÇÜM</a:t>
            </a:r>
            <a:endParaRPr lang="en-US" altLang="en-US" sz="1400" b="1" spc="30" dirty="0">
              <a:solidFill>
                <a:srgbClr val="5AC2C9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tr-T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Yılda en az bir kez ya da gerektiğinde kalibre edilen cihazlar kullanın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tr-T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Elbiseleri, bez dahil çıkartıp bebeği sırt üstü yatırın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tr-T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Ölçüm için iki kişi gerekir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– </a:t>
            </a:r>
            <a:r>
              <a:rPr lang="tr-T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biri bebeğin başını sabit tutarken diğeri bacakları düz tutmalıdır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defRPr/>
            </a:pPr>
            <a:r>
              <a:rPr lang="tr-TR" altLang="en-US" sz="1100" b="1" dirty="0">
                <a:solidFill>
                  <a:schemeClr val="accent1"/>
                </a:solidFill>
                <a:cs typeface="Times New Roman" panose="02020603050405020304" pitchFamily="18" charset="0"/>
              </a:rPr>
              <a:t>Birinci kişi</a:t>
            </a:r>
            <a:endParaRPr lang="en-GB" altLang="en-US" sz="1100" b="1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ct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tr-T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Bebeğin başının </a:t>
            </a:r>
            <a:r>
              <a:rPr lang="tr-TR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infantometrenin</a:t>
            </a:r>
            <a:r>
              <a:rPr lang="tr-T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sabit baş parçasına dayalı olarak, çocuğun yüzü yukarı bakacak şekilde sabit tutar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defRPr/>
            </a:pPr>
            <a:r>
              <a:rPr lang="tr-TR" altLang="en-US" sz="1100" b="1" dirty="0">
                <a:solidFill>
                  <a:schemeClr val="accent1"/>
                </a:solidFill>
                <a:cs typeface="Times New Roman" panose="02020603050405020304" pitchFamily="18" charset="0"/>
              </a:rPr>
              <a:t>İkinci kişi</a:t>
            </a:r>
            <a:endParaRPr lang="en-GB" altLang="en-US" sz="1100" b="1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tr-T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Gövde ve bacakları düz bir hat üzerinde yere değecek şekilde tutar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tr-T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Ayak tabanını ayak parçasına paralel şekilde tutar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tr-TR" altLang="en-US" sz="1100" spc="-10" dirty="0">
                <a:solidFill>
                  <a:schemeClr val="accent1"/>
                </a:solidFill>
                <a:cs typeface="Times New Roman" panose="02020603050405020304" pitchFamily="18" charset="0"/>
              </a:rPr>
              <a:t>Ayak parçasını, ayak tabanına temas edecek şekilde yerleştirir. İdeal olarak</a:t>
            </a:r>
            <a:r>
              <a:rPr lang="en-GB" altLang="en-US" sz="1100" spc="-10" dirty="0">
                <a:solidFill>
                  <a:schemeClr val="accent1"/>
                </a:solidFill>
                <a:cs typeface="Times New Roman" panose="02020603050405020304" pitchFamily="18" charset="0"/>
              </a:rPr>
              <a:t>, </a:t>
            </a:r>
            <a:r>
              <a:rPr lang="tr-TR" altLang="en-US" sz="1100" spc="-10" dirty="0">
                <a:solidFill>
                  <a:schemeClr val="accent1"/>
                </a:solidFill>
                <a:cs typeface="Times New Roman" panose="02020603050405020304" pitchFamily="18" charset="0"/>
              </a:rPr>
              <a:t>iki bacak düz uzatılıp ayak bilekleri 90 derece açı yapacak ve ayak parmakları yukarı bakacak şekilde tutulmalıdır</a:t>
            </a:r>
          </a:p>
          <a:p>
            <a:pPr marL="171450" indent="-171450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tr-TR" altLang="en-US" sz="1100" spc="-10" dirty="0">
                <a:solidFill>
                  <a:schemeClr val="accent1"/>
                </a:solidFill>
                <a:cs typeface="Times New Roman" panose="02020603050405020304" pitchFamily="18" charset="0"/>
              </a:rPr>
              <a:t>Boy ölçümünü en yakın milimetreye göre kaydeder </a:t>
            </a:r>
            <a:endParaRPr lang="en-US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</p:txBody>
      </p:sp>
      <p:sp>
        <p:nvSpPr>
          <p:cNvPr id="10243" name="Title 1">
            <a:extLst>
              <a:ext uri="{FF2B5EF4-FFF2-40B4-BE49-F238E27FC236}">
                <a16:creationId xmlns:a16="http://schemas.microsoft.com/office/drawing/2014/main" id="{3F584A3F-C1D0-1144-5ECC-C60BA9FDA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7371457" cy="430887"/>
          </a:xfrm>
        </p:spPr>
        <p:txBody>
          <a:bodyPr vert="horz"/>
          <a:lstStyle/>
          <a:p>
            <a:r>
              <a:rPr lang="tr-TR" altLang="en-US" dirty="0"/>
              <a:t>Yatarak boy ölçümü </a:t>
            </a:r>
            <a:r>
              <a:rPr lang="en-GB" altLang="en-US" sz="2000" b="0" dirty="0"/>
              <a:t>(&lt;2 </a:t>
            </a:r>
            <a:r>
              <a:rPr lang="tr-TR" altLang="en-US" sz="2000" b="0" dirty="0"/>
              <a:t>yaş</a:t>
            </a:r>
            <a:r>
              <a:rPr lang="en-GB" altLang="en-US" sz="2000" b="0" dirty="0"/>
              <a:t>)</a:t>
            </a:r>
            <a:endParaRPr lang="en-US" altLang="en-US" b="0" dirty="0"/>
          </a:p>
        </p:txBody>
      </p:sp>
      <p:grpSp>
        <p:nvGrpSpPr>
          <p:cNvPr id="22" name="Playbutton">
            <a:extLst>
              <a:ext uri="{FF2B5EF4-FFF2-40B4-BE49-F238E27FC236}">
                <a16:creationId xmlns:a16="http://schemas.microsoft.com/office/drawing/2014/main" id="{FE520502-EF63-D8E8-A840-B7CAEBF2BCEE}"/>
              </a:ext>
            </a:extLst>
          </p:cNvPr>
          <p:cNvGrpSpPr/>
          <p:nvPr/>
        </p:nvGrpSpPr>
        <p:grpSpPr>
          <a:xfrm>
            <a:off x="6202975" y="4342958"/>
            <a:ext cx="2563200" cy="350520"/>
            <a:chOff x="6149898" y="4160203"/>
            <a:chExt cx="2563200" cy="350520"/>
          </a:xfrm>
        </p:grpSpPr>
        <p:sp>
          <p:nvSpPr>
            <p:cNvPr id="3" name="Rechteck: abgerundete Ecken 2">
              <a:extLst>
                <a:ext uri="{FF2B5EF4-FFF2-40B4-BE49-F238E27FC236}">
                  <a16:creationId xmlns:a16="http://schemas.microsoft.com/office/drawing/2014/main" id="{C73C018E-770C-4ED5-E74C-813BAD129C4F}"/>
                </a:ext>
              </a:extLst>
            </p:cNvPr>
            <p:cNvSpPr/>
            <p:nvPr/>
          </p:nvSpPr>
          <p:spPr>
            <a:xfrm>
              <a:off x="6149898" y="4160203"/>
              <a:ext cx="2563200" cy="350520"/>
            </a:xfrm>
            <a:prstGeom prst="roundRect">
              <a:avLst>
                <a:gd name="adj" fmla="val 50000"/>
              </a:avLst>
            </a:prstGeom>
            <a:solidFill>
              <a:srgbClr val="5AC2C9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tr-TR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Kaynak</a:t>
              </a: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: </a:t>
              </a:r>
              <a:b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</a:br>
              <a:r>
                <a:rPr lang="tr-TR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Boy nasıl ölçülür</a:t>
              </a: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 </a:t>
              </a:r>
            </a:p>
          </p:txBody>
        </p:sp>
        <p:grpSp>
          <p:nvGrpSpPr>
            <p:cNvPr id="20" name="Gruppieren 19">
              <a:extLst>
                <a:ext uri="{FF2B5EF4-FFF2-40B4-BE49-F238E27FC236}">
                  <a16:creationId xmlns:a16="http://schemas.microsoft.com/office/drawing/2014/main" id="{BB9AC702-675D-4D01-0BE8-A33453E7D3F0}"/>
                </a:ext>
              </a:extLst>
            </p:cNvPr>
            <p:cNvGrpSpPr/>
            <p:nvPr/>
          </p:nvGrpSpPr>
          <p:grpSpPr>
            <a:xfrm>
              <a:off x="8404860" y="4210686"/>
              <a:ext cx="249555" cy="249555"/>
              <a:chOff x="8404860" y="4210686"/>
              <a:chExt cx="249555" cy="249555"/>
            </a:xfrm>
          </p:grpSpPr>
          <p:sp>
            <p:nvSpPr>
              <p:cNvPr id="18" name="Ellipse 17">
                <a:extLst>
                  <a:ext uri="{FF2B5EF4-FFF2-40B4-BE49-F238E27FC236}">
                    <a16:creationId xmlns:a16="http://schemas.microsoft.com/office/drawing/2014/main" id="{90D1D559-CC93-B692-79D0-8DC04D7D7EB3}"/>
                  </a:ext>
                </a:extLst>
              </p:cNvPr>
              <p:cNvSpPr/>
              <p:nvPr/>
            </p:nvSpPr>
            <p:spPr>
              <a:xfrm>
                <a:off x="8404860" y="4210686"/>
                <a:ext cx="249555" cy="249555"/>
              </a:xfrm>
              <a:prstGeom prst="ellipse">
                <a:avLst/>
              </a:prstGeom>
              <a:solidFill>
                <a:srgbClr val="5AC2C9"/>
              </a:solidFill>
              <a:ln w="12700">
                <a:solidFill>
                  <a:schemeClr val="bg1"/>
                </a:solidFill>
              </a:ln>
              <a:effectLst>
                <a:outerShdw blurRad="63500" sx="102000" sy="102000" algn="ctr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" name="Gleichschenkliges Dreieck 18">
                <a:extLst>
                  <a:ext uri="{FF2B5EF4-FFF2-40B4-BE49-F238E27FC236}">
                    <a16:creationId xmlns:a16="http://schemas.microsoft.com/office/drawing/2014/main" id="{28BB0CD8-CDC3-35A3-3379-BB18282C1B9A}"/>
                  </a:ext>
                </a:extLst>
              </p:cNvPr>
              <p:cNvSpPr/>
              <p:nvPr/>
            </p:nvSpPr>
            <p:spPr>
              <a:xfrm rot="5400000">
                <a:off x="8490247" y="4278312"/>
                <a:ext cx="118783" cy="114301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23" name="1.6 mpg_How to measure supine length.mpg">
            <a:hlinkClick r:id="" action="ppaction://media"/>
            <a:extLst>
              <a:ext uri="{FF2B5EF4-FFF2-40B4-BE49-F238E27FC236}">
                <a16:creationId xmlns:a16="http://schemas.microsoft.com/office/drawing/2014/main" id="{BFED6173-A222-C6B1-B43F-F36CA48EBD7E}"/>
              </a:ext>
            </a:extLst>
          </p:cNvPr>
          <p:cNvPicPr>
            <a:picLocks noChangeAspect="1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9298064" y="2866599"/>
            <a:ext cx="3222625" cy="2209800"/>
          </a:xfrm>
          <a:prstGeom prst="rect">
            <a:avLst/>
          </a:prstGeom>
        </p:spPr>
      </p:pic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A8A83179-8F8F-D11B-9490-5073CC58F9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F889F47-2785-D7E7-CD11-6D46A2D263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4</a:t>
            </a:fld>
            <a:endParaRPr lang="de-AT" altLang="de-DE"/>
          </a:p>
        </p:txBody>
      </p: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1E5B585B-5322-1072-76ED-C132133E8FBC}"/>
              </a:ext>
            </a:extLst>
          </p:cNvPr>
          <p:cNvGrpSpPr/>
          <p:nvPr/>
        </p:nvGrpSpPr>
        <p:grpSpPr>
          <a:xfrm>
            <a:off x="313138" y="1347788"/>
            <a:ext cx="1071153" cy="1023453"/>
            <a:chOff x="313138" y="1347788"/>
            <a:chExt cx="1071153" cy="1023453"/>
          </a:xfrm>
        </p:grpSpPr>
        <p:sp>
          <p:nvSpPr>
            <p:cNvPr id="27" name="Freeform 49">
              <a:extLst>
                <a:ext uri="{FF2B5EF4-FFF2-40B4-BE49-F238E27FC236}">
                  <a16:creationId xmlns:a16="http://schemas.microsoft.com/office/drawing/2014/main" id="{1EF351B9-15B5-BE22-32E1-0986789EA206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071153" cy="1023453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57">
              <a:extLst>
                <a:ext uri="{FF2B5EF4-FFF2-40B4-BE49-F238E27FC236}">
                  <a16:creationId xmlns:a16="http://schemas.microsoft.com/office/drawing/2014/main" id="{B92ADF46-4BAC-EF5B-953E-9E3B2E1A8D78}"/>
                </a:ext>
              </a:extLst>
            </p:cNvPr>
            <p:cNvSpPr>
              <a:spLocks/>
            </p:cNvSpPr>
            <p:nvPr/>
          </p:nvSpPr>
          <p:spPr bwMode="gray">
            <a:xfrm>
              <a:off x="585424" y="1552575"/>
              <a:ext cx="551497" cy="477698"/>
            </a:xfrm>
            <a:custGeom>
              <a:avLst/>
              <a:gdLst>
                <a:gd name="T0" fmla="*/ 137 w 1390"/>
                <a:gd name="T1" fmla="*/ 729 h 1207"/>
                <a:gd name="T2" fmla="*/ 30 w 1390"/>
                <a:gd name="T3" fmla="*/ 729 h 1207"/>
                <a:gd name="T4" fmla="*/ 30 w 1390"/>
                <a:gd name="T5" fmla="*/ 836 h 1207"/>
                <a:gd name="T6" fmla="*/ 379 w 1390"/>
                <a:gd name="T7" fmla="*/ 1185 h 1207"/>
                <a:gd name="T8" fmla="*/ 432 w 1390"/>
                <a:gd name="T9" fmla="*/ 1207 h 1207"/>
                <a:gd name="T10" fmla="*/ 436 w 1390"/>
                <a:gd name="T11" fmla="*/ 1207 h 1207"/>
                <a:gd name="T12" fmla="*/ 491 w 1390"/>
                <a:gd name="T13" fmla="*/ 1180 h 1207"/>
                <a:gd name="T14" fmla="*/ 1364 w 1390"/>
                <a:gd name="T15" fmla="*/ 133 h 1207"/>
                <a:gd name="T16" fmla="*/ 1355 w 1390"/>
                <a:gd name="T17" fmla="*/ 26 h 1207"/>
                <a:gd name="T18" fmla="*/ 1248 w 1390"/>
                <a:gd name="T19" fmla="*/ 35 h 1207"/>
                <a:gd name="T20" fmla="*/ 427 w 1390"/>
                <a:gd name="T21" fmla="*/ 1019 h 1207"/>
                <a:gd name="T22" fmla="*/ 137 w 1390"/>
                <a:gd name="T23" fmla="*/ 729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90" h="1207">
                  <a:moveTo>
                    <a:pt x="137" y="729"/>
                  </a:moveTo>
                  <a:cubicBezTo>
                    <a:pt x="107" y="700"/>
                    <a:pt x="59" y="700"/>
                    <a:pt x="30" y="729"/>
                  </a:cubicBezTo>
                  <a:cubicBezTo>
                    <a:pt x="0" y="759"/>
                    <a:pt x="0" y="807"/>
                    <a:pt x="30" y="836"/>
                  </a:cubicBezTo>
                  <a:cubicBezTo>
                    <a:pt x="379" y="1185"/>
                    <a:pt x="379" y="1185"/>
                    <a:pt x="379" y="1185"/>
                  </a:cubicBezTo>
                  <a:cubicBezTo>
                    <a:pt x="394" y="1200"/>
                    <a:pt x="412" y="1207"/>
                    <a:pt x="432" y="1207"/>
                  </a:cubicBezTo>
                  <a:cubicBezTo>
                    <a:pt x="434" y="1207"/>
                    <a:pt x="434" y="1207"/>
                    <a:pt x="436" y="1207"/>
                  </a:cubicBezTo>
                  <a:cubicBezTo>
                    <a:pt x="456" y="1205"/>
                    <a:pt x="477" y="1196"/>
                    <a:pt x="491" y="1180"/>
                  </a:cubicBezTo>
                  <a:cubicBezTo>
                    <a:pt x="1364" y="133"/>
                    <a:pt x="1364" y="133"/>
                    <a:pt x="1364" y="133"/>
                  </a:cubicBezTo>
                  <a:cubicBezTo>
                    <a:pt x="1390" y="102"/>
                    <a:pt x="1387" y="54"/>
                    <a:pt x="1355" y="26"/>
                  </a:cubicBezTo>
                  <a:cubicBezTo>
                    <a:pt x="1324" y="0"/>
                    <a:pt x="1276" y="4"/>
                    <a:pt x="1248" y="35"/>
                  </a:cubicBezTo>
                  <a:cubicBezTo>
                    <a:pt x="427" y="1019"/>
                    <a:pt x="427" y="1019"/>
                    <a:pt x="427" y="1019"/>
                  </a:cubicBezTo>
                  <a:lnTo>
                    <a:pt x="137" y="729"/>
                  </a:ln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165606406"/>
      </p:ext>
    </p:extLst>
  </p:cSld>
  <p:clrMapOvr>
    <a:masterClrMapping/>
  </p:clrMapOvr>
  <p:timing>
    <p:tnLst>
      <p:par>
        <p:cTn id="1" dur="indefinite" restart="never" nodeType="tmRoot">
          <p:childTnLst>
            <p:video fullScrn="1">
              <p:cMediaNode vol="80000" showWhenStopped="0">
                <p:cTn id="2" fill="hold" display="0">
                  <p:stCondLst>
                    <p:cond delay="indefinite"/>
                  </p:stCondLst>
                </p:cTn>
                <p:tgtEl>
                  <p:spTgt spid="23"/>
                </p:tgtEl>
              </p:cMediaNode>
            </p:vide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7" dur="1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D862042-91DC-B6BD-C04F-EDA26570DD1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8608962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70" imgH="371" progId="TCLayout.ActiveDocument.1">
                  <p:embed/>
                </p:oleObj>
              </mc:Choice>
              <mc:Fallback>
                <p:oleObj name="think-cell Folie" r:id="rId4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4D862042-91DC-B6BD-C04F-EDA26570DD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hteck 11">
            <a:extLst>
              <a:ext uri="{FF2B5EF4-FFF2-40B4-BE49-F238E27FC236}">
                <a16:creationId xmlns:a16="http://schemas.microsoft.com/office/drawing/2014/main" id="{E7CA3470-412F-136E-D680-CD7988AFDF13}"/>
              </a:ext>
            </a:extLst>
          </p:cNvPr>
          <p:cNvSpPr/>
          <p:nvPr/>
        </p:nvSpPr>
        <p:spPr>
          <a:xfrm>
            <a:off x="4842256" y="1048512"/>
            <a:ext cx="3923919" cy="3286951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rgbClr val="F8C5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spcBef>
                <a:spcPct val="0"/>
              </a:spcBef>
              <a:defRPr/>
            </a:pPr>
            <a:r>
              <a:rPr lang="tr-TR" altLang="en-US" sz="1400" b="1" spc="30" dirty="0">
                <a:solidFill>
                  <a:srgbClr val="F08489"/>
                </a:solidFill>
                <a:cs typeface="Times New Roman" panose="02020603050405020304" pitchFamily="18" charset="0"/>
              </a:rPr>
              <a:t>SIK YAPILAN HATALAR</a:t>
            </a:r>
            <a:endParaRPr lang="en-US" altLang="en-US" sz="1400" b="1" spc="30" dirty="0">
              <a:solidFill>
                <a:srgbClr val="F08489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tr-T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Çocuğun ayakkabılarının çıkartılmaması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tr-T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Çocuğun parmak ucunda durması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tr-T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Topuk ve bacakların birbirine yapışık durmaması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tr-T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Dizlerin düz olmaması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tr-T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Çocuğun tamamen giyinik olması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tr-T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Çocuğun ölçüm sırasında eşyalara/ebeveyne/ölçüm yapana tutunması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tr-T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Çocuğun ayaklarının birbirine bitişik olmaması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tr-T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Çocuğun dik durmaması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tr-T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Çocuğun başının </a:t>
            </a:r>
            <a:r>
              <a:rPr lang="tr-TR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Frankfort</a:t>
            </a:r>
            <a:r>
              <a:rPr lang="tr-T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düzleminde olmaması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tr-T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Çocuğun başının aşağı ya da yukarı çevrili olması</a:t>
            </a:r>
            <a:endParaRPr lang="de-DE" sz="1100" dirty="0">
              <a:solidFill>
                <a:schemeClr val="accent1"/>
              </a:solidFill>
            </a:endParaRPr>
          </a:p>
        </p:txBody>
      </p:sp>
      <p:sp>
        <p:nvSpPr>
          <p:cNvPr id="10243" name="Title 1">
            <a:extLst>
              <a:ext uri="{FF2B5EF4-FFF2-40B4-BE49-F238E27FC236}">
                <a16:creationId xmlns:a16="http://schemas.microsoft.com/office/drawing/2014/main" id="{3F584A3F-C1D0-1144-5ECC-C60BA9FDA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7084693" cy="430887"/>
          </a:xfrm>
        </p:spPr>
        <p:txBody>
          <a:bodyPr vert="horz"/>
          <a:lstStyle/>
          <a:p>
            <a:r>
              <a:rPr lang="tr-TR" altLang="en-US" dirty="0"/>
              <a:t>Ayakta boy ölçümü</a:t>
            </a:r>
            <a:r>
              <a:rPr lang="en-GB" altLang="en-US" dirty="0"/>
              <a:t> </a:t>
            </a:r>
            <a:r>
              <a:rPr lang="en-GB" altLang="en-US" sz="2000" b="0" dirty="0"/>
              <a:t>(&gt;2 </a:t>
            </a:r>
            <a:r>
              <a:rPr lang="tr-TR" altLang="en-US" sz="2000" b="0" dirty="0"/>
              <a:t>yaş</a:t>
            </a:r>
            <a:r>
              <a:rPr lang="en-GB" altLang="en-US" sz="2000" b="0" dirty="0"/>
              <a:t>)</a:t>
            </a:r>
            <a:endParaRPr lang="en-GB" altLang="en-US" b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CA44887-960B-B0CB-529E-98F6E36DC8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E71B44B-8366-6C46-C2CE-93A4D22DB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5</a:t>
            </a:fld>
            <a:endParaRPr lang="de-AT" altLang="de-DE"/>
          </a:p>
        </p:txBody>
      </p:sp>
      <p:pic>
        <p:nvPicPr>
          <p:cNvPr id="3" name="Grafik 2" descr="Ein Bild, das Text, Spielzeug enthält.&#10;&#10;Automatisch generierte Beschreibung">
            <a:extLst>
              <a:ext uri="{FF2B5EF4-FFF2-40B4-BE49-F238E27FC236}">
                <a16:creationId xmlns:a16="http://schemas.microsoft.com/office/drawing/2014/main" id="{16B2CF6D-54A9-5143-0CAE-077708CF7091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5346" y="1516896"/>
            <a:ext cx="3166654" cy="3257549"/>
          </a:xfrm>
          <a:prstGeom prst="rect">
            <a:avLst/>
          </a:prstGeom>
        </p:spPr>
      </p:pic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45AA24B6-737C-EBCD-09B6-CBA8C1F62F5C}"/>
              </a:ext>
            </a:extLst>
          </p:cNvPr>
          <p:cNvGrpSpPr/>
          <p:nvPr/>
        </p:nvGrpSpPr>
        <p:grpSpPr>
          <a:xfrm>
            <a:off x="313138" y="1347788"/>
            <a:ext cx="1071153" cy="1023453"/>
            <a:chOff x="313138" y="1347788"/>
            <a:chExt cx="1517612" cy="1450031"/>
          </a:xfrm>
        </p:grpSpPr>
        <p:sp>
          <p:nvSpPr>
            <p:cNvPr id="14" name="Freeform 49">
              <a:extLst>
                <a:ext uri="{FF2B5EF4-FFF2-40B4-BE49-F238E27FC236}">
                  <a16:creationId xmlns:a16="http://schemas.microsoft.com/office/drawing/2014/main" id="{72C70484-C04B-7494-AFED-96BAB3883DE8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517612" cy="1450031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E30613">
                <a:alpha val="23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ihandform: Form 14">
              <a:extLst>
                <a:ext uri="{FF2B5EF4-FFF2-40B4-BE49-F238E27FC236}">
                  <a16:creationId xmlns:a16="http://schemas.microsoft.com/office/drawing/2014/main" id="{53BBA76B-DADA-9174-D504-1EB4C397F940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815228" y="1769280"/>
              <a:ext cx="513678" cy="513179"/>
            </a:xfrm>
            <a:custGeom>
              <a:avLst/>
              <a:gdLst>
                <a:gd name="connsiteX0" fmla="*/ 472880 w 513678"/>
                <a:gd name="connsiteY0" fmla="*/ 513179 h 513179"/>
                <a:gd name="connsiteX1" fmla="*/ 444423 w 513678"/>
                <a:gd name="connsiteY1" fmla="*/ 501572 h 513179"/>
                <a:gd name="connsiteX2" fmla="*/ 301610 w 513678"/>
                <a:gd name="connsiteY2" fmla="*/ 358858 h 513179"/>
                <a:gd name="connsiteX3" fmla="*/ 256839 w 513678"/>
                <a:gd name="connsiteY3" fmla="*/ 314117 h 513179"/>
                <a:gd name="connsiteX4" fmla="*/ 251785 w 513678"/>
                <a:gd name="connsiteY4" fmla="*/ 319168 h 513179"/>
                <a:gd name="connsiteX5" fmla="*/ 69255 w 513678"/>
                <a:gd name="connsiteY5" fmla="*/ 501572 h 513179"/>
                <a:gd name="connsiteX6" fmla="*/ 40798 w 513678"/>
                <a:gd name="connsiteY6" fmla="*/ 513179 h 513179"/>
                <a:gd name="connsiteX7" fmla="*/ 11760 w 513678"/>
                <a:gd name="connsiteY7" fmla="*/ 501572 h 513179"/>
                <a:gd name="connsiteX8" fmla="*/ 11760 w 513678"/>
                <a:gd name="connsiteY8" fmla="*/ 443536 h 513179"/>
                <a:gd name="connsiteX9" fmla="*/ 154573 w 513678"/>
                <a:gd name="connsiteY9" fmla="*/ 301014 h 513179"/>
                <a:gd name="connsiteX10" fmla="*/ 199180 w 513678"/>
                <a:gd name="connsiteY10" fmla="*/ 256498 h 513179"/>
                <a:gd name="connsiteX11" fmla="*/ 194290 w 513678"/>
                <a:gd name="connsiteY11" fmla="*/ 251611 h 513179"/>
                <a:gd name="connsiteX12" fmla="*/ 11760 w 513678"/>
                <a:gd name="connsiteY12" fmla="*/ 69208 h 513179"/>
                <a:gd name="connsiteX13" fmla="*/ 11760 w 513678"/>
                <a:gd name="connsiteY13" fmla="*/ 11753 h 513179"/>
                <a:gd name="connsiteX14" fmla="*/ 69255 w 513678"/>
                <a:gd name="connsiteY14" fmla="*/ 11753 h 513179"/>
                <a:gd name="connsiteX15" fmla="*/ 212068 w 513678"/>
                <a:gd name="connsiteY15" fmla="*/ 154275 h 513179"/>
                <a:gd name="connsiteX16" fmla="*/ 256839 w 513678"/>
                <a:gd name="connsiteY16" fmla="*/ 198955 h 513179"/>
                <a:gd name="connsiteX17" fmla="*/ 261893 w 513678"/>
                <a:gd name="connsiteY17" fmla="*/ 193911 h 513179"/>
                <a:gd name="connsiteX18" fmla="*/ 444423 w 513678"/>
                <a:gd name="connsiteY18" fmla="*/ 11753 h 513179"/>
                <a:gd name="connsiteX19" fmla="*/ 501918 w 513678"/>
                <a:gd name="connsiteY19" fmla="*/ 11753 h 513179"/>
                <a:gd name="connsiteX20" fmla="*/ 501918 w 513678"/>
                <a:gd name="connsiteY20" fmla="*/ 69208 h 513179"/>
                <a:gd name="connsiteX21" fmla="*/ 359105 w 513678"/>
                <a:gd name="connsiteY21" fmla="*/ 211922 h 513179"/>
                <a:gd name="connsiteX22" fmla="*/ 314498 w 513678"/>
                <a:gd name="connsiteY22" fmla="*/ 256498 h 513179"/>
                <a:gd name="connsiteX23" fmla="*/ 319388 w 513678"/>
                <a:gd name="connsiteY23" fmla="*/ 261378 h 513179"/>
                <a:gd name="connsiteX24" fmla="*/ 501918 w 513678"/>
                <a:gd name="connsiteY24" fmla="*/ 443537 h 513179"/>
                <a:gd name="connsiteX25" fmla="*/ 501918 w 513678"/>
                <a:gd name="connsiteY25" fmla="*/ 501572 h 513179"/>
                <a:gd name="connsiteX26" fmla="*/ 472880 w 513678"/>
                <a:gd name="connsiteY26" fmla="*/ 513179 h 513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13678" h="513179">
                  <a:moveTo>
                    <a:pt x="472880" y="513179"/>
                  </a:moveTo>
                  <a:cubicBezTo>
                    <a:pt x="462426" y="513179"/>
                    <a:pt x="451973" y="509117"/>
                    <a:pt x="444423" y="501572"/>
                  </a:cubicBezTo>
                  <a:cubicBezTo>
                    <a:pt x="390340" y="447526"/>
                    <a:pt x="343018" y="400236"/>
                    <a:pt x="301610" y="358858"/>
                  </a:cubicBezTo>
                  <a:lnTo>
                    <a:pt x="256839" y="314117"/>
                  </a:lnTo>
                  <a:lnTo>
                    <a:pt x="251785" y="319168"/>
                  </a:lnTo>
                  <a:cubicBezTo>
                    <a:pt x="69255" y="501572"/>
                    <a:pt x="69255" y="501572"/>
                    <a:pt x="69255" y="501572"/>
                  </a:cubicBezTo>
                  <a:cubicBezTo>
                    <a:pt x="61705" y="509116"/>
                    <a:pt x="51252" y="513179"/>
                    <a:pt x="40798" y="513179"/>
                  </a:cubicBezTo>
                  <a:cubicBezTo>
                    <a:pt x="30345" y="513179"/>
                    <a:pt x="19891" y="509116"/>
                    <a:pt x="11760" y="501572"/>
                  </a:cubicBezTo>
                  <a:cubicBezTo>
                    <a:pt x="-3920" y="485322"/>
                    <a:pt x="-3920" y="459786"/>
                    <a:pt x="11760" y="443536"/>
                  </a:cubicBezTo>
                  <a:cubicBezTo>
                    <a:pt x="65843" y="389563"/>
                    <a:pt x="113166" y="342337"/>
                    <a:pt x="154573" y="301014"/>
                  </a:cubicBezTo>
                  <a:lnTo>
                    <a:pt x="199180" y="256498"/>
                  </a:lnTo>
                  <a:lnTo>
                    <a:pt x="194290" y="251611"/>
                  </a:lnTo>
                  <a:cubicBezTo>
                    <a:pt x="11760" y="69208"/>
                    <a:pt x="11760" y="69208"/>
                    <a:pt x="11760" y="69208"/>
                  </a:cubicBezTo>
                  <a:cubicBezTo>
                    <a:pt x="-3920" y="53538"/>
                    <a:pt x="-3920" y="28003"/>
                    <a:pt x="11760" y="11753"/>
                  </a:cubicBezTo>
                  <a:cubicBezTo>
                    <a:pt x="28022" y="-3917"/>
                    <a:pt x="53575" y="-3917"/>
                    <a:pt x="69255" y="11753"/>
                  </a:cubicBezTo>
                  <a:cubicBezTo>
                    <a:pt x="123338" y="65726"/>
                    <a:pt x="170660" y="112952"/>
                    <a:pt x="212068" y="154275"/>
                  </a:cubicBezTo>
                  <a:lnTo>
                    <a:pt x="256839" y="198955"/>
                  </a:lnTo>
                  <a:lnTo>
                    <a:pt x="261893" y="193911"/>
                  </a:lnTo>
                  <a:cubicBezTo>
                    <a:pt x="444423" y="11753"/>
                    <a:pt x="444423" y="11753"/>
                    <a:pt x="444423" y="11753"/>
                  </a:cubicBezTo>
                  <a:cubicBezTo>
                    <a:pt x="460103" y="-3917"/>
                    <a:pt x="485657" y="-3917"/>
                    <a:pt x="501918" y="11753"/>
                  </a:cubicBezTo>
                  <a:cubicBezTo>
                    <a:pt x="517598" y="28003"/>
                    <a:pt x="517598" y="53538"/>
                    <a:pt x="501918" y="69208"/>
                  </a:cubicBezTo>
                  <a:cubicBezTo>
                    <a:pt x="447835" y="123253"/>
                    <a:pt x="400512" y="170543"/>
                    <a:pt x="359105" y="211922"/>
                  </a:cubicBezTo>
                  <a:lnTo>
                    <a:pt x="314498" y="256498"/>
                  </a:lnTo>
                  <a:lnTo>
                    <a:pt x="319388" y="261378"/>
                  </a:lnTo>
                  <a:cubicBezTo>
                    <a:pt x="501918" y="443537"/>
                    <a:pt x="501918" y="443537"/>
                    <a:pt x="501918" y="443537"/>
                  </a:cubicBezTo>
                  <a:cubicBezTo>
                    <a:pt x="517598" y="459786"/>
                    <a:pt x="517598" y="485322"/>
                    <a:pt x="501918" y="501572"/>
                  </a:cubicBezTo>
                  <a:cubicBezTo>
                    <a:pt x="493787" y="509117"/>
                    <a:pt x="483334" y="513179"/>
                    <a:pt x="472880" y="513179"/>
                  </a:cubicBezTo>
                  <a:close/>
                </a:path>
              </a:pathLst>
            </a:custGeom>
            <a:solidFill>
              <a:srgbClr val="E30613">
                <a:alpha val="23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539640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D862042-91DC-B6BD-C04F-EDA26570DD1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93129996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6" imgW="370" imgH="371" progId="TCLayout.ActiveDocument.1">
                  <p:embed/>
                </p:oleObj>
              </mc:Choice>
              <mc:Fallback>
                <p:oleObj name="think-cell Folie" r:id="rId6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4D862042-91DC-B6BD-C04F-EDA26570DD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hteck 11">
            <a:extLst>
              <a:ext uri="{FF2B5EF4-FFF2-40B4-BE49-F238E27FC236}">
                <a16:creationId xmlns:a16="http://schemas.microsoft.com/office/drawing/2014/main" id="{E7CA3470-412F-136E-D680-CD7988AFDF13}"/>
              </a:ext>
            </a:extLst>
          </p:cNvPr>
          <p:cNvSpPr/>
          <p:nvPr/>
        </p:nvSpPr>
        <p:spPr>
          <a:xfrm>
            <a:off x="4842256" y="1048512"/>
            <a:ext cx="3923919" cy="3286951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spcBef>
                <a:spcPct val="0"/>
              </a:spcBef>
              <a:defRPr/>
            </a:pPr>
            <a:r>
              <a:rPr lang="tr-TR" altLang="en-US" sz="1400" b="1" spc="30" dirty="0">
                <a:solidFill>
                  <a:srgbClr val="5AC2C9"/>
                </a:solidFill>
                <a:cs typeface="Times New Roman" panose="02020603050405020304" pitchFamily="18" charset="0"/>
              </a:rPr>
              <a:t>DOĞRU ÖLÇÜM</a:t>
            </a:r>
            <a:endParaRPr lang="en-US" altLang="en-US" sz="1400" b="1" spc="30" dirty="0">
              <a:solidFill>
                <a:srgbClr val="5AC2C9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tr-T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Yılda en az bir kez ya da gerektiğinde kalibre edilen cihazlar kullanın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tr-T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Çocuğun üst kıyafetini 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(</a:t>
            </a:r>
            <a:r>
              <a:rPr lang="tr-TR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örn</a:t>
            </a:r>
            <a:r>
              <a:rPr lang="tr-T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., ceket, mont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), </a:t>
            </a:r>
            <a:r>
              <a:rPr lang="tr-T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ayakkabıları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, </a:t>
            </a:r>
            <a:r>
              <a:rPr lang="tr-T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kalın çorapları, toka ve şapka gibi aksesuarları çıkartın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tr-T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Çocuk ayakta dik durmalı, ayakları bitişik, topukları, poposu ve omzu ölçüm cetveline temas ediyor olmalı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tr-T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Kollar vücudun yanında, bacaklar düz, ayaklar yere basar vaziyette ve birbirine yakın durmalı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tr-T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Başı horizontal 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Frankfort </a:t>
            </a:r>
            <a:r>
              <a:rPr lang="tr-T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düzleminde olmalı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tr-T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Boy ölçerin baş parçası çocuğun başına sıkıca temas etmeli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tr-T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Boy ölçümünü santimetre ve milimetre şeklinde kaydediniz</a:t>
            </a:r>
            <a:endParaRPr lang="en-GB" altLang="en-US" sz="11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243" name="Title 1">
            <a:extLst>
              <a:ext uri="{FF2B5EF4-FFF2-40B4-BE49-F238E27FC236}">
                <a16:creationId xmlns:a16="http://schemas.microsoft.com/office/drawing/2014/main" id="{3F584A3F-C1D0-1144-5ECC-C60BA9FDA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8353419" cy="430887"/>
          </a:xfrm>
        </p:spPr>
        <p:txBody>
          <a:bodyPr vert="horz"/>
          <a:lstStyle/>
          <a:p>
            <a:r>
              <a:rPr lang="tr-TR" altLang="en-US" dirty="0"/>
              <a:t>Ayakta boy ölçümü</a:t>
            </a:r>
            <a:r>
              <a:rPr lang="en-GB" altLang="en-US" dirty="0"/>
              <a:t> </a:t>
            </a:r>
            <a:r>
              <a:rPr lang="en-GB" altLang="en-US" sz="2000" b="0" dirty="0"/>
              <a:t>(&gt;2 </a:t>
            </a:r>
            <a:r>
              <a:rPr lang="tr-TR" altLang="en-US" sz="2000" b="0" dirty="0"/>
              <a:t>yaşında ayakta durabilen çocuklarda)</a:t>
            </a:r>
            <a:endParaRPr lang="en-GB" altLang="en-US" b="0" dirty="0"/>
          </a:p>
        </p:txBody>
      </p:sp>
      <p:grpSp>
        <p:nvGrpSpPr>
          <p:cNvPr id="22" name="Playbutton">
            <a:extLst>
              <a:ext uri="{FF2B5EF4-FFF2-40B4-BE49-F238E27FC236}">
                <a16:creationId xmlns:a16="http://schemas.microsoft.com/office/drawing/2014/main" id="{FE520502-EF63-D8E8-A840-B7CAEBF2BCEE}"/>
              </a:ext>
            </a:extLst>
          </p:cNvPr>
          <p:cNvGrpSpPr/>
          <p:nvPr/>
        </p:nvGrpSpPr>
        <p:grpSpPr>
          <a:xfrm>
            <a:off x="6150582" y="4160203"/>
            <a:ext cx="2563200" cy="350520"/>
            <a:chOff x="6150582" y="4160203"/>
            <a:chExt cx="2563200" cy="350520"/>
          </a:xfrm>
        </p:grpSpPr>
        <p:sp>
          <p:nvSpPr>
            <p:cNvPr id="3" name="Rechteck: abgerundete Ecken 2">
              <a:extLst>
                <a:ext uri="{FF2B5EF4-FFF2-40B4-BE49-F238E27FC236}">
                  <a16:creationId xmlns:a16="http://schemas.microsoft.com/office/drawing/2014/main" id="{C73C018E-770C-4ED5-E74C-813BAD129C4F}"/>
                </a:ext>
              </a:extLst>
            </p:cNvPr>
            <p:cNvSpPr/>
            <p:nvPr/>
          </p:nvSpPr>
          <p:spPr>
            <a:xfrm>
              <a:off x="6150582" y="4160203"/>
              <a:ext cx="2563200" cy="350520"/>
            </a:xfrm>
            <a:prstGeom prst="roundRect">
              <a:avLst>
                <a:gd name="adj" fmla="val 50000"/>
              </a:avLst>
            </a:prstGeom>
            <a:solidFill>
              <a:srgbClr val="5AC2C9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tr-TR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Kaynak</a:t>
              </a: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: </a:t>
              </a:r>
              <a:b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</a:br>
              <a:r>
                <a:rPr lang="tr-TR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Boy nasıl ölçülür</a:t>
              </a:r>
              <a:endParaRPr lang="en-US" altLang="en-US" sz="1000" b="1" dirty="0">
                <a:solidFill>
                  <a:schemeClr val="bg1"/>
                </a:solidFill>
                <a:cs typeface="Times New Roman" panose="02020603050405020304" pitchFamily="18" charset="0"/>
              </a:endParaRPr>
            </a:p>
          </p:txBody>
        </p:sp>
        <p:grpSp>
          <p:nvGrpSpPr>
            <p:cNvPr id="20" name="Gruppieren 19">
              <a:extLst>
                <a:ext uri="{FF2B5EF4-FFF2-40B4-BE49-F238E27FC236}">
                  <a16:creationId xmlns:a16="http://schemas.microsoft.com/office/drawing/2014/main" id="{BB9AC702-675D-4D01-0BE8-A33453E7D3F0}"/>
                </a:ext>
              </a:extLst>
            </p:cNvPr>
            <p:cNvGrpSpPr/>
            <p:nvPr/>
          </p:nvGrpSpPr>
          <p:grpSpPr>
            <a:xfrm>
              <a:off x="8404860" y="4210686"/>
              <a:ext cx="249555" cy="249555"/>
              <a:chOff x="8404860" y="4210686"/>
              <a:chExt cx="249555" cy="249555"/>
            </a:xfrm>
          </p:grpSpPr>
          <p:sp>
            <p:nvSpPr>
              <p:cNvPr id="18" name="Ellipse 17">
                <a:extLst>
                  <a:ext uri="{FF2B5EF4-FFF2-40B4-BE49-F238E27FC236}">
                    <a16:creationId xmlns:a16="http://schemas.microsoft.com/office/drawing/2014/main" id="{90D1D559-CC93-B692-79D0-8DC04D7D7EB3}"/>
                  </a:ext>
                </a:extLst>
              </p:cNvPr>
              <p:cNvSpPr/>
              <p:nvPr/>
            </p:nvSpPr>
            <p:spPr>
              <a:xfrm>
                <a:off x="8404860" y="4210686"/>
                <a:ext cx="249555" cy="249555"/>
              </a:xfrm>
              <a:prstGeom prst="ellipse">
                <a:avLst/>
              </a:prstGeom>
              <a:solidFill>
                <a:srgbClr val="5AC2C9"/>
              </a:solidFill>
              <a:ln w="12700">
                <a:solidFill>
                  <a:schemeClr val="bg1"/>
                </a:solidFill>
              </a:ln>
              <a:effectLst>
                <a:outerShdw blurRad="63500" sx="102000" sy="102000" algn="ctr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" name="Gleichschenkliges Dreieck 18">
                <a:extLst>
                  <a:ext uri="{FF2B5EF4-FFF2-40B4-BE49-F238E27FC236}">
                    <a16:creationId xmlns:a16="http://schemas.microsoft.com/office/drawing/2014/main" id="{28BB0CD8-CDC3-35A3-3379-BB18282C1B9A}"/>
                  </a:ext>
                </a:extLst>
              </p:cNvPr>
              <p:cNvSpPr/>
              <p:nvPr/>
            </p:nvSpPr>
            <p:spPr>
              <a:xfrm rot="5400000">
                <a:off x="8490247" y="4278312"/>
                <a:ext cx="118783" cy="114301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24" name="1 11 mpg measuring procedure for height – YouTube">
            <a:hlinkClick r:id="" action="ppaction://media"/>
            <a:extLst>
              <a:ext uri="{FF2B5EF4-FFF2-40B4-BE49-F238E27FC236}">
                <a16:creationId xmlns:a16="http://schemas.microsoft.com/office/drawing/2014/main" id="{0829C177-5878-A20C-8758-E42F4B7A462D}"/>
              </a:ext>
            </a:extLst>
          </p:cNvPr>
          <p:cNvPicPr>
            <a:picLocks noChangeAspect="1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9263380" y="2933700"/>
            <a:ext cx="2946934" cy="2209800"/>
          </a:xfrm>
          <a:prstGeom prst="rect">
            <a:avLst/>
          </a:prstGeom>
        </p:spPr>
      </p:pic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0E2D4E7-E1A6-E6A2-897D-98E1CB4E49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1DE38E8-A1FD-4BB0-3146-DA513BCEB4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6</a:t>
            </a:fld>
            <a:endParaRPr lang="de-AT" altLang="de-DE"/>
          </a:p>
        </p:txBody>
      </p:sp>
      <p:pic>
        <p:nvPicPr>
          <p:cNvPr id="9" name="Grafik 8" descr="Ein Bild, das Text enthält.&#10;&#10;Automatisch generierte Beschreibung">
            <a:extLst>
              <a:ext uri="{FF2B5EF4-FFF2-40B4-BE49-F238E27FC236}">
                <a16:creationId xmlns:a16="http://schemas.microsoft.com/office/drawing/2014/main" id="{25664AFE-F906-5BAB-BE66-F77BA213C703}"/>
              </a:ext>
            </a:extLst>
          </p:cNvPr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3340" y="519889"/>
            <a:ext cx="3458210" cy="4082610"/>
          </a:xfrm>
          <a:prstGeom prst="rect">
            <a:avLst/>
          </a:prstGeom>
        </p:spPr>
      </p:pic>
      <p:grpSp>
        <p:nvGrpSpPr>
          <p:cNvPr id="25" name="Gruppieren 24">
            <a:extLst>
              <a:ext uri="{FF2B5EF4-FFF2-40B4-BE49-F238E27FC236}">
                <a16:creationId xmlns:a16="http://schemas.microsoft.com/office/drawing/2014/main" id="{4AE02A85-180A-B824-88F2-F77C45C13819}"/>
              </a:ext>
            </a:extLst>
          </p:cNvPr>
          <p:cNvGrpSpPr/>
          <p:nvPr/>
        </p:nvGrpSpPr>
        <p:grpSpPr>
          <a:xfrm>
            <a:off x="313138" y="1347788"/>
            <a:ext cx="1071153" cy="1023453"/>
            <a:chOff x="313138" y="1347788"/>
            <a:chExt cx="1071153" cy="1023453"/>
          </a:xfrm>
        </p:grpSpPr>
        <p:sp>
          <p:nvSpPr>
            <p:cNvPr id="26" name="Freeform 49">
              <a:extLst>
                <a:ext uri="{FF2B5EF4-FFF2-40B4-BE49-F238E27FC236}">
                  <a16:creationId xmlns:a16="http://schemas.microsoft.com/office/drawing/2014/main" id="{3A4DD57C-4AE4-13FA-09FF-60968E73AE09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071153" cy="1023453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57">
              <a:extLst>
                <a:ext uri="{FF2B5EF4-FFF2-40B4-BE49-F238E27FC236}">
                  <a16:creationId xmlns:a16="http://schemas.microsoft.com/office/drawing/2014/main" id="{723EBAEC-A0D5-CFCF-E99D-C3C72E0EE043}"/>
                </a:ext>
              </a:extLst>
            </p:cNvPr>
            <p:cNvSpPr>
              <a:spLocks/>
            </p:cNvSpPr>
            <p:nvPr/>
          </p:nvSpPr>
          <p:spPr bwMode="gray">
            <a:xfrm>
              <a:off x="585424" y="1552575"/>
              <a:ext cx="551497" cy="477698"/>
            </a:xfrm>
            <a:custGeom>
              <a:avLst/>
              <a:gdLst>
                <a:gd name="T0" fmla="*/ 137 w 1390"/>
                <a:gd name="T1" fmla="*/ 729 h 1207"/>
                <a:gd name="T2" fmla="*/ 30 w 1390"/>
                <a:gd name="T3" fmla="*/ 729 h 1207"/>
                <a:gd name="T4" fmla="*/ 30 w 1390"/>
                <a:gd name="T5" fmla="*/ 836 h 1207"/>
                <a:gd name="T6" fmla="*/ 379 w 1390"/>
                <a:gd name="T7" fmla="*/ 1185 h 1207"/>
                <a:gd name="T8" fmla="*/ 432 w 1390"/>
                <a:gd name="T9" fmla="*/ 1207 h 1207"/>
                <a:gd name="T10" fmla="*/ 436 w 1390"/>
                <a:gd name="T11" fmla="*/ 1207 h 1207"/>
                <a:gd name="T12" fmla="*/ 491 w 1390"/>
                <a:gd name="T13" fmla="*/ 1180 h 1207"/>
                <a:gd name="T14" fmla="*/ 1364 w 1390"/>
                <a:gd name="T15" fmla="*/ 133 h 1207"/>
                <a:gd name="T16" fmla="*/ 1355 w 1390"/>
                <a:gd name="T17" fmla="*/ 26 h 1207"/>
                <a:gd name="T18" fmla="*/ 1248 w 1390"/>
                <a:gd name="T19" fmla="*/ 35 h 1207"/>
                <a:gd name="T20" fmla="*/ 427 w 1390"/>
                <a:gd name="T21" fmla="*/ 1019 h 1207"/>
                <a:gd name="T22" fmla="*/ 137 w 1390"/>
                <a:gd name="T23" fmla="*/ 729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90" h="1207">
                  <a:moveTo>
                    <a:pt x="137" y="729"/>
                  </a:moveTo>
                  <a:cubicBezTo>
                    <a:pt x="107" y="700"/>
                    <a:pt x="59" y="700"/>
                    <a:pt x="30" y="729"/>
                  </a:cubicBezTo>
                  <a:cubicBezTo>
                    <a:pt x="0" y="759"/>
                    <a:pt x="0" y="807"/>
                    <a:pt x="30" y="836"/>
                  </a:cubicBezTo>
                  <a:cubicBezTo>
                    <a:pt x="379" y="1185"/>
                    <a:pt x="379" y="1185"/>
                    <a:pt x="379" y="1185"/>
                  </a:cubicBezTo>
                  <a:cubicBezTo>
                    <a:pt x="394" y="1200"/>
                    <a:pt x="412" y="1207"/>
                    <a:pt x="432" y="1207"/>
                  </a:cubicBezTo>
                  <a:cubicBezTo>
                    <a:pt x="434" y="1207"/>
                    <a:pt x="434" y="1207"/>
                    <a:pt x="436" y="1207"/>
                  </a:cubicBezTo>
                  <a:cubicBezTo>
                    <a:pt x="456" y="1205"/>
                    <a:pt x="477" y="1196"/>
                    <a:pt x="491" y="1180"/>
                  </a:cubicBezTo>
                  <a:cubicBezTo>
                    <a:pt x="1364" y="133"/>
                    <a:pt x="1364" y="133"/>
                    <a:pt x="1364" y="133"/>
                  </a:cubicBezTo>
                  <a:cubicBezTo>
                    <a:pt x="1390" y="102"/>
                    <a:pt x="1387" y="54"/>
                    <a:pt x="1355" y="26"/>
                  </a:cubicBezTo>
                  <a:cubicBezTo>
                    <a:pt x="1324" y="0"/>
                    <a:pt x="1276" y="4"/>
                    <a:pt x="1248" y="35"/>
                  </a:cubicBezTo>
                  <a:cubicBezTo>
                    <a:pt x="427" y="1019"/>
                    <a:pt x="427" y="1019"/>
                    <a:pt x="427" y="1019"/>
                  </a:cubicBezTo>
                  <a:lnTo>
                    <a:pt x="137" y="729"/>
                  </a:ln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067654382"/>
      </p:ext>
    </p:extLst>
  </p:cSld>
  <p:clrMapOvr>
    <a:masterClrMapping/>
  </p:clrMapOvr>
  <p:timing>
    <p:tnLst>
      <p:par>
        <p:cTn id="1" dur="indefinite" restart="never" nodeType="tmRoot">
          <p:childTnLst>
            <p:video fullScrn="1"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24"/>
                </p:tgtEl>
              </p:cMediaNode>
            </p:vide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7" dur="1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D862042-91DC-B6BD-C04F-EDA26570DD1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16477327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70" imgH="371" progId="TCLayout.ActiveDocument.1">
                  <p:embed/>
                </p:oleObj>
              </mc:Choice>
              <mc:Fallback>
                <p:oleObj name="think-cell Folie" r:id="rId4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4D862042-91DC-B6BD-C04F-EDA26570DD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hteck 11">
            <a:extLst>
              <a:ext uri="{FF2B5EF4-FFF2-40B4-BE49-F238E27FC236}">
                <a16:creationId xmlns:a16="http://schemas.microsoft.com/office/drawing/2014/main" id="{E7CA3470-412F-136E-D680-CD7988AFDF13}"/>
              </a:ext>
            </a:extLst>
          </p:cNvPr>
          <p:cNvSpPr/>
          <p:nvPr/>
        </p:nvSpPr>
        <p:spPr>
          <a:xfrm>
            <a:off x="4842256" y="1048512"/>
            <a:ext cx="3923919" cy="3286951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rgbClr val="F8C5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spcBef>
                <a:spcPct val="0"/>
              </a:spcBef>
              <a:defRPr/>
            </a:pPr>
            <a:r>
              <a:rPr lang="tr-TR" altLang="en-US" sz="1400" b="1" spc="30" dirty="0">
                <a:solidFill>
                  <a:srgbClr val="F08489"/>
                </a:solidFill>
                <a:cs typeface="Times New Roman" panose="02020603050405020304" pitchFamily="18" charset="0"/>
              </a:rPr>
              <a:t>SIK YAPILAN HATALAR</a:t>
            </a:r>
            <a:endParaRPr lang="en-US" altLang="en-US" sz="1400" b="1" spc="30" dirty="0">
              <a:solidFill>
                <a:srgbClr val="F08489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tr-TR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Mezronun</a:t>
            </a:r>
            <a:r>
              <a:rPr lang="tr-T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kaş ve kulakların çok üzerinde yerleştirilmesi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tr-TR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Mezronun</a:t>
            </a:r>
            <a:r>
              <a:rPr lang="tr-T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bükülmeyen ya da esnek tipte olması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tr-TR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Mezronun</a:t>
            </a:r>
            <a:r>
              <a:rPr lang="tr-T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başın arkasında çok aşağıda/yukarıda yer alması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tr-TR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Mezronun</a:t>
            </a:r>
            <a:r>
              <a:rPr lang="tr-T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kulak </a:t>
            </a:r>
            <a:r>
              <a:rPr lang="tr-TR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kepçesinine</a:t>
            </a:r>
            <a:r>
              <a:rPr lang="tr-T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temas edecek şekilde üzerinden geçmesi 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</p:txBody>
      </p:sp>
      <p:sp>
        <p:nvSpPr>
          <p:cNvPr id="10243" name="Title 1">
            <a:extLst>
              <a:ext uri="{FF2B5EF4-FFF2-40B4-BE49-F238E27FC236}">
                <a16:creationId xmlns:a16="http://schemas.microsoft.com/office/drawing/2014/main" id="{3F584A3F-C1D0-1144-5ECC-C60BA9FDA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7084693" cy="430887"/>
          </a:xfrm>
        </p:spPr>
        <p:txBody>
          <a:bodyPr vert="horz"/>
          <a:lstStyle/>
          <a:p>
            <a:r>
              <a:rPr lang="tr-TR" altLang="en-US" dirty="0"/>
              <a:t>Baş çevresi</a:t>
            </a:r>
            <a:endParaRPr lang="en-US" altLang="en-US" dirty="0"/>
          </a:p>
        </p:txBody>
      </p:sp>
      <p:pic>
        <p:nvPicPr>
          <p:cNvPr id="11" name="Grafik 2">
            <a:extLst>
              <a:ext uri="{FF2B5EF4-FFF2-40B4-BE49-F238E27FC236}">
                <a16:creationId xmlns:a16="http://schemas.microsoft.com/office/drawing/2014/main" id="{4863EF3B-128A-B6C1-A057-B2BB574169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963" y="987425"/>
            <a:ext cx="3500437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754294B9-21FE-97D6-AFF7-1E44F37C6F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FF02108-B2D3-C56E-CCA6-1EB6D074CC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7</a:t>
            </a:fld>
            <a:endParaRPr lang="de-AT" altLang="de-DE"/>
          </a:p>
        </p:txBody>
      </p: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437A55D9-9BE4-E993-4209-31F080385F30}"/>
              </a:ext>
            </a:extLst>
          </p:cNvPr>
          <p:cNvGrpSpPr/>
          <p:nvPr/>
        </p:nvGrpSpPr>
        <p:grpSpPr>
          <a:xfrm>
            <a:off x="313138" y="1347788"/>
            <a:ext cx="1071153" cy="1023453"/>
            <a:chOff x="313138" y="1347788"/>
            <a:chExt cx="1517612" cy="1450031"/>
          </a:xfrm>
        </p:grpSpPr>
        <p:sp>
          <p:nvSpPr>
            <p:cNvPr id="15" name="Freeform 49">
              <a:extLst>
                <a:ext uri="{FF2B5EF4-FFF2-40B4-BE49-F238E27FC236}">
                  <a16:creationId xmlns:a16="http://schemas.microsoft.com/office/drawing/2014/main" id="{DAAC7516-3481-04D3-3FF1-6457DC6BCD85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517612" cy="1450031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E30613">
                <a:alpha val="23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ihandform: Form 16">
              <a:extLst>
                <a:ext uri="{FF2B5EF4-FFF2-40B4-BE49-F238E27FC236}">
                  <a16:creationId xmlns:a16="http://schemas.microsoft.com/office/drawing/2014/main" id="{0673D814-A1C4-66B2-B467-96D3A8B6B153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815228" y="1769280"/>
              <a:ext cx="513678" cy="513179"/>
            </a:xfrm>
            <a:custGeom>
              <a:avLst/>
              <a:gdLst>
                <a:gd name="connsiteX0" fmla="*/ 472880 w 513678"/>
                <a:gd name="connsiteY0" fmla="*/ 513179 h 513179"/>
                <a:gd name="connsiteX1" fmla="*/ 444423 w 513678"/>
                <a:gd name="connsiteY1" fmla="*/ 501572 h 513179"/>
                <a:gd name="connsiteX2" fmla="*/ 301610 w 513678"/>
                <a:gd name="connsiteY2" fmla="*/ 358858 h 513179"/>
                <a:gd name="connsiteX3" fmla="*/ 256839 w 513678"/>
                <a:gd name="connsiteY3" fmla="*/ 314117 h 513179"/>
                <a:gd name="connsiteX4" fmla="*/ 251785 w 513678"/>
                <a:gd name="connsiteY4" fmla="*/ 319168 h 513179"/>
                <a:gd name="connsiteX5" fmla="*/ 69255 w 513678"/>
                <a:gd name="connsiteY5" fmla="*/ 501572 h 513179"/>
                <a:gd name="connsiteX6" fmla="*/ 40798 w 513678"/>
                <a:gd name="connsiteY6" fmla="*/ 513179 h 513179"/>
                <a:gd name="connsiteX7" fmla="*/ 11760 w 513678"/>
                <a:gd name="connsiteY7" fmla="*/ 501572 h 513179"/>
                <a:gd name="connsiteX8" fmla="*/ 11760 w 513678"/>
                <a:gd name="connsiteY8" fmla="*/ 443536 h 513179"/>
                <a:gd name="connsiteX9" fmla="*/ 154573 w 513678"/>
                <a:gd name="connsiteY9" fmla="*/ 301014 h 513179"/>
                <a:gd name="connsiteX10" fmla="*/ 199180 w 513678"/>
                <a:gd name="connsiteY10" fmla="*/ 256498 h 513179"/>
                <a:gd name="connsiteX11" fmla="*/ 194290 w 513678"/>
                <a:gd name="connsiteY11" fmla="*/ 251611 h 513179"/>
                <a:gd name="connsiteX12" fmla="*/ 11760 w 513678"/>
                <a:gd name="connsiteY12" fmla="*/ 69208 h 513179"/>
                <a:gd name="connsiteX13" fmla="*/ 11760 w 513678"/>
                <a:gd name="connsiteY13" fmla="*/ 11753 h 513179"/>
                <a:gd name="connsiteX14" fmla="*/ 69255 w 513678"/>
                <a:gd name="connsiteY14" fmla="*/ 11753 h 513179"/>
                <a:gd name="connsiteX15" fmla="*/ 212068 w 513678"/>
                <a:gd name="connsiteY15" fmla="*/ 154275 h 513179"/>
                <a:gd name="connsiteX16" fmla="*/ 256839 w 513678"/>
                <a:gd name="connsiteY16" fmla="*/ 198955 h 513179"/>
                <a:gd name="connsiteX17" fmla="*/ 261893 w 513678"/>
                <a:gd name="connsiteY17" fmla="*/ 193911 h 513179"/>
                <a:gd name="connsiteX18" fmla="*/ 444423 w 513678"/>
                <a:gd name="connsiteY18" fmla="*/ 11753 h 513179"/>
                <a:gd name="connsiteX19" fmla="*/ 501918 w 513678"/>
                <a:gd name="connsiteY19" fmla="*/ 11753 h 513179"/>
                <a:gd name="connsiteX20" fmla="*/ 501918 w 513678"/>
                <a:gd name="connsiteY20" fmla="*/ 69208 h 513179"/>
                <a:gd name="connsiteX21" fmla="*/ 359105 w 513678"/>
                <a:gd name="connsiteY21" fmla="*/ 211922 h 513179"/>
                <a:gd name="connsiteX22" fmla="*/ 314498 w 513678"/>
                <a:gd name="connsiteY22" fmla="*/ 256498 h 513179"/>
                <a:gd name="connsiteX23" fmla="*/ 319388 w 513678"/>
                <a:gd name="connsiteY23" fmla="*/ 261378 h 513179"/>
                <a:gd name="connsiteX24" fmla="*/ 501918 w 513678"/>
                <a:gd name="connsiteY24" fmla="*/ 443537 h 513179"/>
                <a:gd name="connsiteX25" fmla="*/ 501918 w 513678"/>
                <a:gd name="connsiteY25" fmla="*/ 501572 h 513179"/>
                <a:gd name="connsiteX26" fmla="*/ 472880 w 513678"/>
                <a:gd name="connsiteY26" fmla="*/ 513179 h 513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13678" h="513179">
                  <a:moveTo>
                    <a:pt x="472880" y="513179"/>
                  </a:moveTo>
                  <a:cubicBezTo>
                    <a:pt x="462426" y="513179"/>
                    <a:pt x="451973" y="509117"/>
                    <a:pt x="444423" y="501572"/>
                  </a:cubicBezTo>
                  <a:cubicBezTo>
                    <a:pt x="390340" y="447526"/>
                    <a:pt x="343018" y="400236"/>
                    <a:pt x="301610" y="358858"/>
                  </a:cubicBezTo>
                  <a:lnTo>
                    <a:pt x="256839" y="314117"/>
                  </a:lnTo>
                  <a:lnTo>
                    <a:pt x="251785" y="319168"/>
                  </a:lnTo>
                  <a:cubicBezTo>
                    <a:pt x="69255" y="501572"/>
                    <a:pt x="69255" y="501572"/>
                    <a:pt x="69255" y="501572"/>
                  </a:cubicBezTo>
                  <a:cubicBezTo>
                    <a:pt x="61705" y="509116"/>
                    <a:pt x="51252" y="513179"/>
                    <a:pt x="40798" y="513179"/>
                  </a:cubicBezTo>
                  <a:cubicBezTo>
                    <a:pt x="30345" y="513179"/>
                    <a:pt x="19891" y="509116"/>
                    <a:pt x="11760" y="501572"/>
                  </a:cubicBezTo>
                  <a:cubicBezTo>
                    <a:pt x="-3920" y="485322"/>
                    <a:pt x="-3920" y="459786"/>
                    <a:pt x="11760" y="443536"/>
                  </a:cubicBezTo>
                  <a:cubicBezTo>
                    <a:pt x="65843" y="389563"/>
                    <a:pt x="113166" y="342337"/>
                    <a:pt x="154573" y="301014"/>
                  </a:cubicBezTo>
                  <a:lnTo>
                    <a:pt x="199180" y="256498"/>
                  </a:lnTo>
                  <a:lnTo>
                    <a:pt x="194290" y="251611"/>
                  </a:lnTo>
                  <a:cubicBezTo>
                    <a:pt x="11760" y="69208"/>
                    <a:pt x="11760" y="69208"/>
                    <a:pt x="11760" y="69208"/>
                  </a:cubicBezTo>
                  <a:cubicBezTo>
                    <a:pt x="-3920" y="53538"/>
                    <a:pt x="-3920" y="28003"/>
                    <a:pt x="11760" y="11753"/>
                  </a:cubicBezTo>
                  <a:cubicBezTo>
                    <a:pt x="28022" y="-3917"/>
                    <a:pt x="53575" y="-3917"/>
                    <a:pt x="69255" y="11753"/>
                  </a:cubicBezTo>
                  <a:cubicBezTo>
                    <a:pt x="123338" y="65726"/>
                    <a:pt x="170660" y="112952"/>
                    <a:pt x="212068" y="154275"/>
                  </a:cubicBezTo>
                  <a:lnTo>
                    <a:pt x="256839" y="198955"/>
                  </a:lnTo>
                  <a:lnTo>
                    <a:pt x="261893" y="193911"/>
                  </a:lnTo>
                  <a:cubicBezTo>
                    <a:pt x="444423" y="11753"/>
                    <a:pt x="444423" y="11753"/>
                    <a:pt x="444423" y="11753"/>
                  </a:cubicBezTo>
                  <a:cubicBezTo>
                    <a:pt x="460103" y="-3917"/>
                    <a:pt x="485657" y="-3917"/>
                    <a:pt x="501918" y="11753"/>
                  </a:cubicBezTo>
                  <a:cubicBezTo>
                    <a:pt x="517598" y="28003"/>
                    <a:pt x="517598" y="53538"/>
                    <a:pt x="501918" y="69208"/>
                  </a:cubicBezTo>
                  <a:cubicBezTo>
                    <a:pt x="447835" y="123253"/>
                    <a:pt x="400512" y="170543"/>
                    <a:pt x="359105" y="211922"/>
                  </a:cubicBezTo>
                  <a:lnTo>
                    <a:pt x="314498" y="256498"/>
                  </a:lnTo>
                  <a:lnTo>
                    <a:pt x="319388" y="261378"/>
                  </a:lnTo>
                  <a:cubicBezTo>
                    <a:pt x="501918" y="443537"/>
                    <a:pt x="501918" y="443537"/>
                    <a:pt x="501918" y="443537"/>
                  </a:cubicBezTo>
                  <a:cubicBezTo>
                    <a:pt x="517598" y="459786"/>
                    <a:pt x="517598" y="485322"/>
                    <a:pt x="501918" y="501572"/>
                  </a:cubicBezTo>
                  <a:cubicBezTo>
                    <a:pt x="493787" y="509117"/>
                    <a:pt x="483334" y="513179"/>
                    <a:pt x="472880" y="513179"/>
                  </a:cubicBezTo>
                  <a:close/>
                </a:path>
              </a:pathLst>
            </a:custGeom>
            <a:solidFill>
              <a:srgbClr val="E30613">
                <a:alpha val="23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2468371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D862042-91DC-B6BD-C04F-EDA26570DD1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95315610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6" imgW="370" imgH="371" progId="TCLayout.ActiveDocument.1">
                  <p:embed/>
                </p:oleObj>
              </mc:Choice>
              <mc:Fallback>
                <p:oleObj name="think-cell Folie" r:id="rId6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4D862042-91DC-B6BD-C04F-EDA26570DD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hteck 11">
            <a:extLst>
              <a:ext uri="{FF2B5EF4-FFF2-40B4-BE49-F238E27FC236}">
                <a16:creationId xmlns:a16="http://schemas.microsoft.com/office/drawing/2014/main" id="{E7CA3470-412F-136E-D680-CD7988AFDF13}"/>
              </a:ext>
            </a:extLst>
          </p:cNvPr>
          <p:cNvSpPr/>
          <p:nvPr/>
        </p:nvSpPr>
        <p:spPr>
          <a:xfrm>
            <a:off x="4842256" y="1048512"/>
            <a:ext cx="3923919" cy="3286951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spcBef>
                <a:spcPct val="0"/>
              </a:spcBef>
              <a:defRPr/>
            </a:pPr>
            <a:r>
              <a:rPr lang="tr-TR" altLang="en-US" sz="1400" b="1" spc="30" dirty="0">
                <a:solidFill>
                  <a:srgbClr val="5AC2C9"/>
                </a:solidFill>
                <a:cs typeface="Times New Roman" panose="02020603050405020304" pitchFamily="18" charset="0"/>
              </a:rPr>
              <a:t>DOĞRU ÖLÇÜM</a:t>
            </a:r>
            <a:endParaRPr lang="en-US" altLang="en-US" sz="1400" b="1" spc="30" dirty="0">
              <a:solidFill>
                <a:srgbClr val="5AC2C9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tr-T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Bükülebilen, esnek olmayan bir </a:t>
            </a:r>
            <a:r>
              <a:rPr lang="tr-TR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mezro</a:t>
            </a:r>
            <a:r>
              <a:rPr lang="tr-T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ile ölçüm yapın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tr-T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Başta yer alan bandana, toka ya da diğer aksesuarları çıkarın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tr-T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Bebeği ebeveynin kucağına oturtun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tr-T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Ölçüm sırasında bebeği sabit tutun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tr-TR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Mezroyu</a:t>
            </a:r>
            <a:r>
              <a:rPr lang="tr-T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başın etrafından geçirin ve kaşların üzerinde olacak şekilde sabitleyin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tr-TR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Mezronun</a:t>
            </a:r>
            <a:r>
              <a:rPr lang="tr-T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başın arkasındaki kemiksi çıkıntıdan ve kulaklara değmeden hemen üzerinden geçtiğini kontrol edin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tr-TR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Mezroyu</a:t>
            </a:r>
            <a:r>
              <a:rPr lang="tr-T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saç ve cildi hafifçe sıkıştıracak ancak çocuğa rahatsızlık vermeyecek biçimde çekin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tr-T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Ölçümü </a:t>
            </a:r>
            <a:r>
              <a:rPr lang="tr-TR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mezro</a:t>
            </a:r>
            <a:r>
              <a:rPr lang="tr-T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 üzerinde en yakın milimetreye yuvarlayarak okuyun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tr-T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Ölçümü tekrarlayın ve eğer fark 0.5 cm’nin üzerindeyse üçüncü ölçümü de yaparak üçünün ortalamasını alın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</p:txBody>
      </p:sp>
      <p:sp>
        <p:nvSpPr>
          <p:cNvPr id="10243" name="Title 1">
            <a:extLst>
              <a:ext uri="{FF2B5EF4-FFF2-40B4-BE49-F238E27FC236}">
                <a16:creationId xmlns:a16="http://schemas.microsoft.com/office/drawing/2014/main" id="{3F584A3F-C1D0-1144-5ECC-C60BA9FDA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7371457" cy="430887"/>
          </a:xfrm>
        </p:spPr>
        <p:txBody>
          <a:bodyPr vert="horz"/>
          <a:lstStyle/>
          <a:p>
            <a:r>
              <a:rPr lang="tr-TR" altLang="en-US" dirty="0"/>
              <a:t>Baş çevresi</a:t>
            </a:r>
            <a:endParaRPr lang="en-US" altLang="en-US" b="0" dirty="0"/>
          </a:p>
        </p:txBody>
      </p:sp>
      <p:grpSp>
        <p:nvGrpSpPr>
          <p:cNvPr id="22" name="Playbutton">
            <a:extLst>
              <a:ext uri="{FF2B5EF4-FFF2-40B4-BE49-F238E27FC236}">
                <a16:creationId xmlns:a16="http://schemas.microsoft.com/office/drawing/2014/main" id="{FE520502-EF63-D8E8-A840-B7CAEBF2BCEE}"/>
              </a:ext>
            </a:extLst>
          </p:cNvPr>
          <p:cNvGrpSpPr/>
          <p:nvPr/>
        </p:nvGrpSpPr>
        <p:grpSpPr>
          <a:xfrm>
            <a:off x="6149898" y="4160203"/>
            <a:ext cx="2562937" cy="350520"/>
            <a:chOff x="6149898" y="4160203"/>
            <a:chExt cx="2562937" cy="350520"/>
          </a:xfrm>
        </p:grpSpPr>
        <p:sp>
          <p:nvSpPr>
            <p:cNvPr id="3" name="Rechteck: abgerundete Ecken 2">
              <a:extLst>
                <a:ext uri="{FF2B5EF4-FFF2-40B4-BE49-F238E27FC236}">
                  <a16:creationId xmlns:a16="http://schemas.microsoft.com/office/drawing/2014/main" id="{C73C018E-770C-4ED5-E74C-813BAD129C4F}"/>
                </a:ext>
              </a:extLst>
            </p:cNvPr>
            <p:cNvSpPr/>
            <p:nvPr/>
          </p:nvSpPr>
          <p:spPr>
            <a:xfrm>
              <a:off x="6149898" y="4160203"/>
              <a:ext cx="2562937" cy="350520"/>
            </a:xfrm>
            <a:prstGeom prst="roundRect">
              <a:avLst>
                <a:gd name="adj" fmla="val 50000"/>
              </a:avLst>
            </a:prstGeom>
            <a:solidFill>
              <a:srgbClr val="5AC2C9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tr-TR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Kaynak</a:t>
              </a:r>
              <a: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: </a:t>
              </a:r>
              <a:br>
                <a:rPr lang="en-US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</a:br>
              <a:r>
                <a:rPr lang="tr-TR" altLang="en-US" sz="1000" b="1" dirty="0">
                  <a:solidFill>
                    <a:schemeClr val="bg1"/>
                  </a:solidFill>
                  <a:cs typeface="Times New Roman" panose="02020603050405020304" pitchFamily="18" charset="0"/>
                </a:rPr>
                <a:t>Baş çevresi nasıl ölçülür</a:t>
              </a:r>
              <a:endParaRPr lang="en-US" altLang="en-US" sz="1000" b="1" dirty="0">
                <a:solidFill>
                  <a:schemeClr val="bg1"/>
                </a:solidFill>
                <a:cs typeface="Times New Roman" panose="02020603050405020304" pitchFamily="18" charset="0"/>
              </a:endParaRPr>
            </a:p>
          </p:txBody>
        </p:sp>
        <p:grpSp>
          <p:nvGrpSpPr>
            <p:cNvPr id="20" name="Gruppieren 19">
              <a:extLst>
                <a:ext uri="{FF2B5EF4-FFF2-40B4-BE49-F238E27FC236}">
                  <a16:creationId xmlns:a16="http://schemas.microsoft.com/office/drawing/2014/main" id="{BB9AC702-675D-4D01-0BE8-A33453E7D3F0}"/>
                </a:ext>
              </a:extLst>
            </p:cNvPr>
            <p:cNvGrpSpPr/>
            <p:nvPr/>
          </p:nvGrpSpPr>
          <p:grpSpPr>
            <a:xfrm>
              <a:off x="8404860" y="4210686"/>
              <a:ext cx="249555" cy="249555"/>
              <a:chOff x="8404860" y="4210686"/>
              <a:chExt cx="249555" cy="249555"/>
            </a:xfrm>
          </p:grpSpPr>
          <p:sp>
            <p:nvSpPr>
              <p:cNvPr id="18" name="Ellipse 17">
                <a:extLst>
                  <a:ext uri="{FF2B5EF4-FFF2-40B4-BE49-F238E27FC236}">
                    <a16:creationId xmlns:a16="http://schemas.microsoft.com/office/drawing/2014/main" id="{90D1D559-CC93-B692-79D0-8DC04D7D7EB3}"/>
                  </a:ext>
                </a:extLst>
              </p:cNvPr>
              <p:cNvSpPr/>
              <p:nvPr/>
            </p:nvSpPr>
            <p:spPr>
              <a:xfrm>
                <a:off x="8404860" y="4210686"/>
                <a:ext cx="249555" cy="249555"/>
              </a:xfrm>
              <a:prstGeom prst="ellipse">
                <a:avLst/>
              </a:prstGeom>
              <a:solidFill>
                <a:srgbClr val="5AC2C9"/>
              </a:solidFill>
              <a:ln w="12700">
                <a:solidFill>
                  <a:schemeClr val="bg1"/>
                </a:solidFill>
              </a:ln>
              <a:effectLst>
                <a:outerShdw blurRad="63500" sx="102000" sy="102000" algn="ctr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" name="Gleichschenkliges Dreieck 18">
                <a:extLst>
                  <a:ext uri="{FF2B5EF4-FFF2-40B4-BE49-F238E27FC236}">
                    <a16:creationId xmlns:a16="http://schemas.microsoft.com/office/drawing/2014/main" id="{28BB0CD8-CDC3-35A3-3379-BB18282C1B9A}"/>
                  </a:ext>
                </a:extLst>
              </p:cNvPr>
              <p:cNvSpPr/>
              <p:nvPr/>
            </p:nvSpPr>
            <p:spPr>
              <a:xfrm rot="5400000">
                <a:off x="8490247" y="4278312"/>
                <a:ext cx="118783" cy="114301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4" name="1 24 mpg measuring procedure for head circumference - YouTube">
            <a:hlinkClick r:id="" action="ppaction://media"/>
            <a:extLst>
              <a:ext uri="{FF2B5EF4-FFF2-40B4-BE49-F238E27FC236}">
                <a16:creationId xmlns:a16="http://schemas.microsoft.com/office/drawing/2014/main" id="{8EA80B18-F43E-748B-E887-FEA8B347807C}"/>
              </a:ext>
            </a:extLst>
          </p:cNvPr>
          <p:cNvPicPr>
            <a:picLocks noChangeAspect="1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9263380" y="2933700"/>
            <a:ext cx="3223558" cy="2209800"/>
          </a:xfrm>
          <a:prstGeom prst="rect">
            <a:avLst/>
          </a:prstGeom>
        </p:spPr>
      </p:pic>
      <p:pic>
        <p:nvPicPr>
          <p:cNvPr id="16" name="Picture 5">
            <a:extLst>
              <a:ext uri="{FF2B5EF4-FFF2-40B4-BE49-F238E27FC236}">
                <a16:creationId xmlns:a16="http://schemas.microsoft.com/office/drawing/2014/main" id="{2E7B3A12-C608-A5F4-32F8-BD1226D4E9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6896" y="987734"/>
            <a:ext cx="3476724" cy="35756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36ED186-3DEF-D254-D252-ED5E2BD808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7722DC3-3BF9-1C5F-5624-095E9D604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8</a:t>
            </a:fld>
            <a:endParaRPr lang="de-AT" altLang="de-DE"/>
          </a:p>
        </p:txBody>
      </p:sp>
      <p:grpSp>
        <p:nvGrpSpPr>
          <p:cNvPr id="24" name="Gruppieren 23">
            <a:extLst>
              <a:ext uri="{FF2B5EF4-FFF2-40B4-BE49-F238E27FC236}">
                <a16:creationId xmlns:a16="http://schemas.microsoft.com/office/drawing/2014/main" id="{A7D00BF2-41D0-314C-7A8D-7E21F7F8AC74}"/>
              </a:ext>
            </a:extLst>
          </p:cNvPr>
          <p:cNvGrpSpPr/>
          <p:nvPr/>
        </p:nvGrpSpPr>
        <p:grpSpPr>
          <a:xfrm>
            <a:off x="313138" y="1347788"/>
            <a:ext cx="1071153" cy="1023453"/>
            <a:chOff x="313138" y="1347788"/>
            <a:chExt cx="1071153" cy="1023453"/>
          </a:xfrm>
        </p:grpSpPr>
        <p:sp>
          <p:nvSpPr>
            <p:cNvPr id="25" name="Freeform 49">
              <a:extLst>
                <a:ext uri="{FF2B5EF4-FFF2-40B4-BE49-F238E27FC236}">
                  <a16:creationId xmlns:a16="http://schemas.microsoft.com/office/drawing/2014/main" id="{AA95A3ED-ABB3-1B4E-6384-6F9281B740E3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071153" cy="1023453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57">
              <a:extLst>
                <a:ext uri="{FF2B5EF4-FFF2-40B4-BE49-F238E27FC236}">
                  <a16:creationId xmlns:a16="http://schemas.microsoft.com/office/drawing/2014/main" id="{090B0F2B-3433-F029-4D63-678AF190F040}"/>
                </a:ext>
              </a:extLst>
            </p:cNvPr>
            <p:cNvSpPr>
              <a:spLocks/>
            </p:cNvSpPr>
            <p:nvPr/>
          </p:nvSpPr>
          <p:spPr bwMode="gray">
            <a:xfrm>
              <a:off x="585424" y="1552575"/>
              <a:ext cx="551497" cy="477698"/>
            </a:xfrm>
            <a:custGeom>
              <a:avLst/>
              <a:gdLst>
                <a:gd name="T0" fmla="*/ 137 w 1390"/>
                <a:gd name="T1" fmla="*/ 729 h 1207"/>
                <a:gd name="T2" fmla="*/ 30 w 1390"/>
                <a:gd name="T3" fmla="*/ 729 h 1207"/>
                <a:gd name="T4" fmla="*/ 30 w 1390"/>
                <a:gd name="T5" fmla="*/ 836 h 1207"/>
                <a:gd name="T6" fmla="*/ 379 w 1390"/>
                <a:gd name="T7" fmla="*/ 1185 h 1207"/>
                <a:gd name="T8" fmla="*/ 432 w 1390"/>
                <a:gd name="T9" fmla="*/ 1207 h 1207"/>
                <a:gd name="T10" fmla="*/ 436 w 1390"/>
                <a:gd name="T11" fmla="*/ 1207 h 1207"/>
                <a:gd name="T12" fmla="*/ 491 w 1390"/>
                <a:gd name="T13" fmla="*/ 1180 h 1207"/>
                <a:gd name="T14" fmla="*/ 1364 w 1390"/>
                <a:gd name="T15" fmla="*/ 133 h 1207"/>
                <a:gd name="T16" fmla="*/ 1355 w 1390"/>
                <a:gd name="T17" fmla="*/ 26 h 1207"/>
                <a:gd name="T18" fmla="*/ 1248 w 1390"/>
                <a:gd name="T19" fmla="*/ 35 h 1207"/>
                <a:gd name="T20" fmla="*/ 427 w 1390"/>
                <a:gd name="T21" fmla="*/ 1019 h 1207"/>
                <a:gd name="T22" fmla="*/ 137 w 1390"/>
                <a:gd name="T23" fmla="*/ 729 h 1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90" h="1207">
                  <a:moveTo>
                    <a:pt x="137" y="729"/>
                  </a:moveTo>
                  <a:cubicBezTo>
                    <a:pt x="107" y="700"/>
                    <a:pt x="59" y="700"/>
                    <a:pt x="30" y="729"/>
                  </a:cubicBezTo>
                  <a:cubicBezTo>
                    <a:pt x="0" y="759"/>
                    <a:pt x="0" y="807"/>
                    <a:pt x="30" y="836"/>
                  </a:cubicBezTo>
                  <a:cubicBezTo>
                    <a:pt x="379" y="1185"/>
                    <a:pt x="379" y="1185"/>
                    <a:pt x="379" y="1185"/>
                  </a:cubicBezTo>
                  <a:cubicBezTo>
                    <a:pt x="394" y="1200"/>
                    <a:pt x="412" y="1207"/>
                    <a:pt x="432" y="1207"/>
                  </a:cubicBezTo>
                  <a:cubicBezTo>
                    <a:pt x="434" y="1207"/>
                    <a:pt x="434" y="1207"/>
                    <a:pt x="436" y="1207"/>
                  </a:cubicBezTo>
                  <a:cubicBezTo>
                    <a:pt x="456" y="1205"/>
                    <a:pt x="477" y="1196"/>
                    <a:pt x="491" y="1180"/>
                  </a:cubicBezTo>
                  <a:cubicBezTo>
                    <a:pt x="1364" y="133"/>
                    <a:pt x="1364" y="133"/>
                    <a:pt x="1364" y="133"/>
                  </a:cubicBezTo>
                  <a:cubicBezTo>
                    <a:pt x="1390" y="102"/>
                    <a:pt x="1387" y="54"/>
                    <a:pt x="1355" y="26"/>
                  </a:cubicBezTo>
                  <a:cubicBezTo>
                    <a:pt x="1324" y="0"/>
                    <a:pt x="1276" y="4"/>
                    <a:pt x="1248" y="35"/>
                  </a:cubicBezTo>
                  <a:cubicBezTo>
                    <a:pt x="427" y="1019"/>
                    <a:pt x="427" y="1019"/>
                    <a:pt x="427" y="1019"/>
                  </a:cubicBezTo>
                  <a:lnTo>
                    <a:pt x="137" y="729"/>
                  </a:lnTo>
                  <a:close/>
                </a:path>
              </a:pathLst>
            </a:custGeom>
            <a:solidFill>
              <a:srgbClr val="5AC2C9">
                <a:alpha val="51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67291167"/>
      </p:ext>
    </p:extLst>
  </p:cSld>
  <p:clrMapOvr>
    <a:masterClrMapping/>
  </p:clrMapOvr>
  <p:timing>
    <p:tnLst>
      <p:par>
        <p:cTn id="1" dur="indefinite" restart="never" nodeType="tmRoot">
          <p:childTnLst>
            <p:video fullScrn="1"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D862042-91DC-B6BD-C04F-EDA26570DD1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18300078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70" imgH="371" progId="TCLayout.ActiveDocument.1">
                  <p:embed/>
                </p:oleObj>
              </mc:Choice>
              <mc:Fallback>
                <p:oleObj name="think-cell Folie" r:id="rId4" imgW="370" imgH="371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4D862042-91DC-B6BD-C04F-EDA26570DD1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hteck 11">
            <a:extLst>
              <a:ext uri="{FF2B5EF4-FFF2-40B4-BE49-F238E27FC236}">
                <a16:creationId xmlns:a16="http://schemas.microsoft.com/office/drawing/2014/main" id="{E7CA3470-412F-136E-D680-CD7988AFDF13}"/>
              </a:ext>
            </a:extLst>
          </p:cNvPr>
          <p:cNvSpPr/>
          <p:nvPr/>
        </p:nvSpPr>
        <p:spPr>
          <a:xfrm>
            <a:off x="4842256" y="1048512"/>
            <a:ext cx="3923919" cy="3286951"/>
          </a:xfrm>
          <a:custGeom>
            <a:avLst/>
            <a:gdLst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0 w 3923919"/>
              <a:gd name="connsiteY4" fmla="*/ 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  <a:gd name="connsiteX4" fmla="*/ 91440 w 3923919"/>
              <a:gd name="connsiteY4" fmla="*/ 91440 h 3286951"/>
              <a:gd name="connsiteX0" fmla="*/ 0 w 3923919"/>
              <a:gd name="connsiteY0" fmla="*/ 0 h 3286951"/>
              <a:gd name="connsiteX1" fmla="*/ 3923919 w 3923919"/>
              <a:gd name="connsiteY1" fmla="*/ 0 h 3286951"/>
              <a:gd name="connsiteX2" fmla="*/ 3923919 w 3923919"/>
              <a:gd name="connsiteY2" fmla="*/ 3286951 h 3286951"/>
              <a:gd name="connsiteX3" fmla="*/ 0 w 3923919"/>
              <a:gd name="connsiteY3" fmla="*/ 3286951 h 3286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3919" h="3286951">
                <a:moveTo>
                  <a:pt x="0" y="0"/>
                </a:moveTo>
                <a:lnTo>
                  <a:pt x="3923919" y="0"/>
                </a:lnTo>
                <a:lnTo>
                  <a:pt x="3923919" y="3286951"/>
                </a:lnTo>
                <a:lnTo>
                  <a:pt x="0" y="3286951"/>
                </a:lnTo>
              </a:path>
            </a:pathLst>
          </a:custGeom>
          <a:solidFill>
            <a:schemeClr val="bg1"/>
          </a:solidFill>
          <a:ln w="9525">
            <a:solidFill>
              <a:srgbClr val="F8C5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t"/>
          <a:lstStyle/>
          <a:p>
            <a:pPr>
              <a:spcBef>
                <a:spcPct val="0"/>
              </a:spcBef>
              <a:defRPr/>
            </a:pPr>
            <a:r>
              <a:rPr lang="tr-TR" altLang="en-US" sz="1400" b="1" spc="30" dirty="0">
                <a:solidFill>
                  <a:srgbClr val="F08489"/>
                </a:solidFill>
                <a:cs typeface="Times New Roman" panose="02020603050405020304" pitchFamily="18" charset="0"/>
              </a:rPr>
              <a:t>SIK YAPILAN HATALAR</a:t>
            </a:r>
            <a:endParaRPr lang="en-US" altLang="en-US" sz="1400" b="1" spc="30" dirty="0">
              <a:solidFill>
                <a:srgbClr val="F08489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tr-T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Çocuğun giyinik tartılması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tr-T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Çocuğun bezliyken tartılması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tr-T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Ölçüm sırasında çocuğa dokunulması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tr-T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Çocuğun elinde oyuncak varken tartılması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tr-T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Çocuğun bacak ya da ellerinin tartının durduğu zemine ya da duvara değmesi</a:t>
            </a:r>
            <a:endParaRPr lang="en-GB" altLang="en-US" sz="1100" dirty="0">
              <a:solidFill>
                <a:schemeClr val="accent1"/>
              </a:solidFill>
              <a:cs typeface="Times New Roman" panose="02020603050405020304" pitchFamily="18" charset="0"/>
            </a:endParaRP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  <a:defRPr/>
            </a:pPr>
            <a:r>
              <a:rPr lang="tr-T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Tartının yumuşak bir yüzeyde durması 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(</a:t>
            </a:r>
            <a:r>
              <a:rPr lang="tr-TR" altLang="en-US" sz="1100" dirty="0" err="1">
                <a:solidFill>
                  <a:schemeClr val="accent1"/>
                </a:solidFill>
                <a:cs typeface="Times New Roman" panose="02020603050405020304" pitchFamily="18" charset="0"/>
              </a:rPr>
              <a:t>örn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., </a:t>
            </a:r>
            <a:r>
              <a:rPr lang="tr-TR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yatak</a:t>
            </a:r>
            <a:r>
              <a:rPr lang="en-GB" altLang="en-US" sz="1100" dirty="0">
                <a:solidFill>
                  <a:schemeClr val="accent1"/>
                </a:solidFill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10243" name="Title 1">
            <a:extLst>
              <a:ext uri="{FF2B5EF4-FFF2-40B4-BE49-F238E27FC236}">
                <a16:creationId xmlns:a16="http://schemas.microsoft.com/office/drawing/2014/main" id="{3F584A3F-C1D0-1144-5ECC-C60BA9FDA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363" y="352544"/>
            <a:ext cx="7084693" cy="430887"/>
          </a:xfrm>
        </p:spPr>
        <p:txBody>
          <a:bodyPr vert="horz"/>
          <a:lstStyle/>
          <a:p>
            <a:r>
              <a:rPr lang="tr-TR" altLang="en-US" dirty="0"/>
              <a:t>Bebekte kilo ölçümü</a:t>
            </a:r>
            <a:r>
              <a:rPr lang="en-GB" altLang="en-US" dirty="0"/>
              <a:t> </a:t>
            </a:r>
            <a:r>
              <a:rPr lang="en-GB" altLang="en-US" sz="2000" b="0" dirty="0"/>
              <a:t>(</a:t>
            </a:r>
            <a:r>
              <a:rPr lang="tr-TR" altLang="en-US" sz="2000" b="0" dirty="0"/>
              <a:t>&lt;2 yaş</a:t>
            </a:r>
            <a:r>
              <a:rPr lang="en-GB" altLang="en-US" sz="2000" b="0" dirty="0"/>
              <a:t>)</a:t>
            </a:r>
            <a:endParaRPr lang="en-GB" altLang="en-US" b="0" dirty="0"/>
          </a:p>
        </p:txBody>
      </p:sp>
      <p:pic>
        <p:nvPicPr>
          <p:cNvPr id="14" name="Grafik 5">
            <a:extLst>
              <a:ext uri="{FF2B5EF4-FFF2-40B4-BE49-F238E27FC236}">
                <a16:creationId xmlns:a16="http://schemas.microsoft.com/office/drawing/2014/main" id="{472F493D-5481-1EBF-2CDD-D2BD8A8D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860" y="783431"/>
            <a:ext cx="3869926" cy="387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5A330BB-6E7E-1ECC-B27A-622360CD0F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©ESPGHAN 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040ACE4-6681-4128-E868-4D3F45C886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770ED3-E81A-4D20-AA9B-13DEB7B0C866}" type="slidenum">
              <a:rPr lang="de-AT" altLang="de-DE" smtClean="0"/>
              <a:pPr>
                <a:defRPr/>
              </a:pPr>
              <a:t>9</a:t>
            </a:fld>
            <a:endParaRPr lang="de-AT" altLang="de-DE"/>
          </a:p>
        </p:txBody>
      </p:sp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28543727-6BE9-F743-CAE3-A292C0DF5269}"/>
              </a:ext>
            </a:extLst>
          </p:cNvPr>
          <p:cNvGrpSpPr/>
          <p:nvPr/>
        </p:nvGrpSpPr>
        <p:grpSpPr>
          <a:xfrm>
            <a:off x="313138" y="1347788"/>
            <a:ext cx="1071153" cy="1023453"/>
            <a:chOff x="313138" y="1347788"/>
            <a:chExt cx="1517612" cy="1450031"/>
          </a:xfrm>
        </p:grpSpPr>
        <p:sp>
          <p:nvSpPr>
            <p:cNvPr id="15" name="Freeform 49">
              <a:extLst>
                <a:ext uri="{FF2B5EF4-FFF2-40B4-BE49-F238E27FC236}">
                  <a16:creationId xmlns:a16="http://schemas.microsoft.com/office/drawing/2014/main" id="{AEFDB7DD-C9B7-E1AF-63E1-AAEA99AF50A2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313138" y="1347788"/>
              <a:ext cx="1517612" cy="1450031"/>
            </a:xfrm>
            <a:custGeom>
              <a:avLst/>
              <a:gdLst>
                <a:gd name="T0" fmla="*/ 1305 w 2614"/>
                <a:gd name="T1" fmla="*/ 2498 h 2498"/>
                <a:gd name="T2" fmla="*/ 723 w 2614"/>
                <a:gd name="T3" fmla="*/ 2345 h 2498"/>
                <a:gd name="T4" fmla="*/ 696 w 2614"/>
                <a:gd name="T5" fmla="*/ 2250 h 2498"/>
                <a:gd name="T6" fmla="*/ 792 w 2614"/>
                <a:gd name="T7" fmla="*/ 2223 h 2498"/>
                <a:gd name="T8" fmla="*/ 2050 w 2614"/>
                <a:gd name="T9" fmla="*/ 2050 h 2498"/>
                <a:gd name="T10" fmla="*/ 2050 w 2614"/>
                <a:gd name="T11" fmla="*/ 564 h 2498"/>
                <a:gd name="T12" fmla="*/ 564 w 2614"/>
                <a:gd name="T13" fmla="*/ 564 h 2498"/>
                <a:gd name="T14" fmla="*/ 564 w 2614"/>
                <a:gd name="T15" fmla="*/ 2050 h 2498"/>
                <a:gd name="T16" fmla="*/ 564 w 2614"/>
                <a:gd name="T17" fmla="*/ 2149 h 2498"/>
                <a:gd name="T18" fmla="*/ 465 w 2614"/>
                <a:gd name="T19" fmla="*/ 2149 h 2498"/>
                <a:gd name="T20" fmla="*/ 465 w 2614"/>
                <a:gd name="T21" fmla="*/ 465 h 2498"/>
                <a:gd name="T22" fmla="*/ 2149 w 2614"/>
                <a:gd name="T23" fmla="*/ 465 h 2498"/>
                <a:gd name="T24" fmla="*/ 2149 w 2614"/>
                <a:gd name="T25" fmla="*/ 2149 h 2498"/>
                <a:gd name="T26" fmla="*/ 1305 w 2614"/>
                <a:gd name="T27" fmla="*/ 2498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614" h="2498">
                  <a:moveTo>
                    <a:pt x="1305" y="2498"/>
                  </a:moveTo>
                  <a:cubicBezTo>
                    <a:pt x="1105" y="2498"/>
                    <a:pt x="905" y="2448"/>
                    <a:pt x="723" y="2345"/>
                  </a:cubicBezTo>
                  <a:cubicBezTo>
                    <a:pt x="689" y="2327"/>
                    <a:pt x="677" y="2284"/>
                    <a:pt x="696" y="2250"/>
                  </a:cubicBezTo>
                  <a:cubicBezTo>
                    <a:pt x="715" y="2216"/>
                    <a:pt x="758" y="2204"/>
                    <a:pt x="792" y="2223"/>
                  </a:cubicBezTo>
                  <a:cubicBezTo>
                    <a:pt x="1201" y="2454"/>
                    <a:pt x="1718" y="2382"/>
                    <a:pt x="2050" y="2050"/>
                  </a:cubicBezTo>
                  <a:cubicBezTo>
                    <a:pt x="2460" y="1640"/>
                    <a:pt x="2460" y="974"/>
                    <a:pt x="2050" y="564"/>
                  </a:cubicBezTo>
                  <a:cubicBezTo>
                    <a:pt x="1640" y="154"/>
                    <a:pt x="974" y="154"/>
                    <a:pt x="564" y="564"/>
                  </a:cubicBezTo>
                  <a:cubicBezTo>
                    <a:pt x="154" y="974"/>
                    <a:pt x="154" y="1640"/>
                    <a:pt x="564" y="2050"/>
                  </a:cubicBezTo>
                  <a:cubicBezTo>
                    <a:pt x="591" y="2078"/>
                    <a:pt x="591" y="2122"/>
                    <a:pt x="564" y="2149"/>
                  </a:cubicBezTo>
                  <a:cubicBezTo>
                    <a:pt x="537" y="2177"/>
                    <a:pt x="492" y="2177"/>
                    <a:pt x="465" y="2149"/>
                  </a:cubicBezTo>
                  <a:cubicBezTo>
                    <a:pt x="0" y="1685"/>
                    <a:pt x="0" y="929"/>
                    <a:pt x="465" y="465"/>
                  </a:cubicBezTo>
                  <a:cubicBezTo>
                    <a:pt x="929" y="0"/>
                    <a:pt x="1685" y="0"/>
                    <a:pt x="2149" y="465"/>
                  </a:cubicBezTo>
                  <a:cubicBezTo>
                    <a:pt x="2614" y="929"/>
                    <a:pt x="2614" y="1685"/>
                    <a:pt x="2149" y="2149"/>
                  </a:cubicBezTo>
                  <a:cubicBezTo>
                    <a:pt x="1921" y="2378"/>
                    <a:pt x="1614" y="2498"/>
                    <a:pt x="1305" y="2498"/>
                  </a:cubicBezTo>
                  <a:close/>
                </a:path>
              </a:pathLst>
            </a:custGeom>
            <a:solidFill>
              <a:srgbClr val="E30613">
                <a:alpha val="23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ihandform: Form 16">
              <a:extLst>
                <a:ext uri="{FF2B5EF4-FFF2-40B4-BE49-F238E27FC236}">
                  <a16:creationId xmlns:a16="http://schemas.microsoft.com/office/drawing/2014/main" id="{9F1F384B-0105-537D-6866-55C2E0A7CD69}"/>
                </a:ext>
              </a:extLst>
            </p:cNvPr>
            <p:cNvSpPr>
              <a:spLocks/>
            </p:cNvSpPr>
            <p:nvPr/>
          </p:nvSpPr>
          <p:spPr bwMode="gray">
            <a:xfrm rot="10800000">
              <a:off x="815228" y="1769280"/>
              <a:ext cx="513678" cy="513179"/>
            </a:xfrm>
            <a:custGeom>
              <a:avLst/>
              <a:gdLst>
                <a:gd name="connsiteX0" fmla="*/ 472880 w 513678"/>
                <a:gd name="connsiteY0" fmla="*/ 513179 h 513179"/>
                <a:gd name="connsiteX1" fmla="*/ 444423 w 513678"/>
                <a:gd name="connsiteY1" fmla="*/ 501572 h 513179"/>
                <a:gd name="connsiteX2" fmla="*/ 301610 w 513678"/>
                <a:gd name="connsiteY2" fmla="*/ 358858 h 513179"/>
                <a:gd name="connsiteX3" fmla="*/ 256839 w 513678"/>
                <a:gd name="connsiteY3" fmla="*/ 314117 h 513179"/>
                <a:gd name="connsiteX4" fmla="*/ 251785 w 513678"/>
                <a:gd name="connsiteY4" fmla="*/ 319168 h 513179"/>
                <a:gd name="connsiteX5" fmla="*/ 69255 w 513678"/>
                <a:gd name="connsiteY5" fmla="*/ 501572 h 513179"/>
                <a:gd name="connsiteX6" fmla="*/ 40798 w 513678"/>
                <a:gd name="connsiteY6" fmla="*/ 513179 h 513179"/>
                <a:gd name="connsiteX7" fmla="*/ 11760 w 513678"/>
                <a:gd name="connsiteY7" fmla="*/ 501572 h 513179"/>
                <a:gd name="connsiteX8" fmla="*/ 11760 w 513678"/>
                <a:gd name="connsiteY8" fmla="*/ 443536 h 513179"/>
                <a:gd name="connsiteX9" fmla="*/ 154573 w 513678"/>
                <a:gd name="connsiteY9" fmla="*/ 301014 h 513179"/>
                <a:gd name="connsiteX10" fmla="*/ 199180 w 513678"/>
                <a:gd name="connsiteY10" fmla="*/ 256498 h 513179"/>
                <a:gd name="connsiteX11" fmla="*/ 194290 w 513678"/>
                <a:gd name="connsiteY11" fmla="*/ 251611 h 513179"/>
                <a:gd name="connsiteX12" fmla="*/ 11760 w 513678"/>
                <a:gd name="connsiteY12" fmla="*/ 69208 h 513179"/>
                <a:gd name="connsiteX13" fmla="*/ 11760 w 513678"/>
                <a:gd name="connsiteY13" fmla="*/ 11753 h 513179"/>
                <a:gd name="connsiteX14" fmla="*/ 69255 w 513678"/>
                <a:gd name="connsiteY14" fmla="*/ 11753 h 513179"/>
                <a:gd name="connsiteX15" fmla="*/ 212068 w 513678"/>
                <a:gd name="connsiteY15" fmla="*/ 154275 h 513179"/>
                <a:gd name="connsiteX16" fmla="*/ 256839 w 513678"/>
                <a:gd name="connsiteY16" fmla="*/ 198955 h 513179"/>
                <a:gd name="connsiteX17" fmla="*/ 261893 w 513678"/>
                <a:gd name="connsiteY17" fmla="*/ 193911 h 513179"/>
                <a:gd name="connsiteX18" fmla="*/ 444423 w 513678"/>
                <a:gd name="connsiteY18" fmla="*/ 11753 h 513179"/>
                <a:gd name="connsiteX19" fmla="*/ 501918 w 513678"/>
                <a:gd name="connsiteY19" fmla="*/ 11753 h 513179"/>
                <a:gd name="connsiteX20" fmla="*/ 501918 w 513678"/>
                <a:gd name="connsiteY20" fmla="*/ 69208 h 513179"/>
                <a:gd name="connsiteX21" fmla="*/ 359105 w 513678"/>
                <a:gd name="connsiteY21" fmla="*/ 211922 h 513179"/>
                <a:gd name="connsiteX22" fmla="*/ 314498 w 513678"/>
                <a:gd name="connsiteY22" fmla="*/ 256498 h 513179"/>
                <a:gd name="connsiteX23" fmla="*/ 319388 w 513678"/>
                <a:gd name="connsiteY23" fmla="*/ 261378 h 513179"/>
                <a:gd name="connsiteX24" fmla="*/ 501918 w 513678"/>
                <a:gd name="connsiteY24" fmla="*/ 443537 h 513179"/>
                <a:gd name="connsiteX25" fmla="*/ 501918 w 513678"/>
                <a:gd name="connsiteY25" fmla="*/ 501572 h 513179"/>
                <a:gd name="connsiteX26" fmla="*/ 472880 w 513678"/>
                <a:gd name="connsiteY26" fmla="*/ 513179 h 513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13678" h="513179">
                  <a:moveTo>
                    <a:pt x="472880" y="513179"/>
                  </a:moveTo>
                  <a:cubicBezTo>
                    <a:pt x="462426" y="513179"/>
                    <a:pt x="451973" y="509117"/>
                    <a:pt x="444423" y="501572"/>
                  </a:cubicBezTo>
                  <a:cubicBezTo>
                    <a:pt x="390340" y="447526"/>
                    <a:pt x="343018" y="400236"/>
                    <a:pt x="301610" y="358858"/>
                  </a:cubicBezTo>
                  <a:lnTo>
                    <a:pt x="256839" y="314117"/>
                  </a:lnTo>
                  <a:lnTo>
                    <a:pt x="251785" y="319168"/>
                  </a:lnTo>
                  <a:cubicBezTo>
                    <a:pt x="69255" y="501572"/>
                    <a:pt x="69255" y="501572"/>
                    <a:pt x="69255" y="501572"/>
                  </a:cubicBezTo>
                  <a:cubicBezTo>
                    <a:pt x="61705" y="509116"/>
                    <a:pt x="51252" y="513179"/>
                    <a:pt x="40798" y="513179"/>
                  </a:cubicBezTo>
                  <a:cubicBezTo>
                    <a:pt x="30345" y="513179"/>
                    <a:pt x="19891" y="509116"/>
                    <a:pt x="11760" y="501572"/>
                  </a:cubicBezTo>
                  <a:cubicBezTo>
                    <a:pt x="-3920" y="485322"/>
                    <a:pt x="-3920" y="459786"/>
                    <a:pt x="11760" y="443536"/>
                  </a:cubicBezTo>
                  <a:cubicBezTo>
                    <a:pt x="65843" y="389563"/>
                    <a:pt x="113166" y="342337"/>
                    <a:pt x="154573" y="301014"/>
                  </a:cubicBezTo>
                  <a:lnTo>
                    <a:pt x="199180" y="256498"/>
                  </a:lnTo>
                  <a:lnTo>
                    <a:pt x="194290" y="251611"/>
                  </a:lnTo>
                  <a:cubicBezTo>
                    <a:pt x="11760" y="69208"/>
                    <a:pt x="11760" y="69208"/>
                    <a:pt x="11760" y="69208"/>
                  </a:cubicBezTo>
                  <a:cubicBezTo>
                    <a:pt x="-3920" y="53538"/>
                    <a:pt x="-3920" y="28003"/>
                    <a:pt x="11760" y="11753"/>
                  </a:cubicBezTo>
                  <a:cubicBezTo>
                    <a:pt x="28022" y="-3917"/>
                    <a:pt x="53575" y="-3917"/>
                    <a:pt x="69255" y="11753"/>
                  </a:cubicBezTo>
                  <a:cubicBezTo>
                    <a:pt x="123338" y="65726"/>
                    <a:pt x="170660" y="112952"/>
                    <a:pt x="212068" y="154275"/>
                  </a:cubicBezTo>
                  <a:lnTo>
                    <a:pt x="256839" y="198955"/>
                  </a:lnTo>
                  <a:lnTo>
                    <a:pt x="261893" y="193911"/>
                  </a:lnTo>
                  <a:cubicBezTo>
                    <a:pt x="444423" y="11753"/>
                    <a:pt x="444423" y="11753"/>
                    <a:pt x="444423" y="11753"/>
                  </a:cubicBezTo>
                  <a:cubicBezTo>
                    <a:pt x="460103" y="-3917"/>
                    <a:pt x="485657" y="-3917"/>
                    <a:pt x="501918" y="11753"/>
                  </a:cubicBezTo>
                  <a:cubicBezTo>
                    <a:pt x="517598" y="28003"/>
                    <a:pt x="517598" y="53538"/>
                    <a:pt x="501918" y="69208"/>
                  </a:cubicBezTo>
                  <a:cubicBezTo>
                    <a:pt x="447835" y="123253"/>
                    <a:pt x="400512" y="170543"/>
                    <a:pt x="359105" y="211922"/>
                  </a:cubicBezTo>
                  <a:lnTo>
                    <a:pt x="314498" y="256498"/>
                  </a:lnTo>
                  <a:lnTo>
                    <a:pt x="319388" y="261378"/>
                  </a:lnTo>
                  <a:cubicBezTo>
                    <a:pt x="501918" y="443537"/>
                    <a:pt x="501918" y="443537"/>
                    <a:pt x="501918" y="443537"/>
                  </a:cubicBezTo>
                  <a:cubicBezTo>
                    <a:pt x="517598" y="459786"/>
                    <a:pt x="517598" y="485322"/>
                    <a:pt x="501918" y="501572"/>
                  </a:cubicBezTo>
                  <a:cubicBezTo>
                    <a:pt x="493787" y="509117"/>
                    <a:pt x="483334" y="513179"/>
                    <a:pt x="472880" y="513179"/>
                  </a:cubicBezTo>
                  <a:close/>
                </a:path>
              </a:pathLst>
            </a:custGeom>
            <a:solidFill>
              <a:srgbClr val="E30613">
                <a:alpha val="23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9892254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Larissa-Design">
  <a:themeElements>
    <a:clrScheme name="ESPGHAN">
      <a:dk1>
        <a:sysClr val="windowText" lastClr="000000"/>
      </a:dk1>
      <a:lt1>
        <a:sysClr val="window" lastClr="FFFFFF"/>
      </a:lt1>
      <a:dk2>
        <a:srgbClr val="4F4F4E"/>
      </a:dk2>
      <a:lt2>
        <a:srgbClr val="E6E1E5"/>
      </a:lt2>
      <a:accent1>
        <a:srgbClr val="073D61"/>
      </a:accent1>
      <a:accent2>
        <a:srgbClr val="005C5C"/>
      </a:accent2>
      <a:accent3>
        <a:srgbClr val="2AC9CD"/>
      </a:accent3>
      <a:accent4>
        <a:srgbClr val="96D8B3"/>
      </a:accent4>
      <a:accent5>
        <a:srgbClr val="D4EB8D"/>
      </a:accent5>
      <a:accent6>
        <a:srgbClr val="E6E1E5"/>
      </a:accent6>
      <a:hlink>
        <a:srgbClr val="2AC9CD"/>
      </a:hlink>
      <a:folHlink>
        <a:srgbClr val="E6E1E5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978bb406-f9b4-4bf4-93fc-8ca01d6e3e84">
      <Terms xmlns="http://schemas.microsoft.com/office/infopath/2007/PartnerControls"/>
    </lcf76f155ced4ddcb4097134ff3c332f>
    <TaxCatchAll xmlns="7b5a56f8-56c5-4c53-9a70-bce830385d8a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B1792AF59AA0041BA5A040C722AE121" ma:contentTypeVersion="18" ma:contentTypeDescription="Create a new document." ma:contentTypeScope="" ma:versionID="bf3d15d00abc0c85b82f5a855573c1e9">
  <xsd:schema xmlns:xsd="http://www.w3.org/2001/XMLSchema" xmlns:xs="http://www.w3.org/2001/XMLSchema" xmlns:p="http://schemas.microsoft.com/office/2006/metadata/properties" xmlns:ns2="978bb406-f9b4-4bf4-93fc-8ca01d6e3e84" xmlns:ns3="7b5a56f8-56c5-4c53-9a70-bce830385d8a" targetNamespace="http://schemas.microsoft.com/office/2006/metadata/properties" ma:root="true" ma:fieldsID="016dc04e3b3398f1c1a31e257be72b22" ns2:_="" ns3:_="">
    <xsd:import namespace="978bb406-f9b4-4bf4-93fc-8ca01d6e3e84"/>
    <xsd:import namespace="7b5a56f8-56c5-4c53-9a70-bce830385d8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8bb406-f9b4-4bf4-93fc-8ca01d6e3e8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2" nillable="true" ma:displayName="Location" ma:internalName="MediaServiceLocatio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373e47a1-e958-48b5-b9b0-dce42dcf8ed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b5a56f8-56c5-4c53-9a70-bce830385d8a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045b5458-c3af-4e87-b09f-5555548c8d8a}" ma:internalName="TaxCatchAll" ma:showField="CatchAllData" ma:web="7b5a56f8-56c5-4c53-9a70-bce830385d8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F1DB444-464E-407C-B22B-06781938FC4C}">
  <ds:schemaRefs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schemas.microsoft.com/office/2006/metadata/properties"/>
    <ds:schemaRef ds:uri="978bb406-f9b4-4bf4-93fc-8ca01d6e3e84"/>
    <ds:schemaRef ds:uri="7b5a56f8-56c5-4c53-9a70-bce830385d8a"/>
    <ds:schemaRef ds:uri="http://purl.org/dc/terms/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76962363-4298-47BB-9FAB-0A0E5F39DC5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9D0F325-8F46-4F85-9836-3F4C5E5599D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78bb406-f9b4-4bf4-93fc-8ca01d6e3e84"/>
    <ds:schemaRef ds:uri="7b5a56f8-56c5-4c53-9a70-bce830385d8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0</TotalTime>
  <Words>1137</Words>
  <Application>Microsoft Office PowerPoint</Application>
  <PresentationFormat>On-screen Show (16:9)</PresentationFormat>
  <Paragraphs>184</Paragraphs>
  <Slides>16</Slides>
  <Notes>15</Notes>
  <HiddenSlides>0</HiddenSlides>
  <MMClips>6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Times New Roman</vt:lpstr>
      <vt:lpstr>Larissa-Design</vt:lpstr>
      <vt:lpstr>think-cell Folie</vt:lpstr>
      <vt:lpstr>PowerPoint Presentation</vt:lpstr>
      <vt:lpstr>İçerik Çocuk hastalarda antropometrik ölçümler: Doğru ölçüm tekniği ve sık yapılan hatalar</vt:lpstr>
      <vt:lpstr>Yatarak boy ölçümü (&lt;2 yaş)</vt:lpstr>
      <vt:lpstr>Yatarak boy ölçümü (&lt;2 yaş)</vt:lpstr>
      <vt:lpstr>Ayakta boy ölçümü (&gt;2 yaş)</vt:lpstr>
      <vt:lpstr>Ayakta boy ölçümü (&gt;2 yaşında ayakta durabilen çocuklarda)</vt:lpstr>
      <vt:lpstr>Baş çevresi</vt:lpstr>
      <vt:lpstr>Baş çevresi</vt:lpstr>
      <vt:lpstr>Bebekte kilo ölçümü (&lt;2 yaş)</vt:lpstr>
      <vt:lpstr>Bebekte kilo ölçümü (&lt;2 yaş)</vt:lpstr>
      <vt:lpstr>Çocukta kilo ölçümü (&gt;2 yaş)</vt:lpstr>
      <vt:lpstr>Çocukta kilo ölçümü (2 yaş üzeri)</vt:lpstr>
      <vt:lpstr>Engelli ya da koopere olmayan çocuğun kilo ölçümü</vt:lpstr>
      <vt:lpstr>Antropometrik ölçümlerin persentil eğrisine işaretlenmesi </vt:lpstr>
      <vt:lpstr>Ek Kaynaklar</vt:lpstr>
      <vt:lpstr>Translation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vschiefert</dc:creator>
  <cp:lastModifiedBy>Katharina Ikrath</cp:lastModifiedBy>
  <cp:revision>468</cp:revision>
  <cp:lastPrinted>2019-10-15T08:56:38Z</cp:lastPrinted>
  <dcterms:created xsi:type="dcterms:W3CDTF">2016-04-11T22:55:53Z</dcterms:created>
  <dcterms:modified xsi:type="dcterms:W3CDTF">2024-01-23T11:32:48Z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0x010100FB1792AF59AA0041BA5A040C722AE121</vt:lpwstr>
  </property>
</Properties>
</file>