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14.xml" ContentType="application/vnd.openxmlformats-officedocument.presentationml.tags+xml"/>
  <Override PartName="/ppt/notesSlides/notesSlide1.xml" ContentType="application/vnd.openxmlformats-officedocument.presentationml.notesSlide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tags/tag17.xml" ContentType="application/vnd.openxmlformats-officedocument.presentationml.tags+xml"/>
  <Override PartName="/ppt/notesSlides/notesSlide4.xml" ContentType="application/vnd.openxmlformats-officedocument.presentationml.notesSlide+xml"/>
  <Override PartName="/ppt/tags/tag18.xml" ContentType="application/vnd.openxmlformats-officedocument.presentationml.tags+xml"/>
  <Override PartName="/ppt/notesSlides/notesSlide5.xml" ContentType="application/vnd.openxmlformats-officedocument.presentationml.notesSlide+xml"/>
  <Override PartName="/ppt/tags/tag19.xml" ContentType="application/vnd.openxmlformats-officedocument.presentationml.tags+xml"/>
  <Override PartName="/ppt/notesSlides/notesSlide6.xml" ContentType="application/vnd.openxmlformats-officedocument.presentationml.notesSlide+xml"/>
  <Override PartName="/ppt/tags/tag20.xml" ContentType="application/vnd.openxmlformats-officedocument.presentationml.tags+xml"/>
  <Override PartName="/ppt/notesSlides/notesSlide7.xml" ContentType="application/vnd.openxmlformats-officedocument.presentationml.notesSlide+xml"/>
  <Override PartName="/ppt/tags/tag21.xml" ContentType="application/vnd.openxmlformats-officedocument.presentationml.tags+xml"/>
  <Override PartName="/ppt/notesSlides/notesSlide8.xml" ContentType="application/vnd.openxmlformats-officedocument.presentationml.notesSlide+xml"/>
  <Override PartName="/ppt/tags/tag22.xml" ContentType="application/vnd.openxmlformats-officedocument.presentationml.tags+xml"/>
  <Override PartName="/ppt/notesSlides/notesSlide9.xml" ContentType="application/vnd.openxmlformats-officedocument.presentationml.notesSlide+xml"/>
  <Override PartName="/ppt/tags/tag23.xml" ContentType="application/vnd.openxmlformats-officedocument.presentationml.tags+xml"/>
  <Override PartName="/ppt/notesSlides/notesSlide10.xml" ContentType="application/vnd.openxmlformats-officedocument.presentationml.notesSlide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25.xml" ContentType="application/vnd.openxmlformats-officedocument.presentationml.tags+xml"/>
  <Override PartName="/ppt/notesSlides/notesSlide12.xml" ContentType="application/vnd.openxmlformats-officedocument.presentationml.notesSlide+xml"/>
  <Override PartName="/ppt/tags/tag26.xml" ContentType="application/vnd.openxmlformats-officedocument.presentationml.tags+xml"/>
  <Override PartName="/ppt/notesSlides/notesSlide13.xml" ContentType="application/vnd.openxmlformats-officedocument.presentationml.notesSlide+xml"/>
  <Override PartName="/ppt/tags/tag27.xml" ContentType="application/vnd.openxmlformats-officedocument.presentationml.tags+xml"/>
  <Override PartName="/ppt/notesSlides/notesSlide14.xml" ContentType="application/vnd.openxmlformats-officedocument.presentationml.notesSlide+xml"/>
  <Override PartName="/ppt/tags/tag28.xml" ContentType="application/vnd.openxmlformats-officedocument.presentationml.tags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4696" r:id="rId5"/>
  </p:sldMasterIdLst>
  <p:notesMasterIdLst>
    <p:notesMasterId r:id="rId22"/>
  </p:notesMasterIdLst>
  <p:handoutMasterIdLst>
    <p:handoutMasterId r:id="rId23"/>
  </p:handoutMasterIdLst>
  <p:sldIdLst>
    <p:sldId id="2837" r:id="rId6"/>
    <p:sldId id="1415" r:id="rId7"/>
    <p:sldId id="283" r:id="rId8"/>
    <p:sldId id="2905" r:id="rId9"/>
    <p:sldId id="2906" r:id="rId10"/>
    <p:sldId id="2907" r:id="rId11"/>
    <p:sldId id="2908" r:id="rId12"/>
    <p:sldId id="2909" r:id="rId13"/>
    <p:sldId id="2910" r:id="rId14"/>
    <p:sldId id="2911" r:id="rId15"/>
    <p:sldId id="2912" r:id="rId16"/>
    <p:sldId id="2913" r:id="rId17"/>
    <p:sldId id="2914" r:id="rId18"/>
    <p:sldId id="2915" r:id="rId19"/>
    <p:sldId id="2902" r:id="rId20"/>
    <p:sldId id="2918" r:id="rId21"/>
  </p:sldIdLst>
  <p:sldSz cx="9144000" cy="5143500" type="screen16x9"/>
  <p:notesSz cx="6761163" cy="9942513"/>
  <p:custDataLst>
    <p:tags r:id="rId24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872" userDrawn="1">
          <p15:clr>
            <a:srgbClr val="A4A3A4"/>
          </p15:clr>
        </p15:guide>
        <p15:guide id="3" orient="horz" pos="1189" userDrawn="1">
          <p15:clr>
            <a:srgbClr val="A4A3A4"/>
          </p15:clr>
        </p15:guide>
        <p15:guide id="4" pos="29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na Niseteo" initials="TN" lastIdx="2" clrIdx="0"/>
  <p:cmAuthor id="2" name="Konstantinos Gerasimidi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489"/>
    <a:srgbClr val="F39FA3"/>
    <a:srgbClr val="F8C5C8"/>
    <a:srgbClr val="5AC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7CFA8B-A171-419E-B1D5-95DF8B747743}" v="13" dt="2024-01-23T11:24:01.7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31" autoAdjust="0"/>
    <p:restoredTop sz="89624" autoAdjust="0"/>
  </p:normalViewPr>
  <p:slideViewPr>
    <p:cSldViewPr snapToGrid="0">
      <p:cViewPr varScale="1">
        <p:scale>
          <a:sx n="102" d="100"/>
          <a:sy n="102" d="100"/>
        </p:scale>
        <p:origin x="1349" y="67"/>
      </p:cViewPr>
      <p:guideLst>
        <p:guide pos="872"/>
        <p:guide orient="horz" pos="1189"/>
        <p:guide pos="29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gs" Target="tags/tag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arina Ikrath" userId="cfb46c0e-784e-4967-ba00-ce9e1da3cf9e" providerId="ADAL" clId="{F07CFA8B-A171-419E-B1D5-95DF8B747743}"/>
    <pc:docChg chg="modSld">
      <pc:chgData name="Katharina Ikrath" userId="cfb46c0e-784e-4967-ba00-ce9e1da3cf9e" providerId="ADAL" clId="{F07CFA8B-A171-419E-B1D5-95DF8B747743}" dt="2024-01-23T11:24:31.331" v="25" actId="20577"/>
      <pc:docMkLst>
        <pc:docMk/>
      </pc:docMkLst>
      <pc:sldChg chg="addSp delSp modSp mod">
        <pc:chgData name="Katharina Ikrath" userId="cfb46c0e-784e-4967-ba00-ce9e1da3cf9e" providerId="ADAL" clId="{F07CFA8B-A171-419E-B1D5-95DF8B747743}" dt="2024-01-23T11:24:31.331" v="25" actId="20577"/>
        <pc:sldMkLst>
          <pc:docMk/>
          <pc:sldMk cId="1016367952" sldId="2918"/>
        </pc:sldMkLst>
        <pc:spChg chg="mod">
          <ac:chgData name="Katharina Ikrath" userId="cfb46c0e-784e-4967-ba00-ce9e1da3cf9e" providerId="ADAL" clId="{F07CFA8B-A171-419E-B1D5-95DF8B747743}" dt="2024-01-23T11:23:11.426" v="14" actId="20577"/>
          <ac:spMkLst>
            <pc:docMk/>
            <pc:sldMk cId="1016367952" sldId="2918"/>
            <ac:spMk id="2" creationId="{00000000-0000-0000-0000-000000000000}"/>
          </ac:spMkLst>
        </pc:spChg>
        <pc:spChg chg="del mod">
          <ac:chgData name="Katharina Ikrath" userId="cfb46c0e-784e-4967-ba00-ce9e1da3cf9e" providerId="ADAL" clId="{F07CFA8B-A171-419E-B1D5-95DF8B747743}" dt="2024-01-23T11:22:56.475" v="1" actId="21"/>
          <ac:spMkLst>
            <pc:docMk/>
            <pc:sldMk cId="1016367952" sldId="2918"/>
            <ac:spMk id="3" creationId="{00000000-0000-0000-0000-000000000000}"/>
          </ac:spMkLst>
        </pc:spChg>
        <pc:spChg chg="add del mod">
          <ac:chgData name="Katharina Ikrath" userId="cfb46c0e-784e-4967-ba00-ce9e1da3cf9e" providerId="ADAL" clId="{F07CFA8B-A171-419E-B1D5-95DF8B747743}" dt="2024-01-23T11:23:19.939" v="15" actId="478"/>
          <ac:spMkLst>
            <pc:docMk/>
            <pc:sldMk cId="1016367952" sldId="2918"/>
            <ac:spMk id="6" creationId="{3CF7C5C3-F91B-1896-343C-148A78C32C04}"/>
          </ac:spMkLst>
        </pc:spChg>
        <pc:spChg chg="add del mod">
          <ac:chgData name="Katharina Ikrath" userId="cfb46c0e-784e-4967-ba00-ce9e1da3cf9e" providerId="ADAL" clId="{F07CFA8B-A171-419E-B1D5-95DF8B747743}" dt="2024-01-23T11:23:48.609" v="20" actId="478"/>
          <ac:spMkLst>
            <pc:docMk/>
            <pc:sldMk cId="1016367952" sldId="2918"/>
            <ac:spMk id="7" creationId="{22569B6A-09F9-9BBB-A2DB-C229836440EF}"/>
          </ac:spMkLst>
        </pc:spChg>
        <pc:spChg chg="add mod">
          <ac:chgData name="Katharina Ikrath" userId="cfb46c0e-784e-4967-ba00-ce9e1da3cf9e" providerId="ADAL" clId="{F07CFA8B-A171-419E-B1D5-95DF8B747743}" dt="2024-01-23T11:24:31.331" v="25" actId="20577"/>
          <ac:spMkLst>
            <pc:docMk/>
            <pc:sldMk cId="1016367952" sldId="2918"/>
            <ac:spMk id="8" creationId="{4D0C5C93-2BC8-0623-C933-6C68D7B53CFB}"/>
          </ac:spMkLst>
        </pc:spChg>
        <pc:spChg chg="add del mod">
          <ac:chgData name="Katharina Ikrath" userId="cfb46c0e-784e-4967-ba00-ce9e1da3cf9e" providerId="ADAL" clId="{F07CFA8B-A171-419E-B1D5-95DF8B747743}" dt="2024-01-23T11:23:55.114" v="22" actId="21"/>
          <ac:spMkLst>
            <pc:docMk/>
            <pc:sldMk cId="1016367952" sldId="2918"/>
            <ac:spMk id="9" creationId="{17000C78-8842-DE77-D4FE-F2F2EDA711F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609CCEF-EBD9-FA12-0864-BD03E4C5F8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268E58-1BE6-C0DC-5854-873EAF0120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F9642F0-4D51-4020-B118-31F1F7A38F62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A03A9CA-748B-3C10-F695-673EB2EE98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905C5C-4D54-BAF7-C093-0DEF362028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C0796EB-0670-4398-AA71-270575BCEE25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809DEE4-BFB3-0272-909D-B39017EDFD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599F88-F46C-BEE4-5590-3E21D771D8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0E69DAF5-651C-4765-AFED-2549AD205A08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D66E2646-EEEE-68FB-B1DC-4E830209634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789" tIns="42895" rIns="85789" bIns="42895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BA977697-7B7A-957F-FCEB-19727D843B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275" y="4721225"/>
            <a:ext cx="5408613" cy="4475163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  <a:endParaRPr lang="de-DE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AA57E3-32A2-05F3-C93B-CACA2CFF813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CC5417-993B-5C5B-5D39-313C34E7A4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ED3CC10-6A80-44AD-A487-73E07BD4EEDF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pitchFamily="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58D8C9D6-D1AD-8776-0E25-A6B6C35DDD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8C566EDB-96F6-83A7-AB91-204BD4DE45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/>
              <a:t>Create committees to solve issues</a:t>
            </a:r>
            <a:endParaRPr lang="he-IL" altLang="en-US" dirty="0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5BAE9706-93CF-B5AC-B9F2-D16F4DD643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96913" indent="-2667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7156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00188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288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860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432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3004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576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1D02AA-4533-49FB-A61D-9A190A775CB6}" type="slidenum">
              <a:rPr lang="de-DE" altLang="de-DE" smtClean="0">
                <a:latin typeface="Calibri" panose="020F0502020204030204" pitchFamily="34" charset="0"/>
              </a:rPr>
              <a:pPr/>
              <a:t>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10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003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0927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56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417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14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455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D3CC10-6A80-44AD-A487-73E07BD4EEDF}" type="slidenum">
              <a:rPr lang="de-DE" altLang="de-DE" smtClean="0"/>
              <a:pPr>
                <a:defRPr/>
              </a:pPr>
              <a:t>15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43353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360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5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557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6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596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7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881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8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32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9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144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0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79D0F685-2A92-6117-AE56-3CF5C37A45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0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3504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0203D070-87C5-2E99-AE09-7E5D72D5EF9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247899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0203D070-87C5-2E99-AE09-7E5D72D5EF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6BE62D-F7B8-65A7-F5F4-B2D633D6F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6724B-463F-47E2-B8EB-EEA058E21DB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0BA60E-E3B9-8715-AEAB-7B67BFB16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8E23F8-F6B8-7C5A-5F4A-20FE18585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7FCA6-E111-4165-9ACC-82BE306AA823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11242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0000" y="1440000"/>
            <a:ext cx="1944000" cy="2880000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000" y="360000"/>
            <a:ext cx="6300000" cy="39600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BD5BEB-68A9-0A1D-FF0C-86C96719F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F3C1B-7DFD-4AFF-A71B-8B18902DEBFA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86CD31-43FF-5676-9F2D-105EA6050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78AD50-E191-CD71-994E-645DE641F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C9815-BA15-4051-B3E5-F89EA4077A0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58305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0D254BB0-519A-484B-8C78-0EDA960440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0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22578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kt 7" hidden="1">
            <a:extLst>
              <a:ext uri="{FF2B5EF4-FFF2-40B4-BE49-F238E27FC236}">
                <a16:creationId xmlns:a16="http://schemas.microsoft.com/office/drawing/2014/main" id="{193A55E2-8DA0-F53E-8EC8-5234499C3A11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D6EE5742-53FB-6C6E-0F1A-A4F2E4A89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CB202-4277-EC4D-9405-6129202C230C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924877FE-93A5-585C-995D-20400ED7D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DF275CE4-2D9E-A4F4-4D07-1CD375990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60068E-FDD0-6248-8872-6B5A200BC3B4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801855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000" y="3240000"/>
            <a:ext cx="7884000" cy="1080000"/>
          </a:xfrm>
        </p:spPr>
        <p:txBody>
          <a:bodyPr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000" y="2160000"/>
            <a:ext cx="7884000" cy="1080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9B4F82-82F9-2175-A999-C868B5439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48C8E-D943-DA40-BB5D-8C6409E0F508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81979C-0F8F-A52C-6EFA-DEFDD85CE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2C12D64-2A8D-E39A-B191-F24D98790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B5BDC-F44B-3A48-813B-FA7D27AAD0BE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197627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kt 8" hidden="1">
            <a:extLst>
              <a:ext uri="{FF2B5EF4-FFF2-40B4-BE49-F238E27FC236}">
                <a16:creationId xmlns:a16="http://schemas.microsoft.com/office/drawing/2014/main" id="{5089D3F4-CAB8-12E8-8207-3480ED50B9C6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468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DA3BA654-0BAC-4316-921A-F36D40D8BB4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ADDE4-3F5E-C24B-AAA0-66985D6FC05A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1E83072-1293-A310-0FFD-8102F144A3A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59EA83B-D81D-7AF3-8713-E807953D72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4E88DD0-FF77-7548-95E1-4824BB4E84AA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236874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kt 5" hidden="1">
            <a:extLst>
              <a:ext uri="{FF2B5EF4-FFF2-40B4-BE49-F238E27FC236}">
                <a16:creationId xmlns:a16="http://schemas.microsoft.com/office/drawing/2014/main" id="{5AA32395-D43B-BA52-A537-3F922A12151D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468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468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AC0F86FA-DABB-65F5-2AAF-DDACAF79791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D1D0F-FA29-4243-8715-74A2F59F9D58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FC58D76B-0229-AFF8-2D8B-5BB429CD3AF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A1C74CFB-EA55-D7DB-3448-6B2EBB7B913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9BDEB9C-5A76-D84E-A68F-821005D0A3E9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46436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kt 6" hidden="1">
            <a:extLst>
              <a:ext uri="{FF2B5EF4-FFF2-40B4-BE49-F238E27FC236}">
                <a16:creationId xmlns:a16="http://schemas.microsoft.com/office/drawing/2014/main" id="{6FEB5F52-7EC1-D35D-B737-81A8FB25291E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107C08-8AEB-368B-A95A-F4A809AF5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37385-0507-9247-BB72-F159787E87BC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C82E809-68B6-9B12-8574-7CD5E31D2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8443FF-AE2D-011A-3139-C2A1274DA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64B4A4-BEC2-8340-BAEA-40B83ACC404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5724645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7">
            <a:extLst>
              <a:ext uri="{FF2B5EF4-FFF2-40B4-BE49-F238E27FC236}">
                <a16:creationId xmlns:a16="http://schemas.microsoft.com/office/drawing/2014/main" id="{BEA2E9B9-0C7F-F922-AA3B-EFC9A42BAE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52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252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359467B0-56A4-92C8-D7AF-325F7E79D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8886A-1D8E-694A-94E1-A1ED3C8E1F49}" type="datetime1">
              <a:rPr lang="de-DE"/>
              <a:pPr>
                <a:defRPr/>
              </a:pPr>
              <a:t>23.01.2024</a:t>
            </a:fld>
            <a:endParaRPr lang="de-AT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9F2DAA99-F8B0-F223-C0DE-FA7329FDE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388" y="4751388"/>
            <a:ext cx="5040312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F5BB41DB-95AB-1E21-7F55-C6EAFA99B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4AD44F-C3D1-7D40-A02E-3EEBBD0C4364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2297150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8" y="360000"/>
            <a:ext cx="3060000" cy="90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84000" cy="396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260000"/>
            <a:ext cx="3060000" cy="30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FE95144A-FA17-67E1-B306-D7EFC8A53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CF4A3-69E3-9D42-BD41-F1646FEA747C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783B0AD-87F4-DFC8-2D11-FB8B728B3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BF687415-1C04-E785-A823-7769616F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47EA1-666E-4849-9E9F-D5D6DE91EE7B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84584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DADB051E-8402-F430-85B9-A1047DD9E2E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51811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DADB051E-8402-F430-85B9-A1047DD9E2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E450E1-43E2-2928-0F2B-7591835CE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2EC9A-67D8-4BCF-B2B3-AC67B738A141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79C398-CFA6-652A-0806-8FCAD7E07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12AB41-5E7A-729C-7DDF-344BFE20B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70ED3-E81A-4D20-AA9B-13DEB7B0C866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243971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000" y="3600451"/>
            <a:ext cx="5580000" cy="3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20000" y="540000"/>
            <a:ext cx="5040000" cy="2880000"/>
          </a:xfrm>
        </p:spPr>
        <p:txBody>
          <a:bodyPr rtlCol="0">
            <a:norm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0000" y="3960000"/>
            <a:ext cx="5580000" cy="54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85E2291A-92F9-3426-9141-C712FB0AE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49F9D-1FDE-EA4B-9053-BC8D84D4F8EC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DDC55674-7BBA-2D1D-B2D6-F7AE13C95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E026E18B-7BAC-C66F-1F49-CBBBEC116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4B5AC-E7CE-024B-8C64-CFFE05F47C2E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1474973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kt 7" hidden="1">
            <a:extLst>
              <a:ext uri="{FF2B5EF4-FFF2-40B4-BE49-F238E27FC236}">
                <a16:creationId xmlns:a16="http://schemas.microsoft.com/office/drawing/2014/main" id="{7A7500D9-E31B-6B5A-5535-990226DEF32E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00D0DCDD-1F51-D574-37A0-DC643841D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989E7-E854-5C4F-9844-816CD6EF9C01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53484C41-873C-14EA-0AE3-556690274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573C8826-3BD9-A9EB-8088-3C71F52B1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6CFD93-6FC3-CE41-9647-8F454D88727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1213325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0000" y="1440000"/>
            <a:ext cx="1944000" cy="2880000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000" y="360000"/>
            <a:ext cx="6300000" cy="39600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5F05C67-81B0-049D-1E42-7C06DFEBF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F01A7-E544-834F-8DE8-D414291746B8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9B11F9-3F53-CFC6-DE4A-0605D9986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A6F746-3839-5B6C-4F9C-7137A91A6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C053C-0E8E-3144-B5BA-07244AC081DA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177146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000" y="3240000"/>
            <a:ext cx="7884000" cy="108000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000" y="2160000"/>
            <a:ext cx="7884000" cy="1080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15CA27-4051-C761-574F-A5477386B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B578-848D-407D-A8AE-A4DBFA62EC8D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2F9C30-0C99-4D9E-B17E-8B9A21A38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59962F-4F08-EE34-5960-6823B9A7D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8F39-6B48-4885-9016-5A6E2D5BD6D4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405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081B969D-D655-8DA0-8CB5-F9B5093A504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731295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081B969D-D655-8DA0-8CB5-F9B5093A50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468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C52248B8-E0D0-1524-71DC-DF814AE6232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CCB87-9E3E-430C-93D8-F873E0939D8B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ECC18AA-2A47-AFAE-7976-8E3D4E97B6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3B00E9A-BC7C-F7CE-9F39-AF1B1D7EA0D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D49C5-201F-4304-9D0B-543212BFD839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03255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ED26E154-D980-50AD-E722-802B1F14BBF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0016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ED26E154-D980-50AD-E722-802B1F14BB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468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468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7781929C-5CB9-3649-4CBA-D1561FE3934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C7FB6-F889-40FC-A3C2-E7489291236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5C66226-6DB0-0B3B-5DC2-CECCA766336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AB5CA4FF-5636-AF88-A761-C908EFD5747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867DD-16BB-4570-BCA3-AA76D1086E3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886316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437F210-9940-8159-C9A2-4EED831CE45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76011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437F210-9940-8159-C9A2-4EED831CE4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3B8A4C5-75BC-B8C0-F829-119CB24AA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0526C-6F75-4E92-A51B-C154E9637DC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0EF0682-7C8F-F40B-68D8-4835D1A03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2EC9A403-7D8C-388A-B4D8-A6AF7163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8B717-055C-49F2-8919-86AB352164B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485020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CF2F6C45-5BC1-2217-0B22-39CC6CD0D0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52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252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A2382DE-95A9-8B9B-BCBD-E62CB0DEE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ADC0A-8191-45A9-8DCB-8BF650CDC7FF}" type="datetime1">
              <a:rPr lang="de-DE" smtClean="0"/>
              <a:t>23.01.2024</a:t>
            </a:fld>
            <a:endParaRPr lang="de-AT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78E8FF5-C4D3-BB5A-0C1D-AD90AD681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388" y="4751388"/>
            <a:ext cx="5040312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3A136B5F-057B-4DDF-2703-F41170922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665F4-1B7A-4B8D-AF11-AB8859FACBA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98916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8" y="360000"/>
            <a:ext cx="3060000" cy="90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84000" cy="396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260000"/>
            <a:ext cx="3060000" cy="30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BFC7D5A0-614F-7B0B-FE5B-F3EAA97AF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22279-CCAA-4DA7-98D2-66F5224EEC47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17EDB389-2F04-A2B7-A81E-157068DDB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91064E86-C80E-5460-282B-6133A4450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A4BAB-B864-4CB5-8499-FFC00D6E5CE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114426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000" y="3600451"/>
            <a:ext cx="5580000" cy="3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20000" y="540000"/>
            <a:ext cx="5040000" cy="2880000"/>
          </a:xfrm>
        </p:spPr>
        <p:txBody>
          <a:bodyPr rtlCol="0">
            <a:norm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0000" y="3960000"/>
            <a:ext cx="5580000" cy="54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6DFF6CA-92ED-F77A-2F81-1735DBFC2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8E92C-ECDE-4657-8D10-D8BD2CB24816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1B54FFC-4DD7-CDD9-A5E5-AA4F6A078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33C7725-138B-22A1-A8F3-D41634A42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CB2C-21D0-413D-B664-7DDEE6710FB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581855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8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89861BF0-8BAD-7AA4-C1DC-F30FD08538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0761002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370" imgH="371" progId="TCLayout.ActiveDocument.1">
                  <p:embed/>
                </p:oleObj>
              </mc:Choice>
              <mc:Fallback>
                <p:oleObj name="think-cell Folie" r:id="rId14" imgW="370" imgH="371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89861BF0-8BAD-7AA4-C1DC-F30FD08538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Bild 8">
            <a:extLst>
              <a:ext uri="{FF2B5EF4-FFF2-40B4-BE49-F238E27FC236}">
                <a16:creationId xmlns:a16="http://schemas.microsoft.com/office/drawing/2014/main" id="{4919CC14-0A4B-CAF1-FF2C-9FF19387BCE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C3E37E9-9019-EDAD-20F3-734838290EB9}"/>
              </a:ext>
            </a:extLst>
          </p:cNvPr>
          <p:cNvSpPr/>
          <p:nvPr userDrawn="1"/>
        </p:nvSpPr>
        <p:spPr>
          <a:xfrm>
            <a:off x="190500" y="3666172"/>
            <a:ext cx="1638300" cy="9677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7" name="Titelplatzhalter 1">
            <a:extLst>
              <a:ext uri="{FF2B5EF4-FFF2-40B4-BE49-F238E27FC236}">
                <a16:creationId xmlns:a16="http://schemas.microsoft.com/office/drawing/2014/main" id="{9D9CE919-3779-70CA-66BB-1C58E67052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60363" y="352544"/>
            <a:ext cx="594042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dirty="0"/>
              <a:t>Titelmasterformat durch Klicken bearbeiten</a:t>
            </a:r>
            <a:endParaRPr lang="de-AT" altLang="de-DE" dirty="0"/>
          </a:p>
        </p:txBody>
      </p:sp>
      <p:sp>
        <p:nvSpPr>
          <p:cNvPr id="1028" name="Textplatzhalter 2">
            <a:extLst>
              <a:ext uri="{FF2B5EF4-FFF2-40B4-BE49-F238E27FC236}">
                <a16:creationId xmlns:a16="http://schemas.microsoft.com/office/drawing/2014/main" id="{917C6EE0-7DB6-FAB9-8AA7-2750AD041C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60363" y="1349375"/>
            <a:ext cx="8423275" cy="199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AT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F5C42F-9EF1-B3A3-3A63-9DAD9FDE9C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9313" y="4751388"/>
            <a:ext cx="107950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E1466309-AF1E-4249-9562-DF9790A65BF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0DC2C0-7C80-E05C-A084-A36E79481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D366E7-36C0-1BF6-15C6-7FF664EF7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76013F94-F060-4F98-BAD2-7675C454DF6B}" type="slidenum">
              <a:rPr lang="de-AT" altLang="de-DE" smtClean="0"/>
              <a:pPr>
                <a:defRPr/>
              </a:pPr>
              <a:t>‹#›</a:t>
            </a:fld>
            <a:endParaRPr lang="de-AT" altLang="de-DE"/>
          </a:p>
        </p:txBody>
      </p:sp>
      <p:pic>
        <p:nvPicPr>
          <p:cNvPr id="9" name="Bild 8">
            <a:extLst>
              <a:ext uri="{FF2B5EF4-FFF2-40B4-BE49-F238E27FC236}">
                <a16:creationId xmlns:a16="http://schemas.microsoft.com/office/drawing/2014/main" id="{EC2E9D67-5477-4420-2AB5-D66E5DADE4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9" r="84194" b="9481"/>
          <a:stretch/>
        </p:blipFill>
        <p:spPr bwMode="auto">
          <a:xfrm>
            <a:off x="472440" y="3884782"/>
            <a:ext cx="754380" cy="77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9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5" r:id="rId7"/>
    <p:sldLayoutId id="2147484690" r:id="rId8"/>
    <p:sldLayoutId id="2147484691" r:id="rId9"/>
    <p:sldLayoutId id="2147484692" r:id="rId10"/>
    <p:sldLayoutId id="214748469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49" userDrawn="1">
          <p15:clr>
            <a:srgbClr val="F26B43"/>
          </p15:clr>
        </p15:guide>
        <p15:guide id="2" orient="horz" pos="2731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pos="552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jekt 2" hidden="1">
            <a:extLst>
              <a:ext uri="{FF2B5EF4-FFF2-40B4-BE49-F238E27FC236}">
                <a16:creationId xmlns:a16="http://schemas.microsoft.com/office/drawing/2014/main" id="{F592F8B6-8012-4EF6-23AB-CF5C8CEBB7E3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58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Bild 8">
            <a:extLst>
              <a:ext uri="{FF2B5EF4-FFF2-40B4-BE49-F238E27FC236}">
                <a16:creationId xmlns:a16="http://schemas.microsoft.com/office/drawing/2014/main" id="{D4C49234-BF1E-C918-CF2F-0B1F3EF3BD53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77644086-AA5E-9EE2-EF3F-E18DB64B67D8}"/>
              </a:ext>
            </a:extLst>
          </p:cNvPr>
          <p:cNvSpPr/>
          <p:nvPr userDrawn="1"/>
        </p:nvSpPr>
        <p:spPr>
          <a:xfrm>
            <a:off x="190500" y="3665538"/>
            <a:ext cx="1638300" cy="968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029" name="Titelplatzhalter 1">
            <a:extLst>
              <a:ext uri="{FF2B5EF4-FFF2-40B4-BE49-F238E27FC236}">
                <a16:creationId xmlns:a16="http://schemas.microsoft.com/office/drawing/2014/main" id="{7610B68F-AF07-D619-AB3D-699C46C07A1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60363" y="352425"/>
            <a:ext cx="5940425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Titelmasterformat durch Klicken bearbeiten</a:t>
            </a:r>
            <a:endParaRPr lang="de-AT" altLang="de-DE"/>
          </a:p>
        </p:txBody>
      </p:sp>
      <p:sp>
        <p:nvSpPr>
          <p:cNvPr id="1030" name="Textplatzhalter 2">
            <a:extLst>
              <a:ext uri="{FF2B5EF4-FFF2-40B4-BE49-F238E27FC236}">
                <a16:creationId xmlns:a16="http://schemas.microsoft.com/office/drawing/2014/main" id="{B20E493F-B5AF-5F8D-20BC-59F6DAEA258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60363" y="1349375"/>
            <a:ext cx="8423275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AT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524261-9452-65D2-5379-4A137FFAD0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9313" y="4751388"/>
            <a:ext cx="107950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13D91D57-B10D-E849-8E7C-5A55502689CE}" type="datetime1">
              <a:rPr lang="de-DE"/>
              <a:pPr>
                <a:defRPr/>
              </a:pPr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43EE974-E27C-8793-29AA-E43873CC3C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E590BF-C1F2-664A-1ED0-328ED64B0A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 b="1" smtClean="0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56D12CB6-D776-1A47-AA79-18EF9DA936E6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  <p:pic>
        <p:nvPicPr>
          <p:cNvPr id="1034" name="Bild 8">
            <a:extLst>
              <a:ext uri="{FF2B5EF4-FFF2-40B4-BE49-F238E27FC236}">
                <a16:creationId xmlns:a16="http://schemas.microsoft.com/office/drawing/2014/main" id="{6814BFCF-1505-B766-CC8F-8F8FA35117E2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8" r="84193" b="9480"/>
          <a:stretch>
            <a:fillRect/>
          </a:stretch>
        </p:blipFill>
        <p:spPr bwMode="auto">
          <a:xfrm>
            <a:off x="473075" y="3884613"/>
            <a:ext cx="75406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4881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97" r:id="rId1"/>
    <p:sldLayoutId id="2147484698" r:id="rId2"/>
    <p:sldLayoutId id="2147484699" r:id="rId3"/>
    <p:sldLayoutId id="2147484700" r:id="rId4"/>
    <p:sldLayoutId id="2147484701" r:id="rId5"/>
    <p:sldLayoutId id="2147484702" r:id="rId6"/>
    <p:sldLayoutId id="2147484703" r:id="rId7"/>
    <p:sldLayoutId id="2147484704" r:id="rId8"/>
    <p:sldLayoutId id="2147484705" r:id="rId9"/>
    <p:sldLayoutId id="2147484706" r:id="rId10"/>
    <p:sldLayoutId id="214748470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23.xml"/><Relationship Id="rId6" Type="http://schemas.openxmlformats.org/officeDocument/2006/relationships/oleObject" Target="../embeddings/oleObject16.bin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6" Type="http://schemas.openxmlformats.org/officeDocument/2006/relationships/image" Target="../media/image18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25.xml"/><Relationship Id="rId6" Type="http://schemas.openxmlformats.org/officeDocument/2006/relationships/oleObject" Target="../embeddings/oleObject18.bin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video" Target="../media/media5.mp4"/><Relationship Id="rId7" Type="http://schemas.openxmlformats.org/officeDocument/2006/relationships/image" Target="../media/image1.emf"/><Relationship Id="rId2" Type="http://schemas.microsoft.com/office/2007/relationships/media" Target="../media/media5.mp4"/><Relationship Id="rId1" Type="http://schemas.openxmlformats.org/officeDocument/2006/relationships/tags" Target="../tags/tag26.xml"/><Relationship Id="rId6" Type="http://schemas.openxmlformats.org/officeDocument/2006/relationships/oleObject" Target="../embeddings/oleObject19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UVcEZoCDV20" TargetMode="External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notesSlide" Target="../notesSlides/notesSlide15.xml"/><Relationship Id="rId7" Type="http://schemas.openxmlformats.org/officeDocument/2006/relationships/hyperlink" Target="https://www.who.int/tools/child-growth-standards" TargetMode="External"/><Relationship Id="rId12" Type="http://schemas.openxmlformats.org/officeDocument/2006/relationships/hyperlink" Target="https://www.healthforallchildren.com/shop-base/shop/software/lmsgrowth/" TargetMode="External"/><Relationship Id="rId1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7.png"/><Relationship Id="rId1" Type="http://schemas.openxmlformats.org/officeDocument/2006/relationships/tags" Target="../tags/tag28.xml"/><Relationship Id="rId6" Type="http://schemas.openxmlformats.org/officeDocument/2006/relationships/image" Target="../media/image23.png"/><Relationship Id="rId11" Type="http://schemas.openxmlformats.org/officeDocument/2006/relationships/hyperlink" Target="https://www.who.int/tools/growth-reference-data-for-5to19-years/application-tools" TargetMode="External"/><Relationship Id="rId5" Type="http://schemas.openxmlformats.org/officeDocument/2006/relationships/image" Target="../media/image1.emf"/><Relationship Id="rId15" Type="http://schemas.openxmlformats.org/officeDocument/2006/relationships/image" Target="../media/image26.png"/><Relationship Id="rId10" Type="http://schemas.openxmlformats.org/officeDocument/2006/relationships/hyperlink" Target="https://www.who.int/tools/child-growth-standards/software" TargetMode="External"/><Relationship Id="rId4" Type="http://schemas.openxmlformats.org/officeDocument/2006/relationships/oleObject" Target="../embeddings/oleObject20.bin"/><Relationship Id="rId9" Type="http://schemas.openxmlformats.org/officeDocument/2006/relationships/hyperlink" Target="https://www.who.int/tools/child-growth-standards/standards" TargetMode="External"/><Relationship Id="rId1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6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video" Target="../media/media1.mp4"/><Relationship Id="rId7" Type="http://schemas.openxmlformats.org/officeDocument/2006/relationships/oleObject" Target="../embeddings/oleObject10.bin"/><Relationship Id="rId2" Type="http://schemas.microsoft.com/office/2007/relationships/media" Target="../media/media1.mp4"/><Relationship Id="rId1" Type="http://schemas.openxmlformats.org/officeDocument/2006/relationships/tags" Target="../tags/tag17.xml"/><Relationship Id="rId6" Type="http://schemas.openxmlformats.org/officeDocument/2006/relationships/image" Target="../media/image7.jp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9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video" Target="../media/media2.mp4"/><Relationship Id="rId7" Type="http://schemas.openxmlformats.org/officeDocument/2006/relationships/image" Target="../media/image1.emf"/><Relationship Id="rId2" Type="http://schemas.microsoft.com/office/2007/relationships/media" Target="../media/media2.mp4"/><Relationship Id="rId1" Type="http://schemas.openxmlformats.org/officeDocument/2006/relationships/tags" Target="../tags/tag19.xml"/><Relationship Id="rId6" Type="http://schemas.openxmlformats.org/officeDocument/2006/relationships/oleObject" Target="../embeddings/oleObject12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6" Type="http://schemas.openxmlformats.org/officeDocument/2006/relationships/image" Target="../media/image12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video" Target="../media/media3.mp4"/><Relationship Id="rId7" Type="http://schemas.openxmlformats.org/officeDocument/2006/relationships/image" Target="../media/image1.emf"/><Relationship Id="rId2" Type="http://schemas.microsoft.com/office/2007/relationships/media" Target="../media/media3.mp4"/><Relationship Id="rId1" Type="http://schemas.openxmlformats.org/officeDocument/2006/relationships/tags" Target="../tags/tag21.xml"/><Relationship Id="rId6" Type="http://schemas.openxmlformats.org/officeDocument/2006/relationships/oleObject" Target="../embeddings/oleObject14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6" Type="http://schemas.openxmlformats.org/officeDocument/2006/relationships/image" Target="../media/image15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3963DB3-B74E-1393-9EE8-BAAF6A2D5D2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492895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53963DB3-B74E-1393-9EE8-BAAF6A2D5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6" name="Titel 3">
            <a:extLst>
              <a:ext uri="{FF2B5EF4-FFF2-40B4-BE49-F238E27FC236}">
                <a16:creationId xmlns:a16="http://schemas.microsoft.com/office/drawing/2014/main" id="{5252A7C6-5431-7F77-85D9-BEFD39D4A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448562"/>
            <a:ext cx="5040312" cy="2016125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400" b="1" dirty="0">
                <a:solidFill>
                  <a:srgbClr val="0F3B61"/>
                </a:solidFill>
                <a:latin typeface="+mn-lt"/>
                <a:cs typeface="Calibri" panose="020F0502020204030204" pitchFamily="34" charset="0"/>
              </a:rPr>
              <a:t>ESPGHAN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000" dirty="0">
                <a:latin typeface="+mn-lt"/>
                <a:cs typeface="Calibri" panose="020F0502020204030204" pitchFamily="34" charset="0"/>
              </a:rPr>
              <a:t>QUALITY OF CARE INITIATIVE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cs-CZ" altLang="de-DE" sz="4000" dirty="0">
                <a:latin typeface="+mn-lt"/>
                <a:cs typeface="Calibri" panose="020F0502020204030204" pitchFamily="34" charset="0"/>
              </a:rPr>
              <a:t>Antropometrie</a:t>
            </a:r>
            <a:endParaRPr lang="en-US" altLang="de-DE" sz="40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147" name="Date Placeholder 3">
            <a:extLst>
              <a:ext uri="{FF2B5EF4-FFF2-40B4-BE49-F238E27FC236}">
                <a16:creationId xmlns:a16="http://schemas.microsoft.com/office/drawing/2014/main" id="{E55693F1-51F4-4BF1-5543-CE0CE39C4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7796" y="4061116"/>
            <a:ext cx="69891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chemeClr val="accent1"/>
                </a:solidFill>
              </a:rPr>
              <a:t>06 08 2022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592980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cs-CZ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Správná metodika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Používejte zařízení, které je dobře udržované a pravidelně kalibrované (alespoň 1x ročně)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Váha by měla být schopna vážit s přesností na nejbližších 20 gramů (nejlepší je použití vah III. třídy)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Dbejte na to, aby byla váha vynulovaná před jejím použitím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Položte váhu na tvrdý horizontální povrch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Dítě važte ideálně před krmením vysvlečené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cs-CZ" altLang="en-US" dirty="0"/>
              <a:t>Vážení dítěte</a:t>
            </a:r>
            <a:r>
              <a:rPr lang="en-GB" altLang="en-US" dirty="0"/>
              <a:t> </a:t>
            </a:r>
            <a:r>
              <a:rPr lang="en-GB" altLang="en-US" sz="2000" b="0" dirty="0"/>
              <a:t>(&lt;2 </a:t>
            </a:r>
            <a:r>
              <a:rPr lang="cs-CZ" altLang="en-US" sz="2000" b="0" dirty="0"/>
              <a:t>roky věku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cs-CZ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Zdroj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cs-CZ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Jak vážit dítě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end="32822.6666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471CC577-F64D-1AE4-8D11-4B6CF08D9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515" y="784929"/>
            <a:ext cx="3875686" cy="3870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66A999-7BDA-1F67-DA09-4AAA34ADE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FD2D24-CAEF-CC0F-485E-492231249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10</a:t>
            </a:fld>
            <a:endParaRPr lang="de-AT" altLang="de-DE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5E552EE2-19D6-6ED8-F3BE-9B1EC583BB5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11C4E3AE-93A0-3D0E-4A1C-BCDB5134241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C7564A85-5C9E-A42C-E8FE-1886FC6BB076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0911595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303976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600381E5-8BA3-28AE-0EFA-237587869AF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cs-CZ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Časté chyby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Dítě je obuté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Dítě je plně oblečené a nemá prázdné kapsy (např. mobilní telefon, klíče) nebo drží hračku v ruce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Dítě se opírá o nábytek/stěnu/pečovatele nebo osobu, která provádí vážení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Váha je umístěna příliš blízko stěny a dítě se o ní opírá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Váha je na nerovném nebo měkkém (např. koberec) povrchu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cs-CZ" altLang="en-US" dirty="0"/>
              <a:t>Vážení dítěte</a:t>
            </a:r>
            <a:r>
              <a:rPr lang="en-GB" altLang="en-US" dirty="0"/>
              <a:t> </a:t>
            </a:r>
            <a:r>
              <a:rPr lang="en-GB" altLang="en-US" sz="2000" b="0" dirty="0"/>
              <a:t>(&gt;2 </a:t>
            </a:r>
            <a:r>
              <a:rPr lang="cs-CZ" altLang="en-US" sz="2000" b="0" dirty="0"/>
              <a:t>roky věku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B0F52B-D1A1-CFDC-E278-6D309D411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F65232-2677-9954-26D3-047B85C56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11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5FB75934-3005-4FF9-7A81-5654BD4FBB4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E44B8B41-8365-1437-FA9A-CC8820033ED4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99411C74-8259-753D-88EF-06290AE8A3B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019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0347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Grafik 6" descr="Ein Bild, das Text, Spielzeug, Puppe enthält.&#10;&#10;Automatisch generierte Beschreibung">
            <a:extLst>
              <a:ext uri="{FF2B5EF4-FFF2-40B4-BE49-F238E27FC236}">
                <a16:creationId xmlns:a16="http://schemas.microsoft.com/office/drawing/2014/main" id="{5BF36690-78EA-A1F9-3E6E-8178F92F197C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cs-CZ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Správná metodika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Používejte zařízení, které je dobře udržované a pravidelně kalibrované (alespoň 1x ročně)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Váha by měla vážit s přesností na nejbližších 100 g (nejlépe váhy III. třídy)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Vyzujte dítě, vyprázdněte jeho kapsy, dítě by mělo být minimálně oděné (např. ve spodním prádle)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Ověřte si, že digitální obrazovka je nastavená na nulu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Požádejte dítě aby stálo klidně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Pro váhy vážící v sedě, nohy by měly být na váze, a neměly by se dotýkat podlahy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cs-CZ" altLang="en-US" dirty="0"/>
              <a:t>Vážení dítěte</a:t>
            </a:r>
            <a:r>
              <a:rPr lang="en-GB" altLang="en-US" dirty="0"/>
              <a:t> </a:t>
            </a:r>
            <a:r>
              <a:rPr lang="en-GB" altLang="en-US" sz="2000" b="0" dirty="0"/>
              <a:t>(&gt;2 </a:t>
            </a:r>
            <a:r>
              <a:rPr lang="cs-CZ" altLang="en-US" sz="2000" b="0" dirty="0"/>
              <a:t>roky věku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cs-CZ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Zdroj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cs-CZ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Jak vážit dítě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st="34000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03485" y="2965784"/>
            <a:ext cx="3222625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4131EF0-1617-5A96-9F13-7CADE85E5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A3CEA5-92FF-DFF0-4C5D-1D0A5838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12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5E5C163-E7DF-4AC8-D2D7-F15A5F1BD0FE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9526703C-C429-039B-6911-54E2B14C1D6D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7850B16-35E4-720C-EBD3-B5F7F8E8157B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6872081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44884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073F937C-EF30-7003-C5F3-4316726348A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349" y="1023111"/>
            <a:ext cx="3015978" cy="356052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cs-CZ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Správná metodika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Vážení by mělo proběhnout ve spolupráci s pečovatelem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Nejdříve zvažte pečovatele a zaznamenejte jeho hmotnost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Dítě by mělo být vysvlečené nebo minimálně oblečené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Podejte dítě pečovateli, který stojí na váze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Požádejte pečovatele, aby stál klidně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Zaznamenejte kombinovanou váhu pečovatele a dítěte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Odečtěte váhu pečovatele od kombinované váhy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Při její dostupnosti, je ideální vážení postiženého dítěte ve zvedací váze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430887"/>
          </a:xfrm>
        </p:spPr>
        <p:txBody>
          <a:bodyPr vert="horz"/>
          <a:lstStyle/>
          <a:p>
            <a:r>
              <a:rPr lang="cs-CZ" altLang="en-US" dirty="0"/>
              <a:t>Vážení postiženého nebo nespolupracujícího dítěte</a:t>
            </a:r>
            <a:endParaRPr lang="en-GB" altLang="en-US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cs-CZ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Zdroj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cs-CZ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Jak vážit nespolupracující dítě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How to weigh children who don't want to be measured - YouTube">
            <a:hlinkClick r:id="" action="ppaction://media"/>
            <a:extLst>
              <a:ext uri="{FF2B5EF4-FFF2-40B4-BE49-F238E27FC236}">
                <a16:creationId xmlns:a16="http://schemas.microsoft.com/office/drawing/2014/main" id="{8D03AEDC-297E-3AC0-2B22-D5815A17E4B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3557" cy="2209800"/>
          </a:xfrm>
          <a:prstGeom prst="rect">
            <a:avLst/>
          </a:prstGeom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FA52748-36C3-1A4A-DC95-0FABA1CA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1C0BB2-DC80-CF1A-19F3-BF90DCAD3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13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9A3DCE5B-6CBC-CCD3-91F0-85A966DC9DFA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758B41A8-AA12-9E32-BD21-CF2D8006E69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5EE56E1-8225-F1F6-9F2B-ED5CEC88F491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667035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861774"/>
          </a:xfrm>
        </p:spPr>
        <p:txBody>
          <a:bodyPr vert="horz"/>
          <a:lstStyle/>
          <a:p>
            <a:r>
              <a:rPr lang="cs-CZ" altLang="en-US" dirty="0"/>
              <a:t>Zaznamenávání antropometrických měření</a:t>
            </a:r>
            <a:br>
              <a:rPr lang="en-US" altLang="en-US" dirty="0"/>
            </a:b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14</a:t>
            </a:fld>
            <a:endParaRPr lang="de-AT" alt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88822E-9281-020D-07ED-1555E1620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146173"/>
            <a:ext cx="8423275" cy="2806922"/>
          </a:xfrm>
        </p:spPr>
        <p:txBody>
          <a:bodyPr/>
          <a:lstStyle/>
          <a:p>
            <a:r>
              <a:rPr lang="cs-CZ" altLang="en-US" dirty="0"/>
              <a:t>Antropometrická data by se měla zaznamenat do adekvátních grafů a být interpretována v kontextu předchozích měření dítěte</a:t>
            </a:r>
          </a:p>
          <a:p>
            <a:endParaRPr lang="en-US" altLang="en-US" dirty="0"/>
          </a:p>
          <a:p>
            <a:r>
              <a:rPr lang="cs-CZ" altLang="en-US" dirty="0"/>
              <a:t>Praktický přístup k identifikaci podvýživy dítěte způsobené nemoci je k dispozici v dokumentu </a:t>
            </a:r>
            <a:r>
              <a:rPr lang="en-US" altLang="en-US" dirty="0"/>
              <a:t>ESPGHAN Special Interest Group on Clinical Malnutrition </a:t>
            </a:r>
            <a:r>
              <a:rPr lang="en-US" altLang="en-US" i="1" dirty="0"/>
              <a:t>“Hulst et al JPGN 2022 </a:t>
            </a:r>
            <a:r>
              <a:rPr lang="en-GB" i="1" dirty="0" err="1"/>
              <a:t>doi</a:t>
            </a:r>
            <a:r>
              <a:rPr lang="en-GB" i="1" dirty="0"/>
              <a:t>: 10.1097/MPG.0000000000003437”</a:t>
            </a:r>
          </a:p>
        </p:txBody>
      </p:sp>
    </p:spTree>
    <p:extLst>
      <p:ext uri="{BB962C8B-B14F-4D97-AF65-F5344CB8AC3E}">
        <p14:creationId xmlns:p14="http://schemas.microsoft.com/office/powerpoint/2010/main" val="2322036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C55B075-9816-871A-8132-39EAEF3B859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818208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C55B075-9816-871A-8132-39EAEF3B85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2" name="Title 1">
            <a:extLst>
              <a:ext uri="{FF2B5EF4-FFF2-40B4-BE49-F238E27FC236}">
                <a16:creationId xmlns:a16="http://schemas.microsoft.com/office/drawing/2014/main" id="{6C0F9625-29AF-A322-513A-24C3706F0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 vert="horz"/>
          <a:lstStyle/>
          <a:p>
            <a:r>
              <a:rPr lang="cs-CZ" altLang="en-US" dirty="0"/>
              <a:t>Další zdroje</a:t>
            </a:r>
            <a:endParaRPr lang="en-US" altLang="en-US" dirty="0"/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E235E5FF-1EA1-81F3-7569-0AAD159DB2D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610" y="4058878"/>
            <a:ext cx="1755451" cy="519112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A03A0AE-9199-2255-C8A9-3DA8789A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  <a:endParaRPr lang="de-AT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FA18B6F-791E-1344-8F6C-FFBCCB54F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15</a:t>
            </a:fld>
            <a:endParaRPr lang="de-AT" altLang="de-DE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E87515F1-EB73-0F6D-2F40-ED4593C2F790}"/>
              </a:ext>
            </a:extLst>
          </p:cNvPr>
          <p:cNvSpPr/>
          <p:nvPr/>
        </p:nvSpPr>
        <p:spPr>
          <a:xfrm>
            <a:off x="358776" y="1335685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cs-CZ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Kurz WHO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10DC729-F5C2-EAFE-E0EA-6004AB452F78}"/>
              </a:ext>
            </a:extLst>
          </p:cNvPr>
          <p:cNvSpPr txBox="1"/>
          <p:nvPr/>
        </p:nvSpPr>
        <p:spPr>
          <a:xfrm>
            <a:off x="533400" y="1605561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1100" dirty="0">
                <a:latin typeface="+mj-lt"/>
                <a:hlinkClick r:id="rId7"/>
              </a:rPr>
              <a:t>https://www.who.int/tools/child-growth-standards</a:t>
            </a:r>
            <a:endParaRPr lang="en-US" altLang="en-US" sz="1100" dirty="0">
              <a:latin typeface="+mj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5BDA9C56-1CC1-AFCC-297C-1BDF94521DA2}"/>
              </a:ext>
            </a:extLst>
          </p:cNvPr>
          <p:cNvSpPr/>
          <p:nvPr/>
        </p:nvSpPr>
        <p:spPr>
          <a:xfrm>
            <a:off x="358776" y="1861434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cs-CZ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Videa WHO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E3B4904-3A1C-A2A8-DD74-901568AF60ED}"/>
              </a:ext>
            </a:extLst>
          </p:cNvPr>
          <p:cNvSpPr txBox="1"/>
          <p:nvPr/>
        </p:nvSpPr>
        <p:spPr>
          <a:xfrm>
            <a:off x="533400" y="213131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dirty="0">
                <a:hlinkClick r:id="rId8"/>
              </a:rPr>
              <a:t>WHO Training Course | MGRS Anthropometry Training Video </a:t>
            </a:r>
            <a:r>
              <a:rPr lang="en-US">
                <a:hlinkClick r:id="rId8"/>
              </a:rPr>
              <a:t>– YouTube</a:t>
            </a:r>
            <a:endParaRPr lang="en-US" dirty="0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CE9E327B-EC57-DB4F-F35A-781F20F456D3}"/>
              </a:ext>
            </a:extLst>
          </p:cNvPr>
          <p:cNvSpPr/>
          <p:nvPr/>
        </p:nvSpPr>
        <p:spPr>
          <a:xfrm>
            <a:off x="358776" y="2411144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cs-CZ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standardy růstu dětí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101ACE6-CC6A-3B5C-86E6-C3200AF54328}"/>
              </a:ext>
            </a:extLst>
          </p:cNvPr>
          <p:cNvSpPr txBox="1"/>
          <p:nvPr/>
        </p:nvSpPr>
        <p:spPr>
          <a:xfrm>
            <a:off x="533400" y="268102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altLang="en-US" sz="1100" dirty="0">
                <a:hlinkClick r:id="rId9"/>
              </a:rPr>
              <a:t>https://www.who.int/tools/child-growth-standards/standards</a:t>
            </a:r>
            <a:endParaRPr lang="en-US" dirty="0"/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B3D1C0DE-3CC2-F10A-3A9D-1E67FACA01B1}"/>
              </a:ext>
            </a:extLst>
          </p:cNvPr>
          <p:cNvSpPr/>
          <p:nvPr/>
        </p:nvSpPr>
        <p:spPr>
          <a:xfrm>
            <a:off x="377242" y="2935089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cs-CZ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Zdroje </a:t>
            </a: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software</a:t>
            </a:r>
            <a:r>
              <a:rPr lang="cs-CZ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u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39EEB22-1F54-BB0E-5912-9287CBEF0E46}"/>
              </a:ext>
            </a:extLst>
          </p:cNvPr>
          <p:cNvSpPr txBox="1"/>
          <p:nvPr/>
        </p:nvSpPr>
        <p:spPr>
          <a:xfrm>
            <a:off x="533399" y="3221773"/>
            <a:ext cx="4958715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pPr>
              <a:spcBef>
                <a:spcPts val="600"/>
              </a:spcBef>
            </a:pPr>
            <a:r>
              <a:rPr lang="en-US" altLang="en-US" sz="1100" dirty="0">
                <a:hlinkClick r:id="rId10"/>
              </a:rPr>
              <a:t>https://www.who.int/tools/child-growth-standards/software</a:t>
            </a:r>
            <a:br>
              <a:rPr lang="en-US" altLang="en-US" sz="1100" dirty="0"/>
            </a:br>
            <a:r>
              <a:rPr lang="en-US" altLang="en-US" sz="1100" dirty="0">
                <a:hlinkClick r:id="rId11"/>
              </a:rPr>
              <a:t>https://www.who.int/tools/growth-reference-data-for-5to19-years/application-tools </a:t>
            </a:r>
            <a:r>
              <a:rPr lang="en-US" altLang="en-US" sz="1100" dirty="0">
                <a:hlinkClick r:id="rId12"/>
              </a:rPr>
              <a:t>https://www.healthforallchildren.com/shop-base/shop/software/lmsgrowth/</a:t>
            </a:r>
            <a:endParaRPr lang="en-US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7C82A942-C1A1-88F7-F06C-B917959F2822}"/>
              </a:ext>
            </a:extLst>
          </p:cNvPr>
          <p:cNvGrpSpPr/>
          <p:nvPr/>
        </p:nvGrpSpPr>
        <p:grpSpPr>
          <a:xfrm>
            <a:off x="6107473" y="299385"/>
            <a:ext cx="2293577" cy="1385321"/>
            <a:chOff x="6107473" y="299385"/>
            <a:chExt cx="2442802" cy="1475453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4C9DBB2B-9910-B1BA-5554-C5F53F58934F}"/>
                </a:ext>
              </a:extLst>
            </p:cNvPr>
            <p:cNvGrpSpPr/>
            <p:nvPr/>
          </p:nvGrpSpPr>
          <p:grpSpPr>
            <a:xfrm>
              <a:off x="6107473" y="299385"/>
              <a:ext cx="2442802" cy="1475453"/>
              <a:chOff x="6107473" y="299385"/>
              <a:chExt cx="2442802" cy="1475453"/>
            </a:xfrm>
          </p:grpSpPr>
          <p:pic>
            <p:nvPicPr>
              <p:cNvPr id="28" name="Picture 2" descr="Bildergebnis für macbook png">
                <a:extLst>
                  <a:ext uri="{FF2B5EF4-FFF2-40B4-BE49-F238E27FC236}">
                    <a16:creationId xmlns:a16="http://schemas.microsoft.com/office/drawing/2014/main" id="{E4FBB87F-44AD-ECE6-D407-37A9CF3D6F2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9DA310A4-0E69-AB00-92BC-B711126E1CC0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DE115D8B-97DE-7E28-E92A-8EBC00156C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92"/>
            <a:stretch/>
          </p:blipFill>
          <p:spPr bwMode="auto">
            <a:xfrm>
              <a:off x="6413522" y="386716"/>
              <a:ext cx="1830705" cy="994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F3906B7E-189C-A131-7F3B-7F771472ECDA}"/>
              </a:ext>
            </a:extLst>
          </p:cNvPr>
          <p:cNvGrpSpPr/>
          <p:nvPr/>
        </p:nvGrpSpPr>
        <p:grpSpPr>
          <a:xfrm>
            <a:off x="6107473" y="1684706"/>
            <a:ext cx="2293577" cy="1385321"/>
            <a:chOff x="6107473" y="1730836"/>
            <a:chExt cx="2442802" cy="1475453"/>
          </a:xfrm>
        </p:grpSpPr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439C9720-A323-B0CA-EBE2-CB1A4E99AF61}"/>
                </a:ext>
              </a:extLst>
            </p:cNvPr>
            <p:cNvGrpSpPr/>
            <p:nvPr/>
          </p:nvGrpSpPr>
          <p:grpSpPr>
            <a:xfrm>
              <a:off x="6107473" y="1730836"/>
              <a:ext cx="2442802" cy="1475453"/>
              <a:chOff x="6107473" y="299385"/>
              <a:chExt cx="2442802" cy="1475453"/>
            </a:xfrm>
          </p:grpSpPr>
          <p:pic>
            <p:nvPicPr>
              <p:cNvPr id="34" name="Picture 2" descr="Bildergebnis für macbook png">
                <a:extLst>
                  <a:ext uri="{FF2B5EF4-FFF2-40B4-BE49-F238E27FC236}">
                    <a16:creationId xmlns:a16="http://schemas.microsoft.com/office/drawing/2014/main" id="{7CA22E49-DA6E-69CF-E18B-2261BBAB704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AF5E5422-2A1B-1105-23B0-CD2AD770D817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7" name="Picture 4">
              <a:extLst>
                <a:ext uri="{FF2B5EF4-FFF2-40B4-BE49-F238E27FC236}">
                  <a16:creationId xmlns:a16="http://schemas.microsoft.com/office/drawing/2014/main" id="{2DFC2548-252C-2041-0AC4-6B42A56893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522" y="1818167"/>
              <a:ext cx="1830705" cy="1088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913E791-AC96-1961-7DB0-6184F48EF7B1}"/>
              </a:ext>
            </a:extLst>
          </p:cNvPr>
          <p:cNvGrpSpPr/>
          <p:nvPr/>
        </p:nvGrpSpPr>
        <p:grpSpPr>
          <a:xfrm>
            <a:off x="5359794" y="3085981"/>
            <a:ext cx="2293577" cy="1385321"/>
            <a:chOff x="6107473" y="3181823"/>
            <a:chExt cx="2293577" cy="1385321"/>
          </a:xfrm>
        </p:grpSpPr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AF565D55-1A60-DB50-4870-FC473F6B3F9F}"/>
                </a:ext>
              </a:extLst>
            </p:cNvPr>
            <p:cNvGrpSpPr/>
            <p:nvPr/>
          </p:nvGrpSpPr>
          <p:grpSpPr>
            <a:xfrm>
              <a:off x="6107473" y="3181823"/>
              <a:ext cx="2293577" cy="1385321"/>
              <a:chOff x="6107473" y="299385"/>
              <a:chExt cx="2442802" cy="1475453"/>
            </a:xfrm>
          </p:grpSpPr>
          <p:pic>
            <p:nvPicPr>
              <p:cNvPr id="49" name="Picture 2" descr="Bildergebnis für macbook png">
                <a:extLst>
                  <a:ext uri="{FF2B5EF4-FFF2-40B4-BE49-F238E27FC236}">
                    <a16:creationId xmlns:a16="http://schemas.microsoft.com/office/drawing/2014/main" id="{625E0654-B3D8-696F-666B-4A4BEE5EA3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232A90EA-2CE5-B31E-3A58-7164A272DB39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1" name="Picture 3">
              <a:extLst>
                <a:ext uri="{FF2B5EF4-FFF2-40B4-BE49-F238E27FC236}">
                  <a16:creationId xmlns:a16="http://schemas.microsoft.com/office/drawing/2014/main" id="{EB1762F0-A198-16E2-B0B8-287DAC86C4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195" y="3277003"/>
              <a:ext cx="1573625" cy="1057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000D42E-290C-99FC-FE61-305AA5E7378C}"/>
              </a:ext>
            </a:extLst>
          </p:cNvPr>
          <p:cNvGrpSpPr/>
          <p:nvPr/>
        </p:nvGrpSpPr>
        <p:grpSpPr>
          <a:xfrm>
            <a:off x="6175303" y="3206787"/>
            <a:ext cx="2293577" cy="1385321"/>
            <a:chOff x="6684688" y="3323354"/>
            <a:chExt cx="2293577" cy="1385321"/>
          </a:xfrm>
        </p:grpSpPr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BF3C8A36-1014-597D-4BF2-9219D6336369}"/>
                </a:ext>
              </a:extLst>
            </p:cNvPr>
            <p:cNvGrpSpPr/>
            <p:nvPr/>
          </p:nvGrpSpPr>
          <p:grpSpPr>
            <a:xfrm>
              <a:off x="6684688" y="3323354"/>
              <a:ext cx="2293577" cy="1385321"/>
              <a:chOff x="6107473" y="313428"/>
              <a:chExt cx="2442802" cy="1475453"/>
            </a:xfrm>
          </p:grpSpPr>
          <p:pic>
            <p:nvPicPr>
              <p:cNvPr id="56" name="Picture 2" descr="Bildergebnis für macbook png">
                <a:extLst>
                  <a:ext uri="{FF2B5EF4-FFF2-40B4-BE49-F238E27FC236}">
                    <a16:creationId xmlns:a16="http://schemas.microsoft.com/office/drawing/2014/main" id="{B19935A9-99DD-59AC-D08D-BBBB5B94BF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313428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id="{2A44CA8E-857F-5D99-9A9B-60E2B9791424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8" name="Picture 5">
              <a:extLst>
                <a:ext uri="{FF2B5EF4-FFF2-40B4-BE49-F238E27FC236}">
                  <a16:creationId xmlns:a16="http://schemas.microsoft.com/office/drawing/2014/main" id="{6ACCE20F-661D-CEBB-285B-8942F29042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2043" y="3392164"/>
              <a:ext cx="1718872" cy="911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AF565D55-1A60-DB50-4870-FC473F6B3F9F}"/>
              </a:ext>
            </a:extLst>
          </p:cNvPr>
          <p:cNvGrpSpPr/>
          <p:nvPr/>
        </p:nvGrpSpPr>
        <p:grpSpPr>
          <a:xfrm>
            <a:off x="6806330" y="3323949"/>
            <a:ext cx="2293577" cy="1385321"/>
            <a:chOff x="6107473" y="299385"/>
            <a:chExt cx="2442802" cy="1475453"/>
          </a:xfrm>
        </p:grpSpPr>
        <p:pic>
          <p:nvPicPr>
            <p:cNvPr id="45" name="Picture 2" descr="Bildergebnis für macbook png">
              <a:extLst>
                <a:ext uri="{FF2B5EF4-FFF2-40B4-BE49-F238E27FC236}">
                  <a16:creationId xmlns:a16="http://schemas.microsoft.com/office/drawing/2014/main" id="{625E0654-B3D8-696F-666B-4A4BEE5EA3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473" y="299385"/>
              <a:ext cx="2442802" cy="14754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232A90EA-2CE5-B31E-3A58-7164A272DB39}"/>
                </a:ext>
              </a:extLst>
            </p:cNvPr>
            <p:cNvSpPr/>
            <p:nvPr/>
          </p:nvSpPr>
          <p:spPr>
            <a:xfrm>
              <a:off x="6413522" y="386715"/>
              <a:ext cx="1830705" cy="1148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093683" y="3416463"/>
            <a:ext cx="1659014" cy="105195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/>
          <a:lstStyle/>
          <a:p>
            <a:r>
              <a:rPr lang="en-US" dirty="0"/>
              <a:t>Translation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©ESPGHAN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770ED3-E81A-4D20-AA9B-13DEB7B0C866}" type="slidenum">
              <a:rPr kumimoji="0" lang="de-AT" altLang="de-DE" sz="10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AT" altLang="de-DE" sz="10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D0C5C93-2BC8-0623-C933-6C68D7B53CFB}"/>
              </a:ext>
            </a:extLst>
          </p:cNvPr>
          <p:cNvSpPr txBox="1">
            <a:spLocks/>
          </p:cNvSpPr>
          <p:nvPr/>
        </p:nvSpPr>
        <p:spPr bwMode="auto">
          <a:xfrm>
            <a:off x="396875" y="1316021"/>
            <a:ext cx="8423275" cy="2511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This version was translated from English.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Thank you to Nabil El-Lababidi, Jan Ohem, Jiri </a:t>
            </a:r>
            <a:r>
              <a:rPr lang="en-GB" dirty="0" err="1"/>
              <a:t>Bronský</a:t>
            </a: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ESPGHAN takes no responsibility for the accuracy of the translation of the original English version.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36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28429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707886"/>
          </a:xfrm>
        </p:spPr>
        <p:txBody>
          <a:bodyPr vert="horz"/>
          <a:lstStyle/>
          <a:p>
            <a:r>
              <a:rPr lang="cs-CZ" altLang="en-US" dirty="0"/>
              <a:t>Obsah</a:t>
            </a:r>
            <a:br>
              <a:rPr lang="en-US" altLang="en-US" dirty="0"/>
            </a:br>
            <a:r>
              <a:rPr lang="cs-CZ" altLang="en-US" sz="1800" b="0" dirty="0"/>
              <a:t>Pediatrická antropometrie</a:t>
            </a:r>
            <a:r>
              <a:rPr lang="en-US" altLang="en-US" sz="1800" b="0" dirty="0"/>
              <a:t>: </a:t>
            </a:r>
            <a:r>
              <a:rPr lang="cs-CZ" altLang="en-US" sz="1800" b="0" dirty="0"/>
              <a:t>Správné techniky měření a časté chyby</a:t>
            </a:r>
            <a:endParaRPr lang="en-US" altLang="en-US" b="0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ABD50F2-3637-3FFE-5994-70C7262B7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385268"/>
          </a:xfrm>
        </p:spPr>
        <p:txBody>
          <a:bodyPr lIns="0" tIns="0" rIns="0" bIns="0">
            <a:spAutoFit/>
          </a:bodyPr>
          <a:lstStyle/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cs-CZ" sz="2000" dirty="0"/>
              <a:t>Jak měřit ležící děti nebo děti v poloze na zádech ve věku </a:t>
            </a:r>
            <a:r>
              <a:rPr lang="en-GB" sz="2000" dirty="0"/>
              <a:t>&lt; </a:t>
            </a:r>
            <a:r>
              <a:rPr lang="cs-CZ" sz="2000" dirty="0"/>
              <a:t>2 roky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cs-CZ" sz="2000" dirty="0"/>
              <a:t>Jak měřit výšku ve stoje u dětí </a:t>
            </a:r>
            <a:r>
              <a:rPr lang="en-GB" sz="2000" dirty="0"/>
              <a:t>&gt;2 </a:t>
            </a:r>
            <a:r>
              <a:rPr lang="cs-CZ" sz="2000" dirty="0"/>
              <a:t>roky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cs-CZ" sz="2000" dirty="0"/>
              <a:t>Jak měřit obvod hlavy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cs-CZ" sz="2000" dirty="0"/>
              <a:t>Jak vážit děti ve věku </a:t>
            </a:r>
            <a:r>
              <a:rPr lang="en-GB" sz="2000" dirty="0"/>
              <a:t>&lt;2 </a:t>
            </a:r>
            <a:r>
              <a:rPr lang="cs-CZ" sz="2000" dirty="0"/>
              <a:t>roky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cs-CZ" sz="2000" dirty="0"/>
              <a:t>Jak vážit děti ve věku </a:t>
            </a:r>
            <a:r>
              <a:rPr lang="en-GB" sz="2000" dirty="0"/>
              <a:t>&gt;2 </a:t>
            </a:r>
            <a:r>
              <a:rPr lang="cs-CZ" sz="2000" dirty="0"/>
              <a:t>roky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cs-CZ" sz="2000" dirty="0"/>
              <a:t>Jak vážit nespolupracující dítě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cs-CZ" sz="2000" dirty="0"/>
              <a:t>Jiné užitečné a praktické nástroje, odkazy a informace</a:t>
            </a:r>
            <a:endParaRPr lang="en-US" sz="200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2</a:t>
            </a:fld>
            <a:endParaRPr lang="de-AT" alt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267816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cs-CZ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Časté chyby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Měření dítěte bez pomoci druhé osoby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Dítě není fixované a volně se pohybuje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Dítě se měří jen s jednou nataženou dolní končetinou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Použití krejčovského metru k měření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Obě dolní končetiny nejsou natažené nebo rovné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Povrch pod dítětem není plochý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Dítě má otočenou hlavu na bok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Nebyla odstraněna plena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Dolní deska měřícího zařízení (korýtko, měřící deska) není plochá a paralelně s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ploskami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dítěte.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cs-CZ" altLang="en-US" dirty="0"/>
              <a:t>Délka v leže</a:t>
            </a:r>
            <a:r>
              <a:rPr lang="en-GB" altLang="en-US" dirty="0"/>
              <a:t> </a:t>
            </a:r>
            <a:r>
              <a:rPr lang="en-GB" altLang="en-US" sz="2000" b="0" dirty="0"/>
              <a:t>(&lt;2 </a:t>
            </a:r>
            <a:r>
              <a:rPr lang="cs-CZ" altLang="en-US" sz="2000" b="0" dirty="0"/>
              <a:t>roky věku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B0D664C-60D7-3891-B102-16CD92370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9293-D54D-5397-11ED-3B23B0A7D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3</a:t>
            </a:fld>
            <a:endParaRPr lang="de-AT" altLang="de-DE"/>
          </a:p>
        </p:txBody>
      </p:sp>
      <p:pic>
        <p:nvPicPr>
          <p:cNvPr id="15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id="{C6492899-91E9-7B7D-A46B-3D1C95D5247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2" b="8713"/>
          <a:stretch/>
        </p:blipFill>
        <p:spPr>
          <a:xfrm>
            <a:off x="999493" y="944030"/>
            <a:ext cx="3871591" cy="3438525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2D4ACCFF-6C20-00CE-B0E6-03C04F93EE7D}"/>
              </a:ext>
            </a:extLst>
          </p:cNvPr>
          <p:cNvSpPr txBox="1"/>
          <p:nvPr/>
        </p:nvSpPr>
        <p:spPr>
          <a:xfrm>
            <a:off x="4483648" y="4071065"/>
            <a:ext cx="107402" cy="153888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r>
              <a:rPr kumimoji="0" lang="de-AT" sz="10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</a:t>
            </a:r>
            <a:endParaRPr lang="de-DE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47590E0E-2419-B3A2-EC0A-AB6C7C22E2B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5E4CBBA9-3451-CD30-29BD-187AC274515C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FD11397D-069E-7425-9960-7806BEBBDB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Pfeil enthält.&#10;&#10;Automatisch generierte Beschreibung">
            <a:extLst>
              <a:ext uri="{FF2B5EF4-FFF2-40B4-BE49-F238E27FC236}">
                <a16:creationId xmlns:a16="http://schemas.microsoft.com/office/drawing/2014/main" id="{710AE171-9438-D1DC-6526-7C385CD120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662" y="901137"/>
            <a:ext cx="3663950" cy="3768634"/>
          </a:xfrm>
          <a:prstGeom prst="rect">
            <a:avLst/>
          </a:prstGeom>
        </p:spPr>
      </p:pic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15839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370" imgH="371" progId="TCLayout.ActiveDocument.1">
                  <p:embed/>
                </p:oleObj>
              </mc:Choice>
              <mc:Fallback>
                <p:oleObj name="think-cell Folie" r:id="rId7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96231" y="828763"/>
            <a:ext cx="3923919" cy="3368568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ts val="0"/>
              </a:spcBef>
              <a:spcAft>
                <a:spcPts val="300"/>
              </a:spcAft>
              <a:defRPr/>
            </a:pPr>
            <a:r>
              <a:rPr lang="cs-CZ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Správná metodika měření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Používejte zařízení, které je dobře udržované a pravidelně kalibrované (alespoň 1x ročně)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Odstraňte oblečení dítěte, vč. pleny, a uložte dítě v poloze na zádech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 měření je zapotřebí dvou osob – jedna fixuje hlavu, druhá natahuje dolní končetiny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defRPr/>
            </a:pPr>
            <a:r>
              <a:rPr lang="cs-CZ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První osoba</a:t>
            </a:r>
            <a:endParaRPr lang="en-GB" altLang="en-US" sz="11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Drží hlavu naproti fixované desce korýtka, dítě se dívá před sebe</a:t>
            </a:r>
          </a:p>
          <a:p>
            <a:pPr>
              <a:spcBef>
                <a:spcPct val="0"/>
              </a:spcBef>
              <a:defRPr/>
            </a:pPr>
            <a:r>
              <a:rPr lang="cs-CZ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Druhá osoba</a:t>
            </a:r>
            <a:endParaRPr lang="en-GB" altLang="en-US" sz="11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Natahuje trup a končetiny, které fixuje natažené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Polohuje dolní končetiny s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ploskami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paralelně s dolní deskou korýtka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Polohuje dolní desku korýtka tak, aby byla v kontaktu s oběma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ploskami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dítěte, které fixuje pevně. Ideální pozice dolních končetin je s jejich natažením a prsty dolních končetin mířících nahoru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Délka se zapisuje s přesností na milimetr.</a:t>
            </a:r>
            <a:endParaRPr lang="en-US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cs-CZ" altLang="en-US" dirty="0"/>
              <a:t>Délka v leže</a:t>
            </a:r>
            <a:r>
              <a:rPr lang="en-GB" altLang="en-US" dirty="0"/>
              <a:t> </a:t>
            </a:r>
            <a:r>
              <a:rPr lang="en-GB" altLang="en-US" sz="2000" b="0" dirty="0"/>
              <a:t>(&lt;2 </a:t>
            </a:r>
            <a:r>
              <a:rPr lang="cs-CZ" altLang="en-US" sz="2000" b="0" dirty="0"/>
              <a:t>roky věku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256950" y="4233616"/>
            <a:ext cx="2563200" cy="350520"/>
            <a:chOff x="6149898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cs-CZ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Zdroj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cs-CZ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Jak měřit délku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3" name="1.6 mpg_How to measure supine length.mpg">
            <a:hlinkClick r:id="" action="ppaction://media"/>
            <a:extLst>
              <a:ext uri="{FF2B5EF4-FFF2-40B4-BE49-F238E27FC236}">
                <a16:creationId xmlns:a16="http://schemas.microsoft.com/office/drawing/2014/main" id="{BFED6173-A222-C6B1-B43F-F36CA48EBD7E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8A83179-8F8F-D11B-9490-5073CC58F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889F47-2785-D7E7-CD11-6D46A2D26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4</a:t>
            </a:fld>
            <a:endParaRPr lang="de-AT" alt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E5B585B-5322-1072-76ED-C132133E8FB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1EF351B9-15B5-BE22-32E1-0986789EA20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7">
              <a:extLst>
                <a:ext uri="{FF2B5EF4-FFF2-40B4-BE49-F238E27FC236}">
                  <a16:creationId xmlns:a16="http://schemas.microsoft.com/office/drawing/2014/main" id="{B92ADF46-4BAC-EF5B-953E-9E3B2E1A8D78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5606406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 showWhenStopped="0">
                <p:cTn id="2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0896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cs-CZ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Časté chyby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Dítě je obuté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Dítě stojí na prstech nohou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Dítě stojí rozkročené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Kolena nejsou plně extendovaná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Dítě je zcela obléknuto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Dítě se opírá o nábytek/pečovatele/osobu, která provádí měření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Nohy dítěte jsou v pozici jedna za druhou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Dítě nestojí rovně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Hlava dítěte není ve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Frankfortské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rovině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Hlava dítěte je stočena nahoru nebo dolu</a:t>
            </a:r>
            <a:endParaRPr lang="de-DE" sz="1100" dirty="0">
              <a:solidFill>
                <a:schemeClr val="accent1"/>
              </a:solidFill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cs-CZ" altLang="en-US" dirty="0"/>
              <a:t>Výška ve stoje</a:t>
            </a:r>
            <a:r>
              <a:rPr lang="en-GB" altLang="en-US" dirty="0"/>
              <a:t> </a:t>
            </a:r>
            <a:r>
              <a:rPr lang="en-GB" altLang="en-US" sz="2000" b="0" dirty="0"/>
              <a:t>(&gt;2 </a:t>
            </a:r>
            <a:r>
              <a:rPr lang="cs-CZ" altLang="en-US" sz="2000" b="0" dirty="0"/>
              <a:t>roky věku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A44887-960B-B0CB-529E-98F6E36DC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E71B44B-8366-6C46-C2CE-93A4D22DB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5</a:t>
            </a:fld>
            <a:endParaRPr lang="de-AT" altLang="de-DE"/>
          </a:p>
        </p:txBody>
      </p:sp>
      <p:pic>
        <p:nvPicPr>
          <p:cNvPr id="3" name="Grafik 2" descr="Ein Bild, das Text, Spielzeug enthält.&#10;&#10;Automatisch generierte Beschreibung">
            <a:extLst>
              <a:ext uri="{FF2B5EF4-FFF2-40B4-BE49-F238E27FC236}">
                <a16:creationId xmlns:a16="http://schemas.microsoft.com/office/drawing/2014/main" id="{16B2CF6D-54A9-5143-0CAE-077708CF709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346" y="1516896"/>
            <a:ext cx="3166654" cy="3257549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5AA24B6-737C-EBCD-09B6-CBA8C1F62F5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72C70484-C04B-7494-AFED-96BAB3883DE8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53BBA76B-DADA-9174-D504-1EB4C397F940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3964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12999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cs-CZ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Správná metodika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Používejte zařízení, které je dobře udržované a pravidelně kalibrované (alespoň 1x ročně)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Vysvlékněte těžké části oděvu (např. bundy, svetry), boty, silné ponožky a veškeré pokrývky hlavy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Dítě by mělo stát vzpřímené, nohy u sebe, paty, hýždě a lopatky by se měli dotýkat měřícího zařízení nebo stěny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Dbejte aby horní končetiny byly uvolněné, dolní natažení, nohy ploché a vedle sebe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Hlava dítěte má být horizontálně tak, aby byla ve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Frankfortské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rovině.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Dbejte aby měřící plocha pevně naléhala na vršek hlavy dítěte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Výšku zapisujte v centimetrech se zaokrouhlením na nejbližší milimetr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353419" cy="430887"/>
          </a:xfrm>
        </p:spPr>
        <p:txBody>
          <a:bodyPr vert="horz"/>
          <a:lstStyle/>
          <a:p>
            <a:r>
              <a:rPr lang="cs-CZ" altLang="en-US" dirty="0"/>
              <a:t>Výška ve stoje</a:t>
            </a:r>
            <a:r>
              <a:rPr lang="en-GB" altLang="en-US" dirty="0"/>
              <a:t> </a:t>
            </a:r>
            <a:r>
              <a:rPr lang="en-GB" altLang="en-US" sz="2000" b="0" dirty="0"/>
              <a:t>(</a:t>
            </a:r>
            <a:r>
              <a:rPr lang="cs-CZ" altLang="en-US" sz="2000" b="0" dirty="0"/>
              <a:t>děti</a:t>
            </a:r>
            <a:r>
              <a:rPr lang="en-GB" altLang="en-US" sz="2000" b="0" dirty="0"/>
              <a:t> &gt;</a:t>
            </a:r>
            <a:r>
              <a:rPr lang="cs-CZ" altLang="en-US" sz="2000" b="0" dirty="0"/>
              <a:t>2 roky, které mohu stát vzpřímeně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50582" y="4160203"/>
            <a:ext cx="2563200" cy="350520"/>
            <a:chOff x="6150582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50582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cs-CZ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Zdroj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cs-CZ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Jak měřit výšku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4" name="1 11 mpg measuring procedure for height – YouTube">
            <a:hlinkClick r:id="" action="ppaction://media"/>
            <a:extLst>
              <a:ext uri="{FF2B5EF4-FFF2-40B4-BE49-F238E27FC236}">
                <a16:creationId xmlns:a16="http://schemas.microsoft.com/office/drawing/2014/main" id="{0829C177-5878-A20C-8758-E42F4B7A462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2946934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E2D4E7-E1A6-E6A2-897D-98E1CB4E4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DE38E8-A1FD-4BB0-3146-DA513BCEB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6</a:t>
            </a:fld>
            <a:endParaRPr lang="de-AT" alt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25664AFE-F906-5BAB-BE66-F77BA213C70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340" y="519889"/>
            <a:ext cx="3458210" cy="4082610"/>
          </a:xfrm>
          <a:prstGeom prst="rect">
            <a:avLst/>
          </a:prstGeom>
        </p:spPr>
      </p:pic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4AE02A85-180A-B824-88F2-F77C45C1381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3A4DD57C-4AE4-13FA-09FF-60968E73AE0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723EBAEC-A0D5-CFCF-E99D-C3C72E0EE043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765438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647732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cs-CZ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Časté chyby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Krejčovský metr je příliš vysoko nad řasami, ušima nebo obou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Použití krejčovského metru, který není flexibilní nebo je pružný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Krejčovský metr je umístěn příliš nízko nebo vysoko na zadní části hlavy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Krejčovský metr je polohován přes uši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cs-CZ" altLang="en-US" dirty="0"/>
              <a:t>Obvod hlavy</a:t>
            </a:r>
            <a:endParaRPr lang="en-US" altLang="en-US" dirty="0"/>
          </a:p>
        </p:txBody>
      </p:sp>
      <p:pic>
        <p:nvPicPr>
          <p:cNvPr id="11" name="Grafik 2">
            <a:extLst>
              <a:ext uri="{FF2B5EF4-FFF2-40B4-BE49-F238E27FC236}">
                <a16:creationId xmlns:a16="http://schemas.microsoft.com/office/drawing/2014/main" id="{4863EF3B-128A-B6C1-A057-B2BB57416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963" y="987425"/>
            <a:ext cx="35004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4294B9-21FE-97D6-AFF7-1E44F37C6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FF02108-B2D3-C56E-CCA6-1EB6D074C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7</a:t>
            </a:fld>
            <a:endParaRPr lang="de-AT" altLang="de-DE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437A55D9-9BE4-E993-4209-31F080385F30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DAAC7516-3481-04D3-3FF1-6457DC6BCD85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0673D814-A1C4-66B2-B467-96D3A8B6B15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6837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531561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788916" y="806218"/>
            <a:ext cx="3923919" cy="357568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cs-CZ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Správná metodika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Použijte k měření flexibilní krejčovský metr, který není pružný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Odstraňte spony do vlasů, čelenky nebo jiné doplňky, které mohou být na hlavě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Posaďte dítě na klín pečovatele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Během měření držte dítě pevně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Polohujte krejčovský metr kolem hlavy dítěte a fixujte nad jeho obočím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Ověřte si, že krejčovský metr je těsně nad ušima dítěte a nad </a:t>
            </a:r>
            <a:r>
              <a:rPr lang="cs-CZ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protruzí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zadní části hlavy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Přitáhněte pevně krejčovský metr tak, aby přitisklo kšticí k hlavě, ale tak, aby to nezpůsobovalo diskomfort dítěti.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Zaznamenejte změření obvod zaokrouhleně k nejbližšímu milimetru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Opakujte ještě 1x měření a pokud je měření rozdílné o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&gt;</a:t>
            </a: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0,5 cm tak proveďte třetí měření. Následně vypočítejte průměr ze všech tří měření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cs-CZ" altLang="en-US" dirty="0"/>
              <a:t>Obvod hlavy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cs-CZ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Zdroj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cs-CZ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Jak měřit obvod hlavy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1 24 mpg measuring procedure for head circumference - YouTube">
            <a:hlinkClick r:id="" action="ppaction://media"/>
            <a:extLst>
              <a:ext uri="{FF2B5EF4-FFF2-40B4-BE49-F238E27FC236}">
                <a16:creationId xmlns:a16="http://schemas.microsoft.com/office/drawing/2014/main" id="{8EA80B18-F43E-748B-E887-FEA8B347807C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3558" cy="2209800"/>
          </a:xfrm>
          <a:prstGeom prst="rect">
            <a:avLst/>
          </a:prstGeom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2E7B3A12-C608-A5F4-32F8-BD1226D4E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896" y="987734"/>
            <a:ext cx="3476724" cy="3575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6ED186-3DEF-D254-D252-ED5E2BD80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722DC3-3BF9-1C5F-5624-095E9D604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8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A7D00BF2-41D0-314C-7A8D-7E21F7F8AC7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AA95A3ED-ABB3-1B4E-6384-6F9281B740E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090B0F2B-3433-F029-4D63-678AF190F040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7291167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830007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cs-CZ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Časté chyby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Vážení dítěte, které je oblečené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Vážení dítěte v pleně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Váha je získaná při držení dítěte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Dítě se váží přitom, jak drží hračku v ruce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Dolní končetiny nebo ruce dítěte se dotýkají stolu (na kterém je váha umístěna) nebo stěn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cs-CZ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Váha je položena na měkkém povrchu (např. na matraci)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cs-CZ" altLang="en-US" dirty="0"/>
              <a:t>Vážení dítěte</a:t>
            </a:r>
            <a:r>
              <a:rPr lang="en-GB" altLang="en-US" dirty="0"/>
              <a:t> </a:t>
            </a:r>
            <a:r>
              <a:rPr lang="en-GB" altLang="en-US" sz="2000" b="0" dirty="0"/>
              <a:t>(&lt;2 </a:t>
            </a:r>
            <a:r>
              <a:rPr lang="cs-CZ" altLang="en-US" sz="2000" b="0" dirty="0"/>
              <a:t>roky věku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pic>
        <p:nvPicPr>
          <p:cNvPr id="14" name="Grafik 5">
            <a:extLst>
              <a:ext uri="{FF2B5EF4-FFF2-40B4-BE49-F238E27FC236}">
                <a16:creationId xmlns:a16="http://schemas.microsoft.com/office/drawing/2014/main" id="{472F493D-5481-1EBF-2CDD-D2BD8A8D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60" y="783431"/>
            <a:ext cx="3869926" cy="387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A330BB-6E7E-1ECC-B27A-622360CD0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040ACE4-6681-4128-E868-4D3F45C88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9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28543727-6BE9-F743-CAE3-A292C0DF526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AEFDB7DD-C9B7-E1AF-63E1-AAEA99AF50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9F1F384B-0105-537D-6866-55C2E0A7CD6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9225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arissa-Design">
  <a:themeElements>
    <a:clrScheme name="ESPGHAN">
      <a:dk1>
        <a:sysClr val="windowText" lastClr="000000"/>
      </a:dk1>
      <a:lt1>
        <a:sysClr val="window" lastClr="FFFFFF"/>
      </a:lt1>
      <a:dk2>
        <a:srgbClr val="4F4F4E"/>
      </a:dk2>
      <a:lt2>
        <a:srgbClr val="E6E1E5"/>
      </a:lt2>
      <a:accent1>
        <a:srgbClr val="073D61"/>
      </a:accent1>
      <a:accent2>
        <a:srgbClr val="005C5C"/>
      </a:accent2>
      <a:accent3>
        <a:srgbClr val="2AC9CD"/>
      </a:accent3>
      <a:accent4>
        <a:srgbClr val="96D8B3"/>
      </a:accent4>
      <a:accent5>
        <a:srgbClr val="D4EB8D"/>
      </a:accent5>
      <a:accent6>
        <a:srgbClr val="E6E1E5"/>
      </a:accent6>
      <a:hlink>
        <a:srgbClr val="2AC9CD"/>
      </a:hlink>
      <a:folHlink>
        <a:srgbClr val="E6E1E5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-Design">
  <a:themeElements>
    <a:clrScheme name="ESPGHAN">
      <a:dk1>
        <a:sysClr val="windowText" lastClr="000000"/>
      </a:dk1>
      <a:lt1>
        <a:sysClr val="window" lastClr="FFFFFF"/>
      </a:lt1>
      <a:dk2>
        <a:srgbClr val="4F4F4E"/>
      </a:dk2>
      <a:lt2>
        <a:srgbClr val="E6E1E5"/>
      </a:lt2>
      <a:accent1>
        <a:srgbClr val="073D61"/>
      </a:accent1>
      <a:accent2>
        <a:srgbClr val="005C5C"/>
      </a:accent2>
      <a:accent3>
        <a:srgbClr val="2AC9CD"/>
      </a:accent3>
      <a:accent4>
        <a:srgbClr val="96D8B3"/>
      </a:accent4>
      <a:accent5>
        <a:srgbClr val="D4EB8D"/>
      </a:accent5>
      <a:accent6>
        <a:srgbClr val="E6E1E5"/>
      </a:accent6>
      <a:hlink>
        <a:srgbClr val="2AC9CD"/>
      </a:hlink>
      <a:folHlink>
        <a:srgbClr val="E6E1E5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8bb406-f9b4-4bf4-93fc-8ca01d6e3e84">
      <Terms xmlns="http://schemas.microsoft.com/office/infopath/2007/PartnerControls"/>
    </lcf76f155ced4ddcb4097134ff3c332f>
    <TaxCatchAll xmlns="7b5a56f8-56c5-4c53-9a70-bce830385d8a" xsi:nil="true"/>
  </documentManagement>
</p:properties>
</file>

<file path=customXml/itemProps1.xml><?xml version="1.0" encoding="utf-8"?>
<ds:datastoreItem xmlns:ds="http://schemas.openxmlformats.org/officeDocument/2006/customXml" ds:itemID="{76962363-4298-47BB-9FAB-0A0E5F39DC5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653E189-275F-4719-B4AE-B326E61110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8bb406-f9b4-4bf4-93fc-8ca01d6e3e84"/>
    <ds:schemaRef ds:uri="7b5a56f8-56c5-4c53-9a70-bce830385d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F1DB444-464E-407C-B22B-06781938FC4C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978bb406-f9b4-4bf4-93fc-8ca01d6e3e84"/>
    <ds:schemaRef ds:uri="7b5a56f8-56c5-4c53-9a70-bce830385d8a"/>
    <ds:schemaRef ds:uri="http://purl.org/dc/terms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1286</Words>
  <Application>Microsoft Office PowerPoint</Application>
  <PresentationFormat>On-screen Show (16:9)</PresentationFormat>
  <Paragraphs>185</Paragraphs>
  <Slides>16</Slides>
  <Notes>15</Notes>
  <HiddenSlides>0</HiddenSlides>
  <MMClips>6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Larissa-Design</vt:lpstr>
      <vt:lpstr>1_Larissa-Design</vt:lpstr>
      <vt:lpstr>think-cell Folie</vt:lpstr>
      <vt:lpstr>PowerPoint Presentation</vt:lpstr>
      <vt:lpstr>Obsah Pediatrická antropometrie: Správné techniky měření a časté chyby</vt:lpstr>
      <vt:lpstr>Délka v leže (&lt;2 roky věku)</vt:lpstr>
      <vt:lpstr>Délka v leže (&lt;2 roky věku)</vt:lpstr>
      <vt:lpstr>Výška ve stoje (&gt;2 roky věku)</vt:lpstr>
      <vt:lpstr>Výška ve stoje (děti &gt;2 roky, které mohu stát vzpřímeně)</vt:lpstr>
      <vt:lpstr>Obvod hlavy</vt:lpstr>
      <vt:lpstr>Obvod hlavy</vt:lpstr>
      <vt:lpstr>Vážení dítěte (&lt;2 roky věku)</vt:lpstr>
      <vt:lpstr>Vážení dítěte (&lt;2 roky věku)</vt:lpstr>
      <vt:lpstr>Vážení dítěte (&gt;2 roky věku)</vt:lpstr>
      <vt:lpstr>Vážení dítěte (&gt;2 roky věku)</vt:lpstr>
      <vt:lpstr>Vážení postiženého nebo nespolupracujícího dítěte</vt:lpstr>
      <vt:lpstr>Zaznamenávání antropometrických měření </vt:lpstr>
      <vt:lpstr>Další zdroje</vt:lpstr>
      <vt:lpstr>Translation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vschiefert</dc:creator>
  <cp:lastModifiedBy>Katharina Ikrath</cp:lastModifiedBy>
  <cp:revision>450</cp:revision>
  <cp:lastPrinted>2019-10-15T08:56:38Z</cp:lastPrinted>
  <dcterms:created xsi:type="dcterms:W3CDTF">2016-04-11T22:55:53Z</dcterms:created>
  <dcterms:modified xsi:type="dcterms:W3CDTF">2024-01-23T11:24:36Z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0x010100FB1792AF59AA0041BA5A040C722AE121</vt:lpwstr>
  </property>
</Properties>
</file>