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16" r:id="rId8"/>
    <p:sldId id="2917" r:id="rId9"/>
    <p:sldId id="2918" r:id="rId10"/>
    <p:sldId id="2919" r:id="rId11"/>
    <p:sldId id="2920" r:id="rId12"/>
    <p:sldId id="2921" r:id="rId13"/>
    <p:sldId id="2922" r:id="rId14"/>
    <p:sldId id="2923" r:id="rId15"/>
    <p:sldId id="2924" r:id="rId16"/>
    <p:sldId id="2925" r:id="rId17"/>
    <p:sldId id="2915" r:id="rId18"/>
    <p:sldId id="2902" r:id="rId19"/>
    <p:sldId id="2926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EB3B96-48EC-4556-9DE9-D54D1A0D344A}" v="4" dt="2024-01-23T11:27:51.2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8" autoAdjust="0"/>
    <p:restoredTop sz="89624" autoAdjust="0"/>
  </p:normalViewPr>
  <p:slideViewPr>
    <p:cSldViewPr snapToGrid="0">
      <p:cViewPr varScale="1">
        <p:scale>
          <a:sx n="102" d="100"/>
          <a:sy n="102" d="100"/>
        </p:scale>
        <p:origin x="624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A1EB3B96-48EC-4556-9DE9-D54D1A0D344A}"/>
    <pc:docChg chg="modSld">
      <pc:chgData name="Katharina Ikrath" userId="cfb46c0e-784e-4967-ba00-ce9e1da3cf9e" providerId="ADAL" clId="{A1EB3B96-48EC-4556-9DE9-D54D1A0D344A}" dt="2024-01-23T11:28:05.361" v="17" actId="20577"/>
      <pc:docMkLst>
        <pc:docMk/>
      </pc:docMkLst>
      <pc:sldChg chg="addSp delSp modSp mod">
        <pc:chgData name="Katharina Ikrath" userId="cfb46c0e-784e-4967-ba00-ce9e1da3cf9e" providerId="ADAL" clId="{A1EB3B96-48EC-4556-9DE9-D54D1A0D344A}" dt="2024-01-23T11:28:05.361" v="17" actId="20577"/>
        <pc:sldMkLst>
          <pc:docMk/>
          <pc:sldMk cId="1016367952" sldId="2926"/>
        </pc:sldMkLst>
        <pc:spChg chg="mod">
          <ac:chgData name="Katharina Ikrath" userId="cfb46c0e-784e-4967-ba00-ce9e1da3cf9e" providerId="ADAL" clId="{A1EB3B96-48EC-4556-9DE9-D54D1A0D344A}" dt="2024-01-23T11:27:49.501" v="13" actId="1076"/>
          <ac:spMkLst>
            <pc:docMk/>
            <pc:sldMk cId="1016367952" sldId="2926"/>
            <ac:spMk id="2" creationId="{00000000-0000-0000-0000-000000000000}"/>
          </ac:spMkLst>
        </pc:spChg>
        <pc:spChg chg="del">
          <ac:chgData name="Katharina Ikrath" userId="cfb46c0e-784e-4967-ba00-ce9e1da3cf9e" providerId="ADAL" clId="{A1EB3B96-48EC-4556-9DE9-D54D1A0D344A}" dt="2024-01-23T11:27:39.365" v="11" actId="478"/>
          <ac:spMkLst>
            <pc:docMk/>
            <pc:sldMk cId="1016367952" sldId="2926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A1EB3B96-48EC-4556-9DE9-D54D1A0D344A}" dt="2024-01-23T11:27:39.866" v="12" actId="478"/>
          <ac:spMkLst>
            <pc:docMk/>
            <pc:sldMk cId="1016367952" sldId="2926"/>
            <ac:spMk id="6" creationId="{2DA04EEE-BFF8-82E6-40AE-CE652FBB63D7}"/>
          </ac:spMkLst>
        </pc:spChg>
        <pc:spChg chg="add mod">
          <ac:chgData name="Katharina Ikrath" userId="cfb46c0e-784e-4967-ba00-ce9e1da3cf9e" providerId="ADAL" clId="{A1EB3B96-48EC-4556-9DE9-D54D1A0D344A}" dt="2024-01-23T11:28:05.361" v="17" actId="20577"/>
          <ac:spMkLst>
            <pc:docMk/>
            <pc:sldMk cId="1016367952" sldId="2926"/>
            <ac:spMk id="7" creationId="{DF4431A3-A9EF-C291-BBCE-DAC9ECD4D7C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7104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831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14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268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4.mp4"/><Relationship Id="rId1" Type="http://schemas.openxmlformats.org/officeDocument/2006/relationships/video" Target="NULL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4.mp4"/><Relationship Id="rId1" Type="http://schemas.openxmlformats.org/officeDocument/2006/relationships/video" Target="NULL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notesSlide" Target="../notesSlides/notesSlide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.png"/><Relationship Id="rId1" Type="http://schemas.openxmlformats.org/officeDocument/2006/relationships/tags" Target="../tags/tag12.xml"/><Relationship Id="rId6" Type="http://schemas.openxmlformats.org/officeDocument/2006/relationships/image" Target="../media/image23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6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11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6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PROJET QUALITE DES SOINS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ANTHROPOMETRIE</a:t>
            </a: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846" y="4061116"/>
            <a:ext cx="71481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AOUT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06D9F07-DD24-621D-5743-900CF4C84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0CB903F-8A7C-7A8F-E1B5-06206F77C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F878A308-B6AB-AE66-0F33-2FE05701187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TECHNIQUE CORRECTE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Utiliser du matériel bien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entretenu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régulièrement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calibré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 an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besoin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balance doit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pouvoir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20 grammes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près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préférer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balances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classe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III)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Mettre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balance à zero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peser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Placer la balance sur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surface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horizontale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dure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idéalement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repas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tétée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31D674-A8F3-BE37-F963-8A62D3683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 err="1"/>
              <a:t>Poids</a:t>
            </a:r>
            <a:r>
              <a:rPr lang="en-GB" altLang="en-US" dirty="0"/>
              <a:t> d’un enfant </a:t>
            </a:r>
            <a:r>
              <a:rPr lang="en-GB" altLang="en-US" sz="2000" b="0" dirty="0"/>
              <a:t>(&lt;2 </a:t>
            </a:r>
            <a:r>
              <a:rPr lang="en-GB" altLang="en-US" sz="2000" b="0" dirty="0" err="1"/>
              <a:t>ans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8" name="Playbutton">
            <a:extLst>
              <a:ext uri="{FF2B5EF4-FFF2-40B4-BE49-F238E27FC236}">
                <a16:creationId xmlns:a16="http://schemas.microsoft.com/office/drawing/2014/main" id="{324A26DA-90B7-FEE7-096A-595F9EE8A027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9" name="Rechteck: abgerundete Ecken 2">
              <a:extLst>
                <a:ext uri="{FF2B5EF4-FFF2-40B4-BE49-F238E27FC236}">
                  <a16:creationId xmlns:a16="http://schemas.microsoft.com/office/drawing/2014/main" id="{17F8200B-BCD6-C822-F383-2DDA2F6ED037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Ressource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Comment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peser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un enfant</a:t>
              </a:r>
            </a:p>
          </p:txBody>
        </p:sp>
        <p:grpSp>
          <p:nvGrpSpPr>
            <p:cNvPr id="10" name="Gruppieren 19">
              <a:extLst>
                <a:ext uri="{FF2B5EF4-FFF2-40B4-BE49-F238E27FC236}">
                  <a16:creationId xmlns:a16="http://schemas.microsoft.com/office/drawing/2014/main" id="{4C748AC3-B50E-5B87-45EA-4DD57F3AD729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10C30C0B-AC40-77D8-3E26-90C853978586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Gleichschenkliges Dreieck 18">
                <a:extLst>
                  <a:ext uri="{FF2B5EF4-FFF2-40B4-BE49-F238E27FC236}">
                    <a16:creationId xmlns:a16="http://schemas.microsoft.com/office/drawing/2014/main" id="{0CBFEC00-340E-BFFC-38DF-192014EE0EC0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13" name="Picture 6">
            <a:extLst>
              <a:ext uri="{FF2B5EF4-FFF2-40B4-BE49-F238E27FC236}">
                <a16:creationId xmlns:a16="http://schemas.microsoft.com/office/drawing/2014/main" id="{7A66981E-E3B7-44B1-79CD-32ECEBF7D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uppieren 24">
            <a:extLst>
              <a:ext uri="{FF2B5EF4-FFF2-40B4-BE49-F238E27FC236}">
                <a16:creationId xmlns:a16="http://schemas.microsoft.com/office/drawing/2014/main" id="{4AF5207E-26F6-D4D7-53E2-E0D2D59458AD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1809C278-A1A6-0ADB-65AA-AE2FEFF9A46E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7">
              <a:extLst>
                <a:ext uri="{FF2B5EF4-FFF2-40B4-BE49-F238E27FC236}">
                  <a16:creationId xmlns:a16="http://schemas.microsoft.com/office/drawing/2014/main" id="{28094307-EBE2-94F5-D343-A27DF257920E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7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BF669590-6B67-5699-D15F-97C5B5EB9ECC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32822.666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4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716DFB0-8C13-DB4C-9A18-1BC6D22CA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2AA385C-C0EB-3F86-F0DA-ED50B67D4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pic>
        <p:nvPicPr>
          <p:cNvPr id="6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F5D09E45-FC74-78CC-5C89-9B18566C6C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7" name="Rechteck 11">
            <a:extLst>
              <a:ext uri="{FF2B5EF4-FFF2-40B4-BE49-F238E27FC236}">
                <a16:creationId xmlns:a16="http://schemas.microsoft.com/office/drawing/2014/main" id="{A00AC1DA-EDF5-F138-A8F3-58ACD752A459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ERREURS FREQUENTES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des chaussures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complètement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habillé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a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accessoires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dans les poches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téléphone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portable,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clés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…),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jouets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dans les mains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s’appuie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un meuble/un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soignant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/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personne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qui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pèse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balance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positionée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trop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près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s’appuie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balance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positionnée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surface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inégale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(par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exemple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un tapis)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6D1C873-D703-5557-3E53-EBC726340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 err="1"/>
              <a:t>Poids</a:t>
            </a:r>
            <a:r>
              <a:rPr lang="en-GB" altLang="en-US" dirty="0"/>
              <a:t> d’un enfant </a:t>
            </a:r>
            <a:r>
              <a:rPr lang="en-GB" altLang="en-US" sz="2000" b="0" dirty="0"/>
              <a:t>(&gt;2 </a:t>
            </a:r>
            <a:r>
              <a:rPr lang="en-GB" altLang="en-US" sz="2000" b="0" dirty="0" err="1"/>
              <a:t>ans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4A6C8189-3DA0-7F73-0209-DDC6533087B3}"/>
              </a:ext>
            </a:extLst>
          </p:cNvPr>
          <p:cNvSpPr txBox="1">
            <a:spLocks/>
          </p:cNvSpPr>
          <p:nvPr/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1EC361B9-463A-FBE9-7081-A91AD17B7DEB}"/>
              </a:ext>
            </a:extLst>
          </p:cNvPr>
          <p:cNvSpPr txBox="1">
            <a:spLocks/>
          </p:cNvSpPr>
          <p:nvPr/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71F9FF1C-2BDF-B20C-708D-510EDDD61BAF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2" name="Freeform 49">
              <a:extLst>
                <a:ext uri="{FF2B5EF4-FFF2-40B4-BE49-F238E27FC236}">
                  <a16:creationId xmlns:a16="http://schemas.microsoft.com/office/drawing/2014/main" id="{49A9C9CB-887A-C258-513B-E07E2AFD7D61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ihandform: Form 14">
              <a:extLst>
                <a:ext uri="{FF2B5EF4-FFF2-40B4-BE49-F238E27FC236}">
                  <a16:creationId xmlns:a16="http://schemas.microsoft.com/office/drawing/2014/main" id="{9415393A-C975-8171-08DE-D1E494FE6201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2442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D34A6FA-7A1E-8CE6-5ADB-793E765F4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62D6EC-9042-28EA-AAF3-2C6B4B4E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pic>
        <p:nvPicPr>
          <p:cNvPr id="6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F9657F56-E848-37C3-C0DF-67CF155CFF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7" name="Rechteck 11">
            <a:extLst>
              <a:ext uri="{FF2B5EF4-FFF2-40B4-BE49-F238E27FC236}">
                <a16:creationId xmlns:a16="http://schemas.microsoft.com/office/drawing/2014/main" id="{A21BB8ED-2819-F947-6B33-5F4930721CCE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TECHNIQUE CORRECTE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Utiliser du matériel bien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entretenu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régulièrement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calibré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 an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besoin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balance doit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pouvoir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100 grammes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près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préférer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balances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classe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III)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Retirer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chaussures,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vider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poches,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doit porter un minimum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vêtements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légers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(par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exemple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des sous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vêtements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Vérifier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l’écran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numérique de la balance affiche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zéro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Demander à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ne pas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bouger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Pour les balances assises,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doivent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rester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la balance, sans toucher le sol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191A9E7-DB22-5E9C-B29B-9D001A28F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GB" altLang="en-US" dirty="0" err="1"/>
              <a:t>Poids</a:t>
            </a:r>
            <a:r>
              <a:rPr lang="en-GB" altLang="en-US" dirty="0"/>
              <a:t> d’un enfant </a:t>
            </a:r>
            <a:r>
              <a:rPr lang="en-GB" altLang="en-US" sz="2000" b="0" dirty="0"/>
              <a:t>(&gt;2 </a:t>
            </a:r>
            <a:r>
              <a:rPr lang="en-GB" altLang="en-US" sz="2000" b="0" dirty="0" err="1"/>
              <a:t>ans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9" name="Playbutton">
            <a:extLst>
              <a:ext uri="{FF2B5EF4-FFF2-40B4-BE49-F238E27FC236}">
                <a16:creationId xmlns:a16="http://schemas.microsoft.com/office/drawing/2014/main" id="{F7837BEC-F780-8691-953D-33C157DBADB1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10" name="Rechteck: abgerundete Ecken 2">
              <a:extLst>
                <a:ext uri="{FF2B5EF4-FFF2-40B4-BE49-F238E27FC236}">
                  <a16:creationId xmlns:a16="http://schemas.microsoft.com/office/drawing/2014/main" id="{2449D339-3452-A6CF-07AB-96C8EE99C069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Ressource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Comment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peser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un enfant</a:t>
              </a:r>
            </a:p>
          </p:txBody>
        </p:sp>
        <p:grpSp>
          <p:nvGrpSpPr>
            <p:cNvPr id="11" name="Gruppieren 19">
              <a:extLst>
                <a:ext uri="{FF2B5EF4-FFF2-40B4-BE49-F238E27FC236}">
                  <a16:creationId xmlns:a16="http://schemas.microsoft.com/office/drawing/2014/main" id="{19D6C84E-D6D9-F406-A8F5-643AC8E69461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5DEC5271-5638-D157-0B37-5C163CD5D4B7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Gleichschenkliges Dreieck 18">
                <a:extLst>
                  <a:ext uri="{FF2B5EF4-FFF2-40B4-BE49-F238E27FC236}">
                    <a16:creationId xmlns:a16="http://schemas.microsoft.com/office/drawing/2014/main" id="{A4ED59FF-4ECD-002E-5DD7-6D30EFCD310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4" name="Gruppieren 23">
            <a:extLst>
              <a:ext uri="{FF2B5EF4-FFF2-40B4-BE49-F238E27FC236}">
                <a16:creationId xmlns:a16="http://schemas.microsoft.com/office/drawing/2014/main" id="{3A140E49-692E-8459-7BBC-BCF9CA0F354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99F208F6-B848-AF25-4C27-8523EDA9456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7">
              <a:extLst>
                <a:ext uri="{FF2B5EF4-FFF2-40B4-BE49-F238E27FC236}">
                  <a16:creationId xmlns:a16="http://schemas.microsoft.com/office/drawing/2014/main" id="{29B63528-3BA5-CB17-7BE5-183C4516351A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7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28A1EA2E-0FC5-447C-9756-652D8F208812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34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119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0259860-CC07-8E3B-07BF-40E8EDDC3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B30440F-B4DA-507B-3E13-C1F543897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pic>
        <p:nvPicPr>
          <p:cNvPr id="6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8491F040-9C89-28AF-835B-A6D07F8A06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7" name="Rechteck 11">
            <a:extLst>
              <a:ext uri="{FF2B5EF4-FFF2-40B4-BE49-F238E27FC236}">
                <a16:creationId xmlns:a16="http://schemas.microsoft.com/office/drawing/2014/main" id="{96395D5D-E835-8985-934A-3753E4CA548D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TECHNIQUE CORRECTE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prise avec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l’aide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d’un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soignant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premier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soignant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et conserver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doit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être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porter un minimum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vêtements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Donner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soignant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la balance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Demander au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soignant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rester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immobile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Noter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des deux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poids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combinés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Soustraire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poids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soignant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poids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combiné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Pour les enfants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handicapés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utiliser un fauteuil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pèse-personne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disponible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1861DE-CB3B-9D50-50F7-EF0C75BD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en-GB" altLang="en-US" dirty="0" err="1"/>
              <a:t>Poids</a:t>
            </a:r>
            <a:r>
              <a:rPr lang="en-GB" altLang="en-US" dirty="0"/>
              <a:t> d’un enfant non </a:t>
            </a:r>
            <a:r>
              <a:rPr lang="en-GB" altLang="en-US" dirty="0" err="1"/>
              <a:t>coopérant</a:t>
            </a:r>
            <a:endParaRPr lang="en-GB" altLang="en-US" dirty="0"/>
          </a:p>
        </p:txBody>
      </p:sp>
      <p:grpSp>
        <p:nvGrpSpPr>
          <p:cNvPr id="9" name="Playbutton">
            <a:extLst>
              <a:ext uri="{FF2B5EF4-FFF2-40B4-BE49-F238E27FC236}">
                <a16:creationId xmlns:a16="http://schemas.microsoft.com/office/drawing/2014/main" id="{6B142441-9BB9-83B0-D6C2-A8A75A871B46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10" name="Rechteck: abgerundete Ecken 2">
              <a:extLst>
                <a:ext uri="{FF2B5EF4-FFF2-40B4-BE49-F238E27FC236}">
                  <a16:creationId xmlns:a16="http://schemas.microsoft.com/office/drawing/2014/main" id="{E782CA67-E684-F296-4A7E-5EEE5D005710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Ressource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Comment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peser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un enfant non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coopérant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11" name="Gruppieren 19">
              <a:extLst>
                <a:ext uri="{FF2B5EF4-FFF2-40B4-BE49-F238E27FC236}">
                  <a16:creationId xmlns:a16="http://schemas.microsoft.com/office/drawing/2014/main" id="{EBD1BFDA-0D3B-28C2-FB88-96666CB6C20D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47260F54-F52D-9AF8-7424-B93F30A2B4F2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Gleichschenkliges Dreieck 18">
                <a:extLst>
                  <a:ext uri="{FF2B5EF4-FFF2-40B4-BE49-F238E27FC236}">
                    <a16:creationId xmlns:a16="http://schemas.microsoft.com/office/drawing/2014/main" id="{DEDB7045-D825-5EF8-FF7F-B61CC8DD2263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4" name="Gruppieren 23">
            <a:extLst>
              <a:ext uri="{FF2B5EF4-FFF2-40B4-BE49-F238E27FC236}">
                <a16:creationId xmlns:a16="http://schemas.microsoft.com/office/drawing/2014/main" id="{A9618C87-A1C5-C94C-4655-7C9A236BC75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2386694C-93DA-5610-F80C-7237319ADE01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7">
              <a:extLst>
                <a:ext uri="{FF2B5EF4-FFF2-40B4-BE49-F238E27FC236}">
                  <a16:creationId xmlns:a16="http://schemas.microsoft.com/office/drawing/2014/main" id="{4CAD4703-548A-22F0-F408-951D923A800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7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2EFE9848-51C9-C21F-1884-618D96F733D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8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en-US" altLang="en-US" dirty="0" err="1"/>
              <a:t>Courbes</a:t>
            </a:r>
            <a:r>
              <a:rPr lang="en-US" altLang="en-US" dirty="0"/>
              <a:t> </a:t>
            </a:r>
            <a:r>
              <a:rPr lang="en-US" altLang="en-US" dirty="0" err="1"/>
              <a:t>anthropométriques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375" y="1146173"/>
            <a:ext cx="8547776" cy="3471720"/>
          </a:xfrm>
        </p:spPr>
        <p:txBody>
          <a:bodyPr/>
          <a:lstStyle/>
          <a:p>
            <a:r>
              <a:rPr lang="en-US" altLang="en-US" dirty="0"/>
              <a:t>Les </a:t>
            </a:r>
            <a:r>
              <a:rPr lang="en-US" altLang="en-US" dirty="0" err="1"/>
              <a:t>mesures</a:t>
            </a:r>
            <a:r>
              <a:rPr lang="en-US" altLang="en-US" dirty="0"/>
              <a:t> </a:t>
            </a:r>
            <a:r>
              <a:rPr lang="en-US" altLang="en-US" dirty="0" err="1"/>
              <a:t>anthropométriques</a:t>
            </a:r>
            <a:r>
              <a:rPr lang="en-US" altLang="en-US" dirty="0"/>
              <a:t> </a:t>
            </a:r>
            <a:r>
              <a:rPr lang="en-US" altLang="en-US" dirty="0" err="1"/>
              <a:t>doivent</a:t>
            </a:r>
            <a:r>
              <a:rPr lang="en-US" altLang="en-US" dirty="0"/>
              <a:t> </a:t>
            </a:r>
            <a:r>
              <a:rPr lang="en-US" altLang="en-US" dirty="0" err="1"/>
              <a:t>être</a:t>
            </a:r>
            <a:r>
              <a:rPr lang="en-US" altLang="en-US" dirty="0"/>
              <a:t> </a:t>
            </a:r>
            <a:r>
              <a:rPr lang="en-US" altLang="en-US" dirty="0" err="1"/>
              <a:t>reportées</a:t>
            </a:r>
            <a:r>
              <a:rPr lang="en-US" altLang="en-US" dirty="0"/>
              <a:t> sur des </a:t>
            </a:r>
            <a:r>
              <a:rPr lang="en-US" altLang="en-US" dirty="0" err="1"/>
              <a:t>courbes</a:t>
            </a:r>
            <a:r>
              <a:rPr lang="en-US" altLang="en-US" dirty="0"/>
              <a:t> de </a:t>
            </a:r>
            <a:r>
              <a:rPr lang="en-US" altLang="en-US" dirty="0" err="1"/>
              <a:t>références</a:t>
            </a:r>
            <a:r>
              <a:rPr lang="en-US" altLang="en-US" dirty="0"/>
              <a:t> </a:t>
            </a:r>
            <a:r>
              <a:rPr lang="en-US" altLang="en-US" dirty="0" err="1"/>
              <a:t>appropriées</a:t>
            </a:r>
            <a:r>
              <a:rPr lang="en-US" altLang="en-US" dirty="0"/>
              <a:t>, et </a:t>
            </a:r>
            <a:r>
              <a:rPr lang="en-US" altLang="en-US" dirty="0" err="1"/>
              <a:t>interprétées</a:t>
            </a:r>
            <a:r>
              <a:rPr lang="en-US" altLang="en-US" dirty="0"/>
              <a:t> </a:t>
            </a:r>
            <a:r>
              <a:rPr lang="en-US" altLang="en-US" dirty="0" err="1"/>
              <a:t>en</a:t>
            </a:r>
            <a:r>
              <a:rPr lang="en-US" altLang="en-US" dirty="0"/>
              <a:t> </a:t>
            </a:r>
            <a:r>
              <a:rPr lang="en-US" altLang="en-US" dirty="0" err="1"/>
              <a:t>fonction</a:t>
            </a:r>
            <a:r>
              <a:rPr lang="en-US" altLang="en-US" dirty="0"/>
              <a:t> des </a:t>
            </a:r>
            <a:r>
              <a:rPr lang="en-US" altLang="en-US" dirty="0" err="1"/>
              <a:t>mesures</a:t>
            </a:r>
            <a:r>
              <a:rPr lang="en-US" altLang="en-US" dirty="0"/>
              <a:t> </a:t>
            </a:r>
            <a:r>
              <a:rPr lang="en-US" altLang="en-US" dirty="0" err="1"/>
              <a:t>précédentes</a:t>
            </a:r>
            <a:r>
              <a:rPr lang="en-US" altLang="en-US" dirty="0"/>
              <a:t> et de la situation </a:t>
            </a:r>
            <a:r>
              <a:rPr lang="en-US" altLang="en-US" dirty="0" err="1"/>
              <a:t>clinique</a:t>
            </a:r>
            <a:r>
              <a:rPr lang="en-US" altLang="en-US" dirty="0"/>
              <a:t> de </a:t>
            </a:r>
            <a:r>
              <a:rPr lang="en-US" altLang="en-US" dirty="0" err="1"/>
              <a:t>l’enfant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Une </a:t>
            </a:r>
            <a:r>
              <a:rPr lang="en-US" altLang="en-US" dirty="0" err="1"/>
              <a:t>approche</a:t>
            </a:r>
            <a:r>
              <a:rPr lang="en-US" altLang="en-US" dirty="0"/>
              <a:t> pratique pour identifier la </a:t>
            </a:r>
            <a:r>
              <a:rPr lang="en-US" altLang="en-US" dirty="0" err="1"/>
              <a:t>dénutrition</a:t>
            </a:r>
            <a:r>
              <a:rPr lang="en-US" altLang="en-US" dirty="0"/>
              <a:t> </a:t>
            </a:r>
            <a:r>
              <a:rPr lang="en-US" altLang="en-US" dirty="0" err="1"/>
              <a:t>liée</a:t>
            </a:r>
            <a:r>
              <a:rPr lang="en-US" altLang="en-US" dirty="0"/>
              <a:t> à </a:t>
            </a:r>
            <a:r>
              <a:rPr lang="en-US" altLang="en-US" dirty="0" err="1"/>
              <a:t>une</a:t>
            </a:r>
            <a:r>
              <a:rPr lang="en-US" altLang="en-US" dirty="0"/>
              <a:t> </a:t>
            </a:r>
            <a:r>
              <a:rPr lang="en-US" altLang="en-US" dirty="0" err="1"/>
              <a:t>pathologie</a:t>
            </a:r>
            <a:r>
              <a:rPr lang="en-US" altLang="en-US" dirty="0"/>
              <a:t> </a:t>
            </a:r>
            <a:r>
              <a:rPr lang="en-US" altLang="en-US" dirty="0" err="1"/>
              <a:t>pédiatrique</a:t>
            </a:r>
            <a:r>
              <a:rPr lang="en-US" altLang="en-US" dirty="0"/>
              <a:t> </a:t>
            </a:r>
            <a:r>
              <a:rPr lang="en-US" altLang="en-US" dirty="0" err="1"/>
              <a:t>est</a:t>
            </a:r>
            <a:r>
              <a:rPr lang="en-US" altLang="en-US" dirty="0"/>
              <a:t> </a:t>
            </a:r>
            <a:r>
              <a:rPr lang="en-US" altLang="en-US" dirty="0" err="1"/>
              <a:t>expliquée</a:t>
            </a:r>
            <a:r>
              <a:rPr lang="en-US" altLang="en-US" dirty="0"/>
              <a:t> </a:t>
            </a:r>
            <a:r>
              <a:rPr lang="en-US" altLang="en-US" dirty="0" err="1"/>
              <a:t>dans</a:t>
            </a:r>
            <a:r>
              <a:rPr lang="en-US" altLang="en-US" dirty="0"/>
              <a:t> les recommendations du </a:t>
            </a:r>
            <a:r>
              <a:rPr lang="en-US" altLang="en-US" dirty="0" err="1"/>
              <a:t>groupe</a:t>
            </a:r>
            <a:r>
              <a:rPr lang="en-US" altLang="en-US" dirty="0"/>
              <a:t> </a:t>
            </a:r>
            <a:r>
              <a:rPr lang="en-US" altLang="en-US" dirty="0" err="1"/>
              <a:t>d’intérêt</a:t>
            </a:r>
            <a:r>
              <a:rPr lang="en-US" altLang="en-US" dirty="0"/>
              <a:t> special de </a:t>
            </a:r>
            <a:r>
              <a:rPr lang="en-US" altLang="en-US" dirty="0" err="1"/>
              <a:t>l’ESPGHAN</a:t>
            </a:r>
            <a:r>
              <a:rPr lang="en-US" altLang="en-US" dirty="0"/>
              <a:t> sur la malnutrition Clinique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en-US" altLang="en-US" dirty="0" err="1"/>
              <a:t>Outils</a:t>
            </a:r>
            <a:r>
              <a:rPr lang="en-US" altLang="en-US" dirty="0"/>
              <a:t> pratiques</a:t>
            </a:r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training course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video resources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child growth standards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WHO software resources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7878" y="330058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DF4431A3-A9EF-C291-BBCE-DAC9ECD4D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Clemence </a:t>
            </a:r>
            <a:r>
              <a:rPr lang="en-GB" dirty="0" err="1"/>
              <a:t>Saingier</a:t>
            </a:r>
            <a:r>
              <a:rPr lang="en-GB" dirty="0"/>
              <a:t>, Florence </a:t>
            </a:r>
            <a:r>
              <a:rPr lang="en-GB" dirty="0" err="1"/>
              <a:t>Lacaille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1138773"/>
          </a:xfrm>
        </p:spPr>
        <p:txBody>
          <a:bodyPr vert="horz"/>
          <a:lstStyle/>
          <a:p>
            <a:r>
              <a:rPr lang="fr-FR" altLang="en-US" dirty="0"/>
              <a:t>Contenu</a:t>
            </a:r>
            <a:br>
              <a:rPr lang="en-US" altLang="en-US" dirty="0"/>
            </a:br>
            <a:r>
              <a:rPr lang="fr-FR" altLang="en-US" sz="1800" b="0" dirty="0"/>
              <a:t>Anthropométrie</a:t>
            </a:r>
            <a:r>
              <a:rPr lang="en-US" altLang="en-US" sz="1800" b="0" dirty="0"/>
              <a:t> chez </a:t>
            </a:r>
            <a:r>
              <a:rPr lang="fr-FR" altLang="en-US" sz="1800" b="0" dirty="0"/>
              <a:t>l’enfant</a:t>
            </a:r>
            <a:r>
              <a:rPr lang="en-US" altLang="en-US" sz="1800" b="0" dirty="0"/>
              <a:t> : techniques de </a:t>
            </a:r>
            <a:r>
              <a:rPr lang="fr-FR" altLang="en-US" sz="1800" b="0" dirty="0"/>
              <a:t>mesures</a:t>
            </a:r>
            <a:r>
              <a:rPr lang="en-US" altLang="en-US" sz="1800" b="0" dirty="0"/>
              <a:t> et </a:t>
            </a:r>
            <a:r>
              <a:rPr lang="fr-FR" altLang="en-US" sz="1800" b="0" dirty="0"/>
              <a:t>erreurs</a:t>
            </a:r>
            <a:r>
              <a:rPr lang="en-US" altLang="en-US" sz="1800" b="0" dirty="0"/>
              <a:t> les plus </a:t>
            </a:r>
            <a:r>
              <a:rPr lang="fr-FR" altLang="en-US" sz="1800" b="0" dirty="0"/>
              <a:t>fréquentes</a:t>
            </a:r>
            <a:br>
              <a:rPr lang="en-US" altLang="en-US" sz="1800" b="0" dirty="0"/>
            </a:b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Comment </a:t>
            </a:r>
            <a:r>
              <a:rPr lang="fr-FR" sz="2000" dirty="0"/>
              <a:t>mesurer</a:t>
            </a:r>
            <a:r>
              <a:rPr lang="en-GB" sz="2000" dirty="0"/>
              <a:t> la </a:t>
            </a:r>
            <a:r>
              <a:rPr lang="fr-FR" sz="2000" dirty="0"/>
              <a:t>longueur</a:t>
            </a:r>
            <a:r>
              <a:rPr lang="en-GB" sz="2000" dirty="0"/>
              <a:t> </a:t>
            </a:r>
            <a:r>
              <a:rPr lang="fr-FR" sz="2000" dirty="0"/>
              <a:t>couchée</a:t>
            </a:r>
            <a:r>
              <a:rPr lang="en-GB" sz="2000" dirty="0"/>
              <a:t> chez un enfant de </a:t>
            </a:r>
            <a:r>
              <a:rPr lang="fr-HT" sz="2000" dirty="0"/>
              <a:t>moins</a:t>
            </a:r>
            <a:r>
              <a:rPr lang="en-GB" sz="2000" dirty="0"/>
              <a:t> de 2 </a:t>
            </a:r>
            <a:r>
              <a:rPr lang="fr-FR" sz="2000" dirty="0"/>
              <a:t>ans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Comment </a:t>
            </a:r>
            <a:r>
              <a:rPr lang="fr-FR" sz="2000" dirty="0"/>
              <a:t>mesurer</a:t>
            </a:r>
            <a:r>
              <a:rPr lang="en-GB" sz="2000" dirty="0"/>
              <a:t> la </a:t>
            </a:r>
            <a:r>
              <a:rPr lang="fr-FR" sz="2000" dirty="0"/>
              <a:t>taille</a:t>
            </a:r>
            <a:r>
              <a:rPr lang="en-GB" sz="2000" dirty="0"/>
              <a:t> </a:t>
            </a:r>
            <a:r>
              <a:rPr lang="fr-FR" sz="2000" dirty="0"/>
              <a:t>debout</a:t>
            </a:r>
            <a:r>
              <a:rPr lang="en-GB" sz="2000" dirty="0"/>
              <a:t> chez un enfant de plus de 2 </a:t>
            </a:r>
            <a:r>
              <a:rPr lang="fr-FR" sz="2000" dirty="0"/>
              <a:t>ans</a:t>
            </a:r>
            <a:r>
              <a:rPr lang="en-GB" sz="2000" dirty="0"/>
              <a:t>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Comment </a:t>
            </a:r>
            <a:r>
              <a:rPr lang="fr-FR" sz="2000" dirty="0"/>
              <a:t>mesurer</a:t>
            </a:r>
            <a:r>
              <a:rPr lang="en-GB" sz="2000" dirty="0"/>
              <a:t> le </a:t>
            </a:r>
            <a:r>
              <a:rPr lang="fr-FR" sz="2000" dirty="0"/>
              <a:t>périmètre</a:t>
            </a:r>
            <a:r>
              <a:rPr lang="en-GB" sz="2000" dirty="0"/>
              <a:t> </a:t>
            </a:r>
            <a:r>
              <a:rPr lang="fr-FR" sz="2000" dirty="0"/>
              <a:t>crânien</a:t>
            </a:r>
            <a:r>
              <a:rPr lang="en-GB" sz="2000" dirty="0"/>
              <a:t>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Comment </a:t>
            </a:r>
            <a:r>
              <a:rPr lang="en-GB" sz="2000" dirty="0" err="1"/>
              <a:t>mesurer</a:t>
            </a:r>
            <a:r>
              <a:rPr lang="en-GB" sz="2000" dirty="0"/>
              <a:t> le </a:t>
            </a:r>
            <a:r>
              <a:rPr lang="en-GB" sz="2000" dirty="0" err="1"/>
              <a:t>poids</a:t>
            </a:r>
            <a:r>
              <a:rPr lang="en-GB" sz="2000" dirty="0"/>
              <a:t> d’un enfant de </a:t>
            </a:r>
            <a:r>
              <a:rPr lang="en-GB" sz="2000" dirty="0" err="1"/>
              <a:t>moins</a:t>
            </a:r>
            <a:r>
              <a:rPr lang="en-GB" sz="2000" dirty="0"/>
              <a:t> de 2 </a:t>
            </a:r>
            <a:r>
              <a:rPr lang="en-GB" sz="2000" dirty="0" err="1"/>
              <a:t>ans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Comment </a:t>
            </a:r>
            <a:r>
              <a:rPr lang="en-GB" sz="2000" dirty="0" err="1"/>
              <a:t>mesurer</a:t>
            </a:r>
            <a:r>
              <a:rPr lang="en-GB" sz="2000" dirty="0"/>
              <a:t> le </a:t>
            </a:r>
            <a:r>
              <a:rPr lang="en-GB" sz="2000" dirty="0" err="1"/>
              <a:t>poids</a:t>
            </a:r>
            <a:r>
              <a:rPr lang="en-GB" sz="2000" dirty="0"/>
              <a:t> d’un enfant de plus de 2 </a:t>
            </a:r>
            <a:r>
              <a:rPr lang="en-GB" sz="2000" dirty="0" err="1"/>
              <a:t>ans</a:t>
            </a:r>
            <a:r>
              <a:rPr lang="en-GB" sz="2000" dirty="0"/>
              <a:t>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/>
              <a:t>Comment </a:t>
            </a:r>
            <a:r>
              <a:rPr lang="en-GB" sz="2000" dirty="0" err="1"/>
              <a:t>mesurer</a:t>
            </a:r>
            <a:r>
              <a:rPr lang="en-GB" sz="2000" dirty="0"/>
              <a:t> le </a:t>
            </a:r>
            <a:r>
              <a:rPr lang="en-GB" sz="2000" dirty="0" err="1"/>
              <a:t>poids</a:t>
            </a:r>
            <a:r>
              <a:rPr lang="en-GB" sz="2000" dirty="0"/>
              <a:t> d’un enfant non </a:t>
            </a:r>
            <a:r>
              <a:rPr lang="en-GB" sz="2000" dirty="0" err="1"/>
              <a:t>coopérant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000" dirty="0" err="1"/>
              <a:t>Autres</a:t>
            </a:r>
            <a:r>
              <a:rPr lang="en-GB" sz="2000" dirty="0"/>
              <a:t> </a:t>
            </a:r>
            <a:r>
              <a:rPr lang="en-GB" sz="2000" dirty="0" err="1"/>
              <a:t>outils</a:t>
            </a:r>
            <a:r>
              <a:rPr lang="en-GB" sz="2000" dirty="0"/>
              <a:t> </a:t>
            </a:r>
            <a:r>
              <a:rPr lang="en-GB" sz="2000" dirty="0" err="1"/>
              <a:t>pratiques</a:t>
            </a:r>
            <a:r>
              <a:rPr lang="en-GB" sz="2000" dirty="0"/>
              <a:t>, liens et </a:t>
            </a:r>
            <a:r>
              <a:rPr lang="en-GB" sz="2000" dirty="0" err="1"/>
              <a:t>informations</a:t>
            </a:r>
            <a:r>
              <a:rPr lang="en-GB" sz="2000" dirty="0"/>
              <a:t> </a:t>
            </a:r>
            <a:r>
              <a:rPr lang="en-GB" sz="2000" dirty="0" err="1"/>
              <a:t>utiles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ERREURS FREQUENTES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Faire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seul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sans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l’aide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d’une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seconde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personne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n’est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contenu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libre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bouger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tirant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seule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jambe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faite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avec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Les 2 jambes ne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tendues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surface sous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n’est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plate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positionné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côté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couche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n’a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été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enlevée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partie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inférieure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toise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n’est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plate et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parallèle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/>
              <a:t>Longueur </a:t>
            </a:r>
            <a:r>
              <a:rPr lang="en-GB" altLang="en-US" dirty="0" err="1"/>
              <a:t>couchée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en-GB" altLang="en-US" sz="2000" b="0" dirty="0" err="1"/>
              <a:t>ans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0F86988B-71F0-3AB2-CDE8-E28F534C30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D08894-D365-A98C-6979-B171EAA33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F3DDF2C-B49F-615A-2EA8-EDC8F773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A7B26D52-3F4F-5921-D832-610F339C1B4F}"/>
              </a:ext>
            </a:extLst>
          </p:cNvPr>
          <p:cNvSpPr/>
          <p:nvPr/>
        </p:nvSpPr>
        <p:spPr>
          <a:xfrm>
            <a:off x="4859718" y="582848"/>
            <a:ext cx="3923919" cy="3405492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TECHNIQUE CORRECTE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Utiliser du matériel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bien entretenu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et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régulièrement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calibré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fois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 an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avant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besoin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Retirer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vêtements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y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compris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couche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et placer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nourrisson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allongé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plat sur le dos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Deux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personnes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nécessaires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: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maintenir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tête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place,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l’autre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deux jambes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tendues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La première </a:t>
            </a:r>
            <a:r>
              <a:rPr lang="en-GB" altLang="en-US" sz="1100" b="1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personne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tête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contre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partie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supérieure de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toise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nourrisson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ayant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visage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vers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haut </a:t>
            </a:r>
          </a:p>
          <a:p>
            <a:pPr>
              <a:spcBef>
                <a:spcPct val="0"/>
              </a:spcBef>
              <a:defRPr/>
            </a:pP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La </a:t>
            </a:r>
            <a:r>
              <a:rPr lang="en-GB" altLang="en-US" sz="1100" b="1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deuxième</a:t>
            </a:r>
            <a:r>
              <a:rPr lang="en-GB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b="1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personne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Redresse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tronc et les jambes et les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maintient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fermement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Positionne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façon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parallèle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partie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inférieure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toise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Ramène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partie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inférieure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toise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au contact de la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plante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des deux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fermement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maintenus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Idéalement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, les deux jambes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doivent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être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tendues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, les chevilles à angle droit par rapport aux jambes et les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orteils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pointés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spc="-1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vers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 le haut. 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longueur au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millimètre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près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B15A1C9-251D-F452-EE2B-B0E22CADA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fr-FR" altLang="en-US" dirty="0"/>
              <a:t>Longueur couchée </a:t>
            </a:r>
            <a:r>
              <a:rPr lang="fr-FR" altLang="en-US" sz="2000" b="0" dirty="0"/>
              <a:t>(&lt;2 ans)</a:t>
            </a:r>
            <a:endParaRPr lang="fr-FR" altLang="en-US" b="0" dirty="0"/>
          </a:p>
        </p:txBody>
      </p:sp>
      <p:grpSp>
        <p:nvGrpSpPr>
          <p:cNvPr id="8" name="Playbutton">
            <a:extLst>
              <a:ext uri="{FF2B5EF4-FFF2-40B4-BE49-F238E27FC236}">
                <a16:creationId xmlns:a16="http://schemas.microsoft.com/office/drawing/2014/main" id="{01040996-B726-544E-6411-47F3086DFAE5}"/>
              </a:ext>
            </a:extLst>
          </p:cNvPr>
          <p:cNvGrpSpPr/>
          <p:nvPr/>
        </p:nvGrpSpPr>
        <p:grpSpPr>
          <a:xfrm>
            <a:off x="6149898" y="4160203"/>
            <a:ext cx="2563200" cy="350520"/>
            <a:chOff x="6149898" y="4160203"/>
            <a:chExt cx="2563200" cy="350520"/>
          </a:xfrm>
        </p:grpSpPr>
        <p:sp>
          <p:nvSpPr>
            <p:cNvPr id="9" name="Rechteck: abgerundete Ecken 2">
              <a:extLst>
                <a:ext uri="{FF2B5EF4-FFF2-40B4-BE49-F238E27FC236}">
                  <a16:creationId xmlns:a16="http://schemas.microsoft.com/office/drawing/2014/main" id="{A9E825A3-7CBB-A60B-C76B-9CAD8EE32C5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Ressource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Comment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mesurer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la longueur</a:t>
              </a:r>
            </a:p>
          </p:txBody>
        </p:sp>
        <p:grpSp>
          <p:nvGrpSpPr>
            <p:cNvPr id="10" name="Gruppieren 19">
              <a:extLst>
                <a:ext uri="{FF2B5EF4-FFF2-40B4-BE49-F238E27FC236}">
                  <a16:creationId xmlns:a16="http://schemas.microsoft.com/office/drawing/2014/main" id="{ED4F63B6-2561-CB6A-1200-98B108AC3AEA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674552BA-548D-93B7-C076-2AD6D8DD0157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Gleichschenkliges Dreieck 18">
                <a:extLst>
                  <a:ext uri="{FF2B5EF4-FFF2-40B4-BE49-F238E27FC236}">
                    <a16:creationId xmlns:a16="http://schemas.microsoft.com/office/drawing/2014/main" id="{F61B64F9-4960-6A33-D21D-860ACDAA9D72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5FE198B-EF9A-352B-2B01-0BC3876B961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8D8CBC6E-2B1C-EAF8-A370-449D00EA563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7">
              <a:extLst>
                <a:ext uri="{FF2B5EF4-FFF2-40B4-BE49-F238E27FC236}">
                  <a16:creationId xmlns:a16="http://schemas.microsoft.com/office/drawing/2014/main" id="{5B85E19E-C5E5-0A89-4429-4EE09DE93AA5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7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A37330F6-4CDE-3FD3-A4A9-4A222B213B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84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 showWhenStopped="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718F35-7E4D-FF5D-5695-715EC7704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113C353-F482-E4D1-6BEF-AF566AA2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1B41C3A7-D7C7-C389-55F2-7F646C917D82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ERREURS FREQUENTES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porte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chaussures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la pointe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Les talons et les jambes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écartés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genoux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complètement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tendus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complètement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habillé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s’appuie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un meuble /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soignant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/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personne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qui le/la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placés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l’un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derrière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l’autre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ne 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droit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tête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n’est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positionnée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dans le plan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Francfort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 la tête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relevée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abaissée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DC5E247-933F-2528-E25E-F7D4750E7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/>
              <a:t>Taille </a:t>
            </a:r>
            <a:r>
              <a:rPr lang="en-GB" altLang="en-US" dirty="0" err="1"/>
              <a:t>debout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en-GB" altLang="en-US" sz="2000" b="0" dirty="0" err="1"/>
              <a:t>ans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8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C565774B-B607-E06B-DDE7-A7624FC79D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9" name="Gruppieren 10">
            <a:extLst>
              <a:ext uri="{FF2B5EF4-FFF2-40B4-BE49-F238E27FC236}">
                <a16:creationId xmlns:a16="http://schemas.microsoft.com/office/drawing/2014/main" id="{61E3FD80-ABF6-ED51-1300-532B2EF60CF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0" name="Freeform 49">
              <a:extLst>
                <a:ext uri="{FF2B5EF4-FFF2-40B4-BE49-F238E27FC236}">
                  <a16:creationId xmlns:a16="http://schemas.microsoft.com/office/drawing/2014/main" id="{B653EE06-95E5-1AFB-CC7E-5D367DEF816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ihandform: Form 14">
              <a:extLst>
                <a:ext uri="{FF2B5EF4-FFF2-40B4-BE49-F238E27FC236}">
                  <a16:creationId xmlns:a16="http://schemas.microsoft.com/office/drawing/2014/main" id="{6E2D83EB-A5EB-DD04-38D1-40B755EE391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5533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F878B03-883D-E753-EECD-09400AEC4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5304DE2-0F7E-4FEE-F571-084AD546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B927AC33-62D2-F682-809E-A93FA740E406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TECHNIQUE CORRECTE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Utiliser du matériel bien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entretenu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régulièrement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calibré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fr-F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fois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par an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avant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besoin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Retirer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vêtements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lourds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vestes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pulls…), les chaussures,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chaussettes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épaisses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accessoires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placés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dans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cheveux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casquettes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chapeaux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doit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être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debout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joints, les talons, les fesses et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omoplates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collés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toise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S’assurer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les bras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soient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relâchés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les jambes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tendues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pieds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à plat et joints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Mettre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tête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horizontalement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dans la position du plan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Francfort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S’assurer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curseur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repose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fermement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la tête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taille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centimètres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et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arrondir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millimètre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plus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proche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857D805-E8EC-E584-AB4C-F7164D8C7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en-GB" altLang="en-US" dirty="0"/>
              <a:t>Taille </a:t>
            </a:r>
            <a:r>
              <a:rPr lang="en-GB" altLang="en-US" dirty="0" err="1"/>
              <a:t>debout</a:t>
            </a:r>
            <a:r>
              <a:rPr lang="en-GB" altLang="en-US" dirty="0"/>
              <a:t> </a:t>
            </a:r>
            <a:r>
              <a:rPr lang="en-GB" altLang="en-US" sz="2000" b="0" dirty="0"/>
              <a:t>(enfants &gt;2 </a:t>
            </a:r>
            <a:r>
              <a:rPr lang="en-GB" altLang="en-US" sz="2000" b="0" dirty="0" err="1"/>
              <a:t>ans</a:t>
            </a:r>
            <a:r>
              <a:rPr lang="en-GB" altLang="en-US" sz="2000" b="0" dirty="0"/>
              <a:t> qui </a:t>
            </a:r>
            <a:r>
              <a:rPr lang="en-GB" altLang="en-US" sz="2000" b="0" dirty="0" err="1"/>
              <a:t>peuvent</a:t>
            </a:r>
            <a:r>
              <a:rPr lang="en-GB" altLang="en-US" sz="2000" b="0" dirty="0"/>
              <a:t> se </a:t>
            </a:r>
            <a:r>
              <a:rPr lang="en-GB" altLang="en-US" sz="2000" b="0" dirty="0" err="1"/>
              <a:t>tenir</a:t>
            </a:r>
            <a:r>
              <a:rPr lang="en-GB" altLang="en-US" sz="2000" b="0" dirty="0"/>
              <a:t> droit)</a:t>
            </a:r>
            <a:endParaRPr lang="en-GB" altLang="en-US" b="0" dirty="0"/>
          </a:p>
        </p:txBody>
      </p:sp>
      <p:grpSp>
        <p:nvGrpSpPr>
          <p:cNvPr id="8" name="Playbutton">
            <a:extLst>
              <a:ext uri="{FF2B5EF4-FFF2-40B4-BE49-F238E27FC236}">
                <a16:creationId xmlns:a16="http://schemas.microsoft.com/office/drawing/2014/main" id="{23CC0F82-3C74-DEEE-4C36-32C7942224F7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9" name="Rechteck: abgerundete Ecken 2">
              <a:extLst>
                <a:ext uri="{FF2B5EF4-FFF2-40B4-BE49-F238E27FC236}">
                  <a16:creationId xmlns:a16="http://schemas.microsoft.com/office/drawing/2014/main" id="{761E5AE6-F9BC-A200-A637-8AE54B7F455D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Ressource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Comment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mesurer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la taille</a:t>
              </a:r>
            </a:p>
          </p:txBody>
        </p:sp>
        <p:grpSp>
          <p:nvGrpSpPr>
            <p:cNvPr id="10" name="Gruppieren 19">
              <a:extLst>
                <a:ext uri="{FF2B5EF4-FFF2-40B4-BE49-F238E27FC236}">
                  <a16:creationId xmlns:a16="http://schemas.microsoft.com/office/drawing/2014/main" id="{7474C2DC-00D4-AD4F-A86A-C465FC71759C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662AAB79-AED1-37B7-431E-FE99B5F07F3B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Gleichschenkliges Dreieck 18">
                <a:extLst>
                  <a:ext uri="{FF2B5EF4-FFF2-40B4-BE49-F238E27FC236}">
                    <a16:creationId xmlns:a16="http://schemas.microsoft.com/office/drawing/2014/main" id="{AD2C1BD1-089E-C1CE-025E-2A6A28B76400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13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AAB08880-CE22-F5B7-74E7-48CA19FEA0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14" name="Gruppieren 24">
            <a:extLst>
              <a:ext uri="{FF2B5EF4-FFF2-40B4-BE49-F238E27FC236}">
                <a16:creationId xmlns:a16="http://schemas.microsoft.com/office/drawing/2014/main" id="{48ADBE85-9B53-F1F6-B93B-AE34B3026BC2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E7779A-8122-7A43-FDBD-CC298249607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7">
              <a:extLst>
                <a:ext uri="{FF2B5EF4-FFF2-40B4-BE49-F238E27FC236}">
                  <a16:creationId xmlns:a16="http://schemas.microsoft.com/office/drawing/2014/main" id="{BA56726A-6226-B6E4-2365-C2088A511CD4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7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72273923-4DCE-70E7-D575-E4E8A752D24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13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5558DD5-C448-E5B5-C21D-CD2D93736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D09C972-F595-DB6F-E203-11E362F98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4296D431-93AA-77B9-BC96-F5CD3235034E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ERREURS FREQUENTES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trop haut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situé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au dessus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sourcils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oreilles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des deux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Utiliser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non flexible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extensible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situé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trop haut/bas à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l’arrière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tête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passe sur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oreilles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A363C1F-1BFA-2774-AF7B-81954EBDD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US" altLang="en-US" dirty="0" err="1"/>
              <a:t>Périmètre</a:t>
            </a:r>
            <a:r>
              <a:rPr lang="en-US" altLang="en-US" dirty="0"/>
              <a:t> </a:t>
            </a:r>
            <a:r>
              <a:rPr lang="en-US" altLang="en-US" dirty="0" err="1"/>
              <a:t>crânien</a:t>
            </a:r>
            <a:endParaRPr lang="en-US" altLang="en-US" dirty="0"/>
          </a:p>
        </p:txBody>
      </p:sp>
      <p:pic>
        <p:nvPicPr>
          <p:cNvPr id="8" name="Grafik 2">
            <a:extLst>
              <a:ext uri="{FF2B5EF4-FFF2-40B4-BE49-F238E27FC236}">
                <a16:creationId xmlns:a16="http://schemas.microsoft.com/office/drawing/2014/main" id="{368F3A94-2DA1-FA78-2D06-57EE75485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ußzeilenplatzhalter 2">
            <a:extLst>
              <a:ext uri="{FF2B5EF4-FFF2-40B4-BE49-F238E27FC236}">
                <a16:creationId xmlns:a16="http://schemas.microsoft.com/office/drawing/2014/main" id="{7BEE54DB-3D1D-AA28-F9B2-B6BA3F83120C}"/>
              </a:ext>
            </a:extLst>
          </p:cNvPr>
          <p:cNvSpPr txBox="1">
            <a:spLocks/>
          </p:cNvSpPr>
          <p:nvPr/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0" name="Foliennummernplatzhalter 3">
            <a:extLst>
              <a:ext uri="{FF2B5EF4-FFF2-40B4-BE49-F238E27FC236}">
                <a16:creationId xmlns:a16="http://schemas.microsoft.com/office/drawing/2014/main" id="{5E6C2FE6-747A-CFE8-2D43-8E7C9FCD9A6B}"/>
              </a:ext>
            </a:extLst>
          </p:cNvPr>
          <p:cNvSpPr txBox="1">
            <a:spLocks/>
          </p:cNvSpPr>
          <p:nvPr/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1" name="Gruppieren 13">
            <a:extLst>
              <a:ext uri="{FF2B5EF4-FFF2-40B4-BE49-F238E27FC236}">
                <a16:creationId xmlns:a16="http://schemas.microsoft.com/office/drawing/2014/main" id="{A8A4A844-E881-3A55-2482-BD60EA6DDAD7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2" name="Freeform 49">
              <a:extLst>
                <a:ext uri="{FF2B5EF4-FFF2-40B4-BE49-F238E27FC236}">
                  <a16:creationId xmlns:a16="http://schemas.microsoft.com/office/drawing/2014/main" id="{2FE63706-9F5C-F29C-74EE-5870A565A197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ihandform: Form 16">
              <a:extLst>
                <a:ext uri="{FF2B5EF4-FFF2-40B4-BE49-F238E27FC236}">
                  <a16:creationId xmlns:a16="http://schemas.microsoft.com/office/drawing/2014/main" id="{24D87C57-B04D-C542-404C-D811BC65236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353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AD4FECB-302E-5C6C-B621-E99428921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9F947E-7D64-62D2-F87E-965369188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45AC5768-CD40-880F-098A-CD03E19ED7C0}"/>
              </a:ext>
            </a:extLst>
          </p:cNvPr>
          <p:cNvSpPr/>
          <p:nvPr/>
        </p:nvSpPr>
        <p:spPr>
          <a:xfrm>
            <a:off x="4781296" y="851508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TECHNIQUE CORRECTE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Utiliser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souple et non extensible pour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périmètre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crânien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Retirer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pinces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les bandeaux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autres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accessoires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situés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dans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cheveux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Asseoir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genoux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l’accompagnant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Tenir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immobile pendant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Passer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autour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tête et le positioner au dessus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sourcils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Vérifier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que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ruban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passe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juste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au dessus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oreilles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sur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protubérance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occipitale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externe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arrière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 la tête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Tirer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fermement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pour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comprimer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cheveux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et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peau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mais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sans entrainer un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inconfort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chez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arrondissant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au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millimètre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plus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proche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Répéter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et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s’il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existe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difference de &gt;0.5cm,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troisième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doit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être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effectuée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Calculer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moyenne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des trois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mesures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3E70127-C72C-9A4C-540C-BDA0CEA8C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en-US" altLang="en-US" dirty="0" err="1"/>
              <a:t>Périmètre</a:t>
            </a:r>
            <a:r>
              <a:rPr lang="en-US" altLang="en-US" dirty="0"/>
              <a:t> </a:t>
            </a:r>
            <a:r>
              <a:rPr lang="en-US" altLang="en-US" dirty="0" err="1"/>
              <a:t>crânien</a:t>
            </a:r>
            <a:r>
              <a:rPr lang="en-US" altLang="en-US" dirty="0"/>
              <a:t> </a:t>
            </a:r>
            <a:endParaRPr lang="en-US" altLang="en-US" b="0" dirty="0"/>
          </a:p>
        </p:txBody>
      </p:sp>
      <p:grpSp>
        <p:nvGrpSpPr>
          <p:cNvPr id="8" name="Playbutton">
            <a:extLst>
              <a:ext uri="{FF2B5EF4-FFF2-40B4-BE49-F238E27FC236}">
                <a16:creationId xmlns:a16="http://schemas.microsoft.com/office/drawing/2014/main" id="{CB5CD8E0-51B5-4007-3B76-84D598F9A27E}"/>
              </a:ext>
            </a:extLst>
          </p:cNvPr>
          <p:cNvGrpSpPr/>
          <p:nvPr/>
        </p:nvGrpSpPr>
        <p:grpSpPr>
          <a:xfrm>
            <a:off x="6142278" y="4160203"/>
            <a:ext cx="2562937" cy="350520"/>
            <a:chOff x="6142278" y="4160203"/>
            <a:chExt cx="2562937" cy="350520"/>
          </a:xfrm>
        </p:grpSpPr>
        <p:sp>
          <p:nvSpPr>
            <p:cNvPr id="9" name="Rechteck: abgerundete Ecken 2">
              <a:extLst>
                <a:ext uri="{FF2B5EF4-FFF2-40B4-BE49-F238E27FC236}">
                  <a16:creationId xmlns:a16="http://schemas.microsoft.com/office/drawing/2014/main" id="{E61A9DAB-6A57-45DA-5AE6-5CFB0BA6D8F2}"/>
                </a:ext>
              </a:extLst>
            </p:cNvPr>
            <p:cNvSpPr/>
            <p:nvPr/>
          </p:nvSpPr>
          <p:spPr>
            <a:xfrm>
              <a:off x="614227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Ressource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Comment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mesurer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le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périmètre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crânien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10" name="Gruppieren 19">
              <a:extLst>
                <a:ext uri="{FF2B5EF4-FFF2-40B4-BE49-F238E27FC236}">
                  <a16:creationId xmlns:a16="http://schemas.microsoft.com/office/drawing/2014/main" id="{9E7E7CF2-5A87-226A-2BA3-597A8608E40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DFFAC5DA-CA85-3BB3-F776-C2DC66E8B390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Gleichschenkliges Dreieck 18">
                <a:extLst>
                  <a:ext uri="{FF2B5EF4-FFF2-40B4-BE49-F238E27FC236}">
                    <a16:creationId xmlns:a16="http://schemas.microsoft.com/office/drawing/2014/main" id="{7BDD6F23-2BE1-D6F4-41B6-35090C9A1547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13" name="Picture 5">
            <a:extLst>
              <a:ext uri="{FF2B5EF4-FFF2-40B4-BE49-F238E27FC236}">
                <a16:creationId xmlns:a16="http://schemas.microsoft.com/office/drawing/2014/main" id="{00FDE229-2569-7447-6135-81CB28EDE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C375641-7B26-8A2F-1D51-D1962EE9E066}"/>
              </a:ext>
            </a:extLst>
          </p:cNvPr>
          <p:cNvSpPr txBox="1">
            <a:spLocks/>
          </p:cNvSpPr>
          <p:nvPr/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E75A5A4E-EA2B-B7EE-F8F8-EBEAA3811865}"/>
              </a:ext>
            </a:extLst>
          </p:cNvPr>
          <p:cNvSpPr txBox="1">
            <a:spLocks/>
          </p:cNvSpPr>
          <p:nvPr/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1000" b="1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16" name="Gruppieren 23">
            <a:extLst>
              <a:ext uri="{FF2B5EF4-FFF2-40B4-BE49-F238E27FC236}">
                <a16:creationId xmlns:a16="http://schemas.microsoft.com/office/drawing/2014/main" id="{3498B61C-AD01-ED35-6777-EFE8263FDF5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17" name="Freeform 49">
              <a:extLst>
                <a:ext uri="{FF2B5EF4-FFF2-40B4-BE49-F238E27FC236}">
                  <a16:creationId xmlns:a16="http://schemas.microsoft.com/office/drawing/2014/main" id="{2C86041C-690C-DF4D-DBBD-3C42E8AF86CF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7">
              <a:extLst>
                <a:ext uri="{FF2B5EF4-FFF2-40B4-BE49-F238E27FC236}">
                  <a16:creationId xmlns:a16="http://schemas.microsoft.com/office/drawing/2014/main" id="{4F3717D5-A920-91FF-BFAA-A9ADF81EFDB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9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50029C0B-8500-3EBB-C986-B6373C85A9A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1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262F67B-9B50-1120-6504-6D64D69EB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347D8F-5A11-E48A-FF5A-67EF46E53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sp>
        <p:nvSpPr>
          <p:cNvPr id="6" name="Rechteck 11">
            <a:extLst>
              <a:ext uri="{FF2B5EF4-FFF2-40B4-BE49-F238E27FC236}">
                <a16:creationId xmlns:a16="http://schemas.microsoft.com/office/drawing/2014/main" id="{8658C53A-AF1D-B44E-52A6-2567015EE5C2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en-US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ERREURS FREQUENTES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habillé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couche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étant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maintenu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soutenu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pesé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avec des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jouets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dans les mains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Les jambes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les mains de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l’enfant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touchent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table (sur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laquelle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posée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la balance)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ou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mur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La balance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est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posée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une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surface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molle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(par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exemple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le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matelas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d’un lit)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6D58C7-22BE-4E93-0A9C-7ED0FF461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en-GB" altLang="en-US" dirty="0" err="1"/>
              <a:t>Poids</a:t>
            </a:r>
            <a:r>
              <a:rPr lang="en-GB" altLang="en-US" dirty="0"/>
              <a:t> d’un enfant </a:t>
            </a:r>
            <a:r>
              <a:rPr lang="en-GB" altLang="en-US" sz="2000" b="0" dirty="0"/>
              <a:t>(&lt;2 </a:t>
            </a:r>
            <a:r>
              <a:rPr lang="en-GB" altLang="en-US" sz="2000" b="0" dirty="0" err="1"/>
              <a:t>ans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8" name="Grafik 5">
            <a:extLst>
              <a:ext uri="{FF2B5EF4-FFF2-40B4-BE49-F238E27FC236}">
                <a16:creationId xmlns:a16="http://schemas.microsoft.com/office/drawing/2014/main" id="{81871A7C-9585-6FFD-C452-CD856B455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pieren 10">
            <a:extLst>
              <a:ext uri="{FF2B5EF4-FFF2-40B4-BE49-F238E27FC236}">
                <a16:creationId xmlns:a16="http://schemas.microsoft.com/office/drawing/2014/main" id="{D1558F28-0F26-8C34-5971-67A8E910169F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0" name="Freeform 49">
              <a:extLst>
                <a:ext uri="{FF2B5EF4-FFF2-40B4-BE49-F238E27FC236}">
                  <a16:creationId xmlns:a16="http://schemas.microsoft.com/office/drawing/2014/main" id="{BD789E2D-1149-9DBE-411C-C890746FD2BA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ihandform: Form 16">
              <a:extLst>
                <a:ext uri="{FF2B5EF4-FFF2-40B4-BE49-F238E27FC236}">
                  <a16:creationId xmlns:a16="http://schemas.microsoft.com/office/drawing/2014/main" id="{03528312-F8D3-3D78-9BB5-010659C1C3C1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61454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234E3F-2B75-462B-897B-C644F199F8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1DB444-464E-407C-B22B-06781938FC4C}">
  <ds:schemaRefs>
    <ds:schemaRef ds:uri="http://schemas.microsoft.com/office/2006/metadata/properties"/>
    <ds:schemaRef ds:uri="978bb406-f9b4-4bf4-93fc-8ca01d6e3e84"/>
    <ds:schemaRef ds:uri="http://schemas.microsoft.com/office/2006/documentManagement/types"/>
    <ds:schemaRef ds:uri="7b5a56f8-56c5-4c53-9a70-bce830385d8a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1457</Words>
  <Application>Microsoft Office PowerPoint</Application>
  <PresentationFormat>On-screen Show (16:9)</PresentationFormat>
  <Paragraphs>180</Paragraphs>
  <Slides>16</Slides>
  <Notes>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Contenu Anthropométrie chez l’enfant : techniques de mesures et erreurs les plus fréquentes </vt:lpstr>
      <vt:lpstr>Longueur couchée (&lt;2 ans)</vt:lpstr>
      <vt:lpstr>Longueur couchée (&lt;2 ans)</vt:lpstr>
      <vt:lpstr>Taille debout (&gt;2 ans)</vt:lpstr>
      <vt:lpstr>Taille debout (enfants &gt;2 ans qui peuvent se tenir droit)</vt:lpstr>
      <vt:lpstr>Périmètre crânien</vt:lpstr>
      <vt:lpstr>Périmètre crânien </vt:lpstr>
      <vt:lpstr>Poids d’un enfant (&lt;2 ans)</vt:lpstr>
      <vt:lpstr>Poids d’un enfant (&lt;2 ans)</vt:lpstr>
      <vt:lpstr>Poids d’un enfant (&gt;2 ans)</vt:lpstr>
      <vt:lpstr>Poids d’un enfant (&gt;2 ans)</vt:lpstr>
      <vt:lpstr>Poids d’un enfant non coopérant</vt:lpstr>
      <vt:lpstr>Courbes anthropométriques</vt:lpstr>
      <vt:lpstr>Outils pratiques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456</cp:revision>
  <cp:lastPrinted>2019-10-15T08:56:38Z</cp:lastPrinted>
  <dcterms:created xsi:type="dcterms:W3CDTF">2016-04-11T22:55:53Z</dcterms:created>
  <dcterms:modified xsi:type="dcterms:W3CDTF">2024-01-23T11:28:09Z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</Properties>
</file>