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9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omments/comment1.xml" ContentType="application/vnd.openxmlformats-officedocument.presentationml.comments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837" r:id="rId2"/>
    <p:sldId id="2891" r:id="rId3"/>
    <p:sldId id="2892" r:id="rId4"/>
    <p:sldId id="2893" r:id="rId5"/>
    <p:sldId id="2894" r:id="rId6"/>
    <p:sldId id="2895" r:id="rId7"/>
    <p:sldId id="2896" r:id="rId8"/>
    <p:sldId id="2897" r:id="rId9"/>
    <p:sldId id="2898" r:id="rId10"/>
    <p:sldId id="2899" r:id="rId11"/>
    <p:sldId id="2900" r:id="rId12"/>
    <p:sldId id="2901" r:id="rId13"/>
    <p:sldId id="2902" r:id="rId14"/>
    <p:sldId id="2918" r:id="rId1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ieri, Martin PD Dr.med." initials="OMPD" lastIdx="4" clrIdx="0">
    <p:extLst>
      <p:ext uri="{19B8F6BF-5375-455C-9EA6-DF929625EA0E}">
        <p15:presenceInfo xmlns:p15="http://schemas.microsoft.com/office/powerpoint/2012/main" userId="S-1-5-21-220523388-602609370-1801674531-454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EC5"/>
    <a:srgbClr val="FFFFFF"/>
    <a:srgbClr val="E6E6E6"/>
    <a:srgbClr val="CCC0CC"/>
    <a:srgbClr val="7B898A"/>
    <a:srgbClr val="B1B5D8"/>
    <a:srgbClr val="A69DAC"/>
    <a:srgbClr val="A49791"/>
    <a:srgbClr val="073D61"/>
    <a:srgbClr val="00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2" autoAdjust="0"/>
  </p:normalViewPr>
  <p:slideViewPr>
    <p:cSldViewPr snapToGrid="0" snapToObjects="1">
      <p:cViewPr varScale="1">
        <p:scale>
          <a:sx n="121" d="100"/>
          <a:sy n="121" d="100"/>
        </p:scale>
        <p:origin x="184" y="4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854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27T13:02:55.296" idx="1">
    <p:pos x="7921" y="3065"/>
    <p:text>Beweisend: Quick-Anstieg 30 - 120 Min. nach „blinder“ Vitamin K Gabe i.v. (0,5-1 mg/kg, max 10mg)</p:text>
    <p:extLst>
      <p:ext uri="{C676402C-5697-4E1C-873F-D02D1690AC5C}">
        <p15:threadingInfo xmlns:p15="http://schemas.microsoft.com/office/powerpoint/2012/main" timeZoneBias="-60"/>
      </p:ext>
    </p:extLst>
  </p:cm>
  <p:cm authorId="1" dt="2023-02-27T13:05:01.264" idx="2">
    <p:pos x="8013" y="2376"/>
    <p:text>Alter:	Bereich:
bis 30 Tage	64 - 120
31 Tage - 3 Monate	73 - 120
3 Monate - 1 Jahr	70 - 120</p:text>
    <p:extLst>
      <p:ext uri="{C676402C-5697-4E1C-873F-D02D1690AC5C}">
        <p15:threadingInfo xmlns:p15="http://schemas.microsoft.com/office/powerpoint/2012/main" timeZoneBias="-60"/>
      </p:ext>
    </p:extLst>
  </p:cm>
  <p:cm authorId="1" dt="2023-02-27T13:05:16.968" idx="3">
    <p:pos x="8013" y="2512"/>
    <p:text>PT (s)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  <p:cm authorId="1" dt="2023-02-27T13:06:31.327" idx="4">
    <p:pos x="8013" y="2648"/>
    <p:text>Normalwerte siehe Grafik: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63D73-947C-374D-AB6E-A4476F6F1765}" type="datetimeFigureOut">
              <a:rPr lang="fr-FR" smtClean="0"/>
              <a:t>07/04/2024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3FCB2-552F-E040-9145-8950296B91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655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image" Target="../media/image24.png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50508DCC-42BD-7366-6EAB-AD10873386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AFAE16C4-1DDE-2515-B915-864D24659A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Delete</a:t>
            </a:r>
            <a:r>
              <a:rPr lang="en-US" altLang="en-US" baseline="0" dirty="0"/>
              <a:t> A</a:t>
            </a:r>
            <a:endParaRPr lang="he-IL" altLang="en-US" dirty="0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92E6FE3B-0731-7620-200F-EEF93311DC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4DFC0-B77B-4CD5-AB57-5CA66836696B}" type="slidenum">
              <a:rPr kumimoji="0" lang="de-DE" altLang="de-DE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altLang="de-DE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8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261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695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407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No</a:t>
            </a:r>
            <a:r>
              <a:rPr lang="de-DE" baseline="0" dirty="0"/>
              <a:t> ,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early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799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Jaundice</a:t>
            </a:r>
            <a:r>
              <a:rPr lang="de-DE" baseline="0" dirty="0"/>
              <a:t> („</a:t>
            </a:r>
            <a:r>
              <a:rPr lang="de-DE" baseline="0" dirty="0" err="1"/>
              <a:t>yellow</a:t>
            </a:r>
            <a:r>
              <a:rPr lang="de-DE" baseline="0" dirty="0"/>
              <a:t> </a:t>
            </a:r>
            <a:r>
              <a:rPr lang="de-DE" baseline="0" dirty="0" err="1"/>
              <a:t>eyes</a:t>
            </a:r>
            <a:r>
              <a:rPr lang="de-DE" baseline="0" dirty="0"/>
              <a:t>“)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844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8626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247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7388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783572" y="4435764"/>
            <a:ext cx="5486400" cy="4114800"/>
          </a:xfrm>
        </p:spPr>
        <p:txBody>
          <a:bodyPr/>
          <a:lstStyle/>
          <a:p>
            <a:r>
              <a:rPr lang="de-DE" dirty="0"/>
              <a:t>PT </a:t>
            </a:r>
            <a:r>
              <a:rPr lang="de-DE" dirty="0" err="1"/>
              <a:t>is</a:t>
            </a:r>
            <a:r>
              <a:rPr lang="de-DE" dirty="0"/>
              <a:t> in sec</a:t>
            </a:r>
          </a:p>
          <a:p>
            <a:endParaRPr lang="de-DE" dirty="0"/>
          </a:p>
          <a:p>
            <a:endParaRPr lang="de-DE" dirty="0"/>
          </a:p>
          <a:p>
            <a:pPr lvl="0"/>
            <a:r>
              <a:rPr lang="nl-NL" dirty="0"/>
              <a:t>PT (=Protrombin-Zeit = selbe wie Quick!), aber gemessen in sec: Normalwerte Säuglinge &lt;14 sec; danach 11-13 sec; entspricht einem Quick von 70-130%</a:t>
            </a:r>
            <a:endParaRPr lang="en-GB" dirty="0"/>
          </a:p>
          <a:p>
            <a:r>
              <a:rPr lang="nl-NL" dirty="0"/>
              <a:t> </a:t>
            </a:r>
            <a:endParaRPr lang="en-GB" dirty="0"/>
          </a:p>
          <a:p>
            <a:pPr lvl="0"/>
            <a:r>
              <a:rPr lang="nl-NL" dirty="0"/>
              <a:t>INR (=International Normalized Ratio) = 1; entspricht der Norm. INR von 2 bedeutet dass das Blut doppelt so lange braucht um zu gerinnen (Mass der PT)</a:t>
            </a:r>
            <a:endParaRPr lang="en-GB" dirty="0"/>
          </a:p>
          <a:p>
            <a:r>
              <a:rPr lang="nl-NL" dirty="0"/>
              <a:t> </a:t>
            </a:r>
            <a:endParaRPr lang="en-GB" dirty="0"/>
          </a:p>
          <a:p>
            <a:r>
              <a:rPr lang="en-US" dirty="0"/>
              <a:t>APTT (=activated partial-thromboplastin time), </a:t>
            </a:r>
            <a:r>
              <a:rPr lang="en-US" dirty="0" err="1"/>
              <a:t>gemessen</a:t>
            </a:r>
            <a:r>
              <a:rPr lang="en-US" dirty="0"/>
              <a:t> in sec: </a:t>
            </a:r>
            <a:r>
              <a:rPr lang="en-US" dirty="0" err="1"/>
              <a:t>Normalwerte</a:t>
            </a:r>
            <a:r>
              <a:rPr lang="en-US" dirty="0"/>
              <a:t> 22-35sec</a:t>
            </a:r>
            <a:endParaRPr lang="de-DE" dirty="0"/>
          </a:p>
          <a:p>
            <a:endParaRPr lang="de-DE" dirty="0"/>
          </a:p>
          <a:p>
            <a:r>
              <a:rPr lang="de-DE" dirty="0"/>
              <a:t>Keine INR</a:t>
            </a:r>
          </a:p>
          <a:p>
            <a:endParaRPr lang="de-DE" dirty="0"/>
          </a:p>
          <a:p>
            <a:r>
              <a:rPr lang="de-DE" dirty="0"/>
              <a:t>In %, in German Quick, (</a:t>
            </a:r>
            <a:r>
              <a:rPr lang="de-DE" dirty="0" err="1"/>
              <a:t>Thromboplastin</a:t>
            </a:r>
            <a:r>
              <a:rPr lang="de-DE" dirty="0"/>
              <a:t>-time) </a:t>
            </a:r>
          </a:p>
          <a:p>
            <a:r>
              <a:rPr lang="de-DE" dirty="0"/>
              <a:t>After 6 </a:t>
            </a:r>
            <a:r>
              <a:rPr lang="de-DE" dirty="0" err="1"/>
              <a:t>hours</a:t>
            </a:r>
            <a:r>
              <a:rPr lang="de-DE" dirty="0"/>
              <a:t> 80%? </a:t>
            </a:r>
          </a:p>
          <a:p>
            <a:r>
              <a:rPr lang="de-DE" dirty="0" err="1"/>
              <a:t>Vit</a:t>
            </a:r>
            <a:r>
              <a:rPr lang="de-DE" dirty="0"/>
              <a:t> K</a:t>
            </a:r>
            <a:r>
              <a:rPr lang="de-DE" baseline="0" dirty="0"/>
              <a:t> at </a:t>
            </a:r>
            <a:r>
              <a:rPr lang="de-DE" baseline="0" dirty="0" err="1"/>
              <a:t>birth</a:t>
            </a:r>
            <a:r>
              <a:rPr lang="de-DE" baseline="0" dirty="0"/>
              <a:t>; </a:t>
            </a:r>
            <a:r>
              <a:rPr lang="de-DE" baseline="0" dirty="0" err="1"/>
              <a:t>important</a:t>
            </a:r>
            <a:endParaRPr lang="de-DE" baseline="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6</a:t>
            </a:fld>
            <a:endParaRPr lang="fr-FR"/>
          </a:p>
        </p:txBody>
      </p:sp>
      <p:grpSp>
        <p:nvGrpSpPr>
          <p:cNvPr id="5" name="Gruppieren 4"/>
          <p:cNvGrpSpPr/>
          <p:nvPr/>
        </p:nvGrpSpPr>
        <p:grpSpPr>
          <a:xfrm>
            <a:off x="275573" y="7713477"/>
            <a:ext cx="6993445" cy="904411"/>
            <a:chOff x="3415554" y="4740514"/>
            <a:chExt cx="7698440" cy="904411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15555" y="5201531"/>
              <a:ext cx="7698439" cy="443394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15554" y="4740514"/>
              <a:ext cx="7698439" cy="4610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3398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mg/dl</a:t>
            </a:r>
            <a:r>
              <a:rPr lang="de-DE" baseline="0" dirty="0"/>
              <a:t> not mg/l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2237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388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FCB2-552F-E040-9145-8950296B913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081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40D71654-9E40-83FF-C88D-11BBF77BF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2179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00000" y="2400000"/>
            <a:ext cx="6480000" cy="12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orbel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00000" y="3600000"/>
            <a:ext cx="6480000" cy="12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13021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344902-D5FC-4C96-4F98-25317498A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E9C3A2-9729-33A7-C461-1430AB082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ABBC40-3924-7EA4-6D8A-632E9562C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D3791-8E26-45C5-A9EC-3AC634BD221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9938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120000" y="1920000"/>
            <a:ext cx="2592000" cy="384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80000" y="480000"/>
            <a:ext cx="8400000" cy="528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5C198B-7285-33AA-52EC-D406E205A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2EFC6F-AE3B-5E8C-6DED-CC79F5E60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E4EFCE-A8B7-64A7-A800-844BCFFD2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D86D3-4D89-429B-8B42-9B8196CD8D7D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6307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090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0000" y="4320000"/>
            <a:ext cx="10512000" cy="144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00000" y="2880000"/>
            <a:ext cx="10512000" cy="144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9B013D-C8A7-8F2D-E587-1B5C462EF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86B92D-C891-42B3-1D03-22E625F5E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9C1F99-FCC5-F2A1-5E98-9DF6E750C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64F9A-3280-4C24-BC6F-21F5C2229151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6939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80000" y="1920000"/>
            <a:ext cx="5520000" cy="384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6240000" y="1920000"/>
            <a:ext cx="5520000" cy="384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429556-A1CE-A17E-421C-255307F27F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08BAE3-2B5D-BE8D-38C2-1DB2E5DD1E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0CF32C-15B7-1012-AE18-98E9C7A01D2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0FAA2-5DA3-4E7E-9726-7921630ABCB0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12525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0000" y="1920000"/>
            <a:ext cx="5520000" cy="48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00" y="2400000"/>
            <a:ext cx="5520000" cy="33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6240000" y="1920000"/>
            <a:ext cx="5520000" cy="48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6240000" y="2400000"/>
            <a:ext cx="5520000" cy="33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AA97EA23-4E44-68B4-70F6-B953E3C097C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6A694B97-A31E-8A2C-B4A7-23BBEE8A5CB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159F2C21-276A-6143-009D-AEF7BFE3F92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8B37B-A2A5-46F3-BC1A-E11ED1C1F95D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158521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0E88B43C-6F75-B0B1-7D72-6825EE0EB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7DCE9A7C-A7CB-3B1B-6A44-246E42340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DBC2D21-B392-0A79-3032-2633E4302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BD1BF-39C2-41F9-978E-81E19F32CF9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596252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7">
            <a:extLst>
              <a:ext uri="{FF2B5EF4-FFF2-40B4-BE49-F238E27FC236}">
                <a16:creationId xmlns:a16="http://schemas.microsoft.com/office/drawing/2014/main" id="{BC84389F-4EB4-3786-0AC2-A5F704CE48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2179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3360000" y="2400000"/>
            <a:ext cx="6480000" cy="12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orbel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3360000" y="3600000"/>
            <a:ext cx="6480000" cy="12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AD75DB4D-1645-74D0-3ABC-6E63019FA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9B63915-A00B-59CF-20CD-6D2B628C4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9184" y="6335188"/>
            <a:ext cx="6720416" cy="359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A959867B-80A0-36A1-1FBF-A666FD190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65ADA-7BBB-4C30-B13E-A80703958667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36776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9997" y="480000"/>
            <a:ext cx="4080000" cy="12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00000" y="480000"/>
            <a:ext cx="6912000" cy="528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80000" y="1680000"/>
            <a:ext cx="4080000" cy="408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83E44DFA-414B-3FC4-2175-CDAE179BD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9A2DD5EF-5EFB-AF6D-6D8F-AEBF4AF81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A00254D-9AD4-02F7-AD54-B8526823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69FB0-F876-4F2B-B63B-9C600784E74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76387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0000" y="4800601"/>
            <a:ext cx="7440000" cy="48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160000" y="720000"/>
            <a:ext cx="6720000" cy="384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60000" y="5280000"/>
            <a:ext cx="7440000" cy="72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A933AEBA-C1C2-1A7A-C840-B1079B765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44D5DC90-A477-175A-8798-15BD7B28A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7D22146F-DCD7-23B5-A686-CBD31D613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6D3BB-D57A-4C3B-A628-940FC2307BFA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5562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8">
            <a:extLst>
              <a:ext uri="{FF2B5EF4-FFF2-40B4-BE49-F238E27FC236}">
                <a16:creationId xmlns:a16="http://schemas.microsoft.com/office/drawing/2014/main" id="{92513E55-78A4-F53D-8F42-B9C5F8E1DDE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2179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E4E90483-C525-7292-D658-04BE98EB427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80486" y="480487"/>
            <a:ext cx="7920567" cy="1128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AT" altLang="de-DE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BFD065B0-06EF-E01E-31A8-B0DA79D8D3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80488" y="1799167"/>
            <a:ext cx="11231033" cy="3960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D56DEE-B520-B005-7B85-028C8CBC61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99084" y="6335188"/>
            <a:ext cx="1439333" cy="35983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8FCAF0-8B9E-DAA6-E0BC-DC52C4ACD5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39484" y="6335188"/>
            <a:ext cx="6720416" cy="359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5886AF-DF61-7D22-C103-C82D28946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0533" y="6335188"/>
            <a:ext cx="719667" cy="35983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9353CBC-62E1-4CA0-8882-1ACEE112CC50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88335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orbel"/>
          <a:ea typeface="MS PGothic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orbel" pitchFamily="8" charset="0"/>
          <a:ea typeface="MS PGothic" pitchFamily="34" charset="-128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orbel" pitchFamily="8" charset="0"/>
          <a:ea typeface="MS PGothic" pitchFamily="34" charset="-128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orbel" pitchFamily="8" charset="0"/>
          <a:ea typeface="MS PGothic" pitchFamily="34" charset="-128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orbel" pitchFamily="8" charset="0"/>
          <a:ea typeface="MS PGothic" pitchFamily="34" charset="-128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orbel"/>
          <a:ea typeface="MS PGothic" pitchFamily="34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orbel"/>
          <a:ea typeface="MS PGothic" pitchFamily="34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orbel"/>
          <a:ea typeface="MS PGothic" pitchFamily="34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orbel"/>
          <a:ea typeface="MS PGothic" pitchFamily="34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orbel"/>
          <a:ea typeface="MS PGothic" pitchFamily="34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3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3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bundesanzeiger.de/" TargetMode="Externa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7185B85-9FC9-8557-6303-FF1B5773138D}"/>
              </a:ext>
            </a:extLst>
          </p:cNvPr>
          <p:cNvSpPr txBox="1"/>
          <p:nvPr/>
        </p:nvSpPr>
        <p:spPr>
          <a:xfrm>
            <a:off x="2276764" y="5883563"/>
            <a:ext cx="3519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73D61"/>
                </a:solidFill>
              </a:rPr>
              <a:t>ESPGHAN Quality of Care Initiative</a:t>
            </a: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E452F76E-DE21-9CF1-8B96-1D22E810F467}"/>
              </a:ext>
            </a:extLst>
          </p:cNvPr>
          <p:cNvSpPr txBox="1"/>
          <p:nvPr/>
        </p:nvSpPr>
        <p:spPr>
          <a:xfrm>
            <a:off x="1656256" y="2318174"/>
            <a:ext cx="77954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6000" b="1" dirty="0">
                <a:solidFill>
                  <a:schemeClr val="accent3">
                    <a:lumMod val="75000"/>
                  </a:schemeClr>
                </a:solidFill>
              </a:rPr>
              <a:t>צהבת בתינוק יונק</a:t>
            </a:r>
            <a:endParaRPr lang="en-US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070537"/>
              </p:ext>
            </p:extLst>
          </p:nvPr>
        </p:nvGraphicFramePr>
        <p:xfrm>
          <a:off x="1506536" y="3"/>
          <a:ext cx="9144000" cy="641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sz="3600" dirty="0" err="1"/>
                        <a:t>ביליארי</a:t>
                      </a:r>
                      <a:r>
                        <a:rPr lang="he-IL" sz="3600" dirty="0"/>
                        <a:t> </a:t>
                      </a:r>
                      <a:r>
                        <a:rPr lang="he-IL" sz="3600" dirty="0" err="1"/>
                        <a:t>אטרזיה</a:t>
                      </a:r>
                      <a:endParaRPr lang="LID4096" sz="3600" dirty="0"/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1E8455A8-84A4-AE92-7EE4-F06EA82EF6AB}"/>
              </a:ext>
            </a:extLst>
          </p:cNvPr>
          <p:cNvSpPr txBox="1">
            <a:spLocks noChangeArrowheads="1"/>
          </p:cNvSpPr>
          <p:nvPr/>
        </p:nvSpPr>
        <p:spPr>
          <a:xfrm>
            <a:off x="1301021" y="1403967"/>
            <a:ext cx="10148434" cy="4108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90000"/>
              </a:lnSpc>
              <a:buNone/>
              <a:defRPr/>
            </a:pPr>
            <a:r>
              <a:rPr lang="he-IL" altLang="fr-FR" sz="2800" b="1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הפניה לניתוח </a:t>
            </a:r>
            <a:r>
              <a:rPr lang="he-IL" altLang="fr-FR" sz="2800" b="1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קסאי</a:t>
            </a:r>
            <a:r>
              <a:rPr lang="he-IL" altLang="fr-FR" sz="2800" b="1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לאפשר זרימת מרה מהכבד למעי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sz="2800" b="1" dirty="0">
                <a:solidFill>
                  <a:srgbClr val="C00000"/>
                </a:solidFill>
                <a:latin typeface="Calibri"/>
              </a:rPr>
              <a:t>(כל יום חשוב! מוקדם יותר עם תוצאות טובות יותר)</a:t>
            </a:r>
            <a:endParaRPr lang="en-US" altLang="fr-FR" sz="2800" b="1" dirty="0">
              <a:solidFill>
                <a:srgbClr val="C00000"/>
              </a:solidFill>
              <a:latin typeface="Calibri"/>
            </a:endParaRPr>
          </a:p>
          <a:p>
            <a:pPr marL="0" indent="0" algn="r">
              <a:lnSpc>
                <a:spcPct val="90000"/>
              </a:lnSpc>
              <a:buNone/>
              <a:defRPr/>
            </a:pPr>
            <a:endParaRPr lang="en-US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ניתוח מוקדם (לפני גיל 4 שבועות):</a:t>
            </a:r>
            <a:endParaRPr lang="en-US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      </a:t>
            </a: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הצלחה גבוהה יותר של ניתוח </a:t>
            </a:r>
            <a:r>
              <a:rPr lang="he-IL" altLang="fr-FR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הקסאי</a:t>
            </a: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עם ירידת בילירובין</a:t>
            </a:r>
            <a:endParaRPr lang="en-US" altLang="fr-FR" sz="2800" strike="sngStrike" dirty="0">
              <a:solidFill>
                <a:schemeClr val="accent3">
                  <a:lumMod val="75000"/>
                </a:schemeClr>
              </a:solidFill>
              <a:highlight>
                <a:srgbClr val="FFFF00"/>
              </a:highlight>
              <a:latin typeface="Calibri"/>
            </a:endParaRPr>
          </a:p>
          <a:p>
            <a:pPr marL="457200" lvl="1" indent="0" algn="r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  </a:t>
            </a:r>
            <a:r>
              <a:rPr lang="he-IL" altLang="fr-FR" sz="32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שיפור </a:t>
            </a:r>
            <a:r>
              <a:rPr lang="he-IL" altLang="fr-FR" sz="3200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בהשרדות</a:t>
            </a:r>
            <a:r>
              <a:rPr lang="he-IL" altLang="fr-FR" sz="32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עם הכבד </a:t>
            </a:r>
            <a:r>
              <a:rPr lang="he-IL" altLang="fr-FR" sz="3200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הנטיבי</a:t>
            </a:r>
            <a:endParaRPr lang="en-US" altLang="fr-FR" sz="3200" dirty="0">
              <a:solidFill>
                <a:schemeClr val="accent3">
                  <a:lumMod val="75000"/>
                </a:schemeClr>
              </a:solidFill>
              <a:highlight>
                <a:srgbClr val="FFFF00"/>
              </a:highlight>
              <a:latin typeface="Calibri"/>
            </a:endParaRPr>
          </a:p>
          <a:p>
            <a:pPr marL="457200" lvl="1" indent="0" algn="r">
              <a:lnSpc>
                <a:spcPct val="90000"/>
              </a:lnSpc>
              <a:buNone/>
              <a:defRPr/>
            </a:pPr>
            <a:endParaRPr lang="en-US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57150" indent="0" algn="r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						</a:t>
            </a:r>
            <a:endParaRPr lang="en-US" altLang="fr-FR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6" name="Graphic 5" descr="Hospital outline">
            <a:extLst>
              <a:ext uri="{FF2B5EF4-FFF2-40B4-BE49-F238E27FC236}">
                <a16:creationId xmlns:a16="http://schemas.microsoft.com/office/drawing/2014/main" id="{FD3D57A3-9A8C-B65B-867E-BA5EAC0078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01021" y="1105482"/>
            <a:ext cx="1418797" cy="143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53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603951"/>
              </p:ext>
            </p:extLst>
          </p:nvPr>
        </p:nvGraphicFramePr>
        <p:xfrm>
          <a:off x="1506536" y="0"/>
          <a:ext cx="9144000" cy="1188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altLang="fr-FR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תינוק עם צהבת</a:t>
                      </a:r>
                    </a:p>
                    <a:p>
                      <a:pPr algn="ctr"/>
                      <a:r>
                        <a:rPr lang="he-IL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מה לעשות? ומתי?</a:t>
                      </a:r>
                      <a:endParaRPr lang="LID4096" sz="36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8F715D60-8AC3-F721-9E47-B2091F2A2295}"/>
              </a:ext>
            </a:extLst>
          </p:cNvPr>
          <p:cNvSpPr/>
          <p:nvPr/>
        </p:nvSpPr>
        <p:spPr>
          <a:xfrm rot="5400000">
            <a:off x="8816398" y="2940932"/>
            <a:ext cx="437086" cy="377959"/>
          </a:xfrm>
          <a:prstGeom prst="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endParaRPr lang="LID4096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BE47E39-561D-C0CE-F28F-A3A86A906448}"/>
              </a:ext>
            </a:extLst>
          </p:cNvPr>
          <p:cNvSpPr/>
          <p:nvPr/>
        </p:nvSpPr>
        <p:spPr>
          <a:xfrm>
            <a:off x="5651355" y="4846743"/>
            <a:ext cx="595744" cy="377959"/>
          </a:xfrm>
          <a:prstGeom prst="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7" name="Graphic 6" descr="Clipboard outline">
            <a:extLst>
              <a:ext uri="{FF2B5EF4-FFF2-40B4-BE49-F238E27FC236}">
                <a16:creationId xmlns:a16="http://schemas.microsoft.com/office/drawing/2014/main" id="{7F725DFF-829A-DC42-5CDB-A7031419BE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13338" y="1461731"/>
            <a:ext cx="553157" cy="553157"/>
          </a:xfrm>
          <a:prstGeom prst="rect">
            <a:avLst/>
          </a:prstGeom>
        </p:spPr>
      </p:pic>
      <p:pic>
        <p:nvPicPr>
          <p:cNvPr id="8" name="Graphic 7" descr="Clipboard outline">
            <a:extLst>
              <a:ext uri="{FF2B5EF4-FFF2-40B4-BE49-F238E27FC236}">
                <a16:creationId xmlns:a16="http://schemas.microsoft.com/office/drawing/2014/main" id="{882E93F1-608D-43CE-32C0-9E00391584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8404" y="2204825"/>
            <a:ext cx="541274" cy="541274"/>
          </a:xfrm>
          <a:prstGeom prst="rect">
            <a:avLst/>
          </a:prstGeom>
        </p:spPr>
      </p:pic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854E629D-80B7-7F1C-8914-1934958DB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891275"/>
              </p:ext>
            </p:extLst>
          </p:nvPr>
        </p:nvGraphicFramePr>
        <p:xfrm>
          <a:off x="889999" y="4354852"/>
          <a:ext cx="9848884" cy="1353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8884">
                  <a:extLst>
                    <a:ext uri="{9D8B030D-6E8A-4147-A177-3AD203B41FA5}">
                      <a16:colId xmlns:a16="http://schemas.microsoft.com/office/drawing/2014/main" val="728320149"/>
                    </a:ext>
                  </a:extLst>
                </a:gridCol>
              </a:tblGrid>
              <a:tr h="1237684">
                <a:tc>
                  <a:txBody>
                    <a:bodyPr/>
                    <a:lstStyle/>
                    <a:p>
                      <a:pPr marL="0" indent="0">
                        <a:lnSpc>
                          <a:spcPct val="90000"/>
                        </a:lnSpc>
                        <a:buNone/>
                        <a:defRPr/>
                      </a:pPr>
                      <a:endParaRPr lang="fr-FR" altLang="fr-FR" sz="8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0" indent="0">
                        <a:lnSpc>
                          <a:spcPct val="90000"/>
                        </a:lnSpc>
                        <a:buNone/>
                        <a:defRPr/>
                      </a:pPr>
                      <a:r>
                        <a:rPr lang="he-IL" altLang="fr-FR" sz="3200" b="1" dirty="0">
                          <a:solidFill>
                            <a:schemeClr val="bg1"/>
                          </a:solidFill>
                          <a:latin typeface="+mn-lt"/>
                        </a:rPr>
                        <a:t>באם בילירובין ישיר מוגבר</a:t>
                      </a:r>
                      <a:endParaRPr lang="fr-FR" altLang="fr-FR" sz="3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0" indent="0">
                        <a:lnSpc>
                          <a:spcPct val="90000"/>
                        </a:lnSpc>
                        <a:buNone/>
                        <a:defRPr/>
                      </a:pPr>
                      <a:r>
                        <a:rPr lang="he-IL" altLang="fr-FR" sz="3200" dirty="0">
                          <a:solidFill>
                            <a:schemeClr val="bg1"/>
                          </a:solidFill>
                          <a:latin typeface="+mn-lt"/>
                        </a:rPr>
                        <a:t>יש להפנות לרופא גסטרו</a:t>
                      </a:r>
                      <a:r>
                        <a:rPr lang="fr-FR" altLang="fr-FR" sz="3200" dirty="0">
                          <a:solidFill>
                            <a:schemeClr val="bg1"/>
                          </a:solidFill>
                          <a:latin typeface="+mn-lt"/>
                        </a:rPr>
                        <a:t> !</a:t>
                      </a:r>
                      <a:endParaRPr lang="fr-FR" altLang="fr-FR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11767"/>
                  </a:ext>
                </a:extLst>
              </a:tr>
            </a:tbl>
          </a:graphicData>
        </a:graphic>
      </p:graphicFrame>
      <p:sp>
        <p:nvSpPr>
          <p:cNvPr id="13" name="Arrow: Right 12">
            <a:extLst>
              <a:ext uri="{FF2B5EF4-FFF2-40B4-BE49-F238E27FC236}">
                <a16:creationId xmlns:a16="http://schemas.microsoft.com/office/drawing/2014/main" id="{66966C94-592D-53AE-4110-5E5E7BA0A5AC}"/>
              </a:ext>
            </a:extLst>
          </p:cNvPr>
          <p:cNvSpPr/>
          <p:nvPr/>
        </p:nvSpPr>
        <p:spPr>
          <a:xfrm>
            <a:off x="5651355" y="4927915"/>
            <a:ext cx="595744" cy="377959"/>
          </a:xfrm>
          <a:prstGeom prst="rightArrow">
            <a:avLst/>
          </a:prstGeom>
          <a:solidFill>
            <a:srgbClr val="073D6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5" name="Graphic 11" descr="Doctor female outline">
            <a:extLst>
              <a:ext uri="{FF2B5EF4-FFF2-40B4-BE49-F238E27FC236}">
                <a16:creationId xmlns:a16="http://schemas.microsoft.com/office/drawing/2014/main" id="{5AA61A41-72C0-B78B-D41D-4F8994869A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97783" y="4561605"/>
            <a:ext cx="870060" cy="870060"/>
          </a:xfrm>
          <a:prstGeom prst="rect">
            <a:avLst/>
          </a:prstGeom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73076510-434D-324D-6909-17475975D26C}"/>
              </a:ext>
            </a:extLst>
          </p:cNvPr>
          <p:cNvSpPr txBox="1">
            <a:spLocks noChangeArrowheads="1"/>
          </p:cNvSpPr>
          <p:nvPr/>
        </p:nvSpPr>
        <p:spPr>
          <a:xfrm>
            <a:off x="1953256" y="1378438"/>
            <a:ext cx="8441991" cy="2456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גיל שבועיים לא יונק</a:t>
            </a:r>
            <a:endParaRPr lang="fr-FR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גיל 3 שבועות הנקה מלאה</a:t>
            </a:r>
            <a:endParaRPr lang="fr-FR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fr-FR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      </a:t>
            </a:r>
            <a:endParaRPr lang="he-IL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בכל צהבת בגיל זה 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יש לבדוק מעבדה כולל בילירובין ישיר</a:t>
            </a:r>
            <a:endParaRPr lang="fr-FR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dirty="0">
              <a:solidFill>
                <a:sysClr val="windowText" lastClr="000000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sz="1800" i="1" dirty="0">
              <a:solidFill>
                <a:sysClr val="windowText" lastClr="000000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sz="1800" i="1" dirty="0">
              <a:solidFill>
                <a:sysClr val="windowText" lastClr="000000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sz="1800" i="1" dirty="0">
              <a:solidFill>
                <a:sysClr val="windowText" lastClr="000000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sz="1800" i="1" dirty="0">
              <a:solidFill>
                <a:sysClr val="windowText" lastClr="000000"/>
              </a:solidFill>
              <a:latin typeface="Calibri"/>
            </a:endParaRPr>
          </a:p>
          <a:p>
            <a:pPr algn="r" rtl="1">
              <a:lnSpc>
                <a:spcPct val="90000"/>
              </a:lnSpc>
              <a:defRPr/>
            </a:pPr>
            <a:endParaRPr lang="fr-FR" altLang="fr-FR" dirty="0">
              <a:solidFill>
                <a:sysClr val="windowText" lastClr="000000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73076510-434D-324D-6909-17475975D26C}"/>
              </a:ext>
            </a:extLst>
          </p:cNvPr>
          <p:cNvSpPr txBox="1">
            <a:spLocks noChangeArrowheads="1"/>
          </p:cNvSpPr>
          <p:nvPr/>
        </p:nvSpPr>
        <p:spPr>
          <a:xfrm>
            <a:off x="3230217" y="6339443"/>
            <a:ext cx="8814123" cy="5185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  <a:defRPr/>
            </a:pPr>
            <a:r>
              <a:rPr lang="fr-FR" altLang="fr-FR" sz="900" i="1" dirty="0" err="1">
                <a:solidFill>
                  <a:sysClr val="windowText" lastClr="000000"/>
                </a:solidFill>
              </a:rPr>
              <a:t>Fawaz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R, Baumann U,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Ekong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U, et al. Guideline for the Evaluation of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Cholestatic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Jaundice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in Infants: Joint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Recommendations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of the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North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American Society for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Pediatric</a:t>
            </a:r>
            <a:endParaRPr lang="fr-FR" altLang="fr-FR" sz="900" i="1" dirty="0">
              <a:solidFill>
                <a:sysClr val="windowText" lastClr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fr-FR" altLang="fr-FR" sz="900" i="1" dirty="0">
                <a:solidFill>
                  <a:sysClr val="windowText" lastClr="000000"/>
                </a:solidFill>
              </a:rPr>
              <a:t>Gastroenterology, Hepatology, and Nutrition and the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European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Society for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Pediatric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Gastroenterology, Hepatology, and Nutrition. J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Pediatr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</a:t>
            </a:r>
            <a:r>
              <a:rPr lang="fr-FR" altLang="fr-FR" sz="900" i="1" dirty="0" err="1">
                <a:solidFill>
                  <a:sysClr val="windowText" lastClr="000000"/>
                </a:solidFill>
              </a:rPr>
              <a:t>Gastroenterol</a:t>
            </a:r>
            <a:r>
              <a:rPr lang="fr-FR" altLang="fr-FR" sz="900" i="1" dirty="0">
                <a:solidFill>
                  <a:sysClr val="windowText" lastClr="000000"/>
                </a:solidFill>
              </a:rPr>
              <a:t> Nutr 2017;64(1):154-168.       DOI: 10.1097/MPG.0000000000001334.ce of Guidelines </a:t>
            </a:r>
          </a:p>
          <a:p>
            <a:pPr>
              <a:lnSpc>
                <a:spcPct val="90000"/>
              </a:lnSpc>
              <a:defRPr/>
            </a:pPr>
            <a:endParaRPr lang="fr-FR" altLang="fr-FR" sz="900" dirty="0">
              <a:solidFill>
                <a:sysClr val="windowText" lastClr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fr-FR" altLang="fr-FR" sz="900" dirty="0">
              <a:solidFill>
                <a:sysClr val="windowText" lastClr="000000"/>
              </a:solidFill>
            </a:endParaRPr>
          </a:p>
        </p:txBody>
      </p:sp>
      <p:pic>
        <p:nvPicPr>
          <p:cNvPr id="17" name="Graphic 8" descr="Doctor male outline">
            <a:extLst>
              <a:ext uri="{FF2B5EF4-FFF2-40B4-BE49-F238E27FC236}">
                <a16:creationId xmlns:a16="http://schemas.microsoft.com/office/drawing/2014/main" id="{8E154470-256C-994C-41EA-2E3E98D589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36136" y="452881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74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182195"/>
              </p:ext>
            </p:extLst>
          </p:nvPr>
        </p:nvGraphicFramePr>
        <p:xfrm>
          <a:off x="1506536" y="3"/>
          <a:ext cx="9144000" cy="641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sz="3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בהסתכלות לאחור..</a:t>
                      </a:r>
                      <a:endParaRPr lang="LID4096" sz="36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5341B141-D2D1-FDB6-37A3-A440C7637C06}"/>
              </a:ext>
            </a:extLst>
          </p:cNvPr>
          <p:cNvSpPr txBox="1">
            <a:spLocks noChangeArrowheads="1"/>
          </p:cNvSpPr>
          <p:nvPr/>
        </p:nvSpPr>
        <p:spPr>
          <a:xfrm>
            <a:off x="609461" y="1438565"/>
            <a:ext cx="9784127" cy="410871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כתוצאה מהדימום מוחי, נזק נוירולוגי</a:t>
            </a:r>
            <a:endParaRPr lang="en-US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יכול היה להימנע באם היה נבדק בגיל 3 שבועות</a:t>
            </a: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							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rgbClr val="073D61"/>
                </a:solidFill>
                <a:latin typeface="Calibri"/>
              </a:rPr>
              <a:t>	         	</a:t>
            </a:r>
            <a:r>
              <a:rPr lang="he-IL" altLang="fr-FR" b="1" dirty="0">
                <a:solidFill>
                  <a:srgbClr val="073D61"/>
                </a:solidFill>
                <a:latin typeface="Calibri"/>
              </a:rPr>
              <a:t>ויטמין </a:t>
            </a:r>
            <a:r>
              <a:rPr lang="en-US" altLang="fr-FR" b="1" dirty="0">
                <a:solidFill>
                  <a:srgbClr val="073D61"/>
                </a:solidFill>
                <a:latin typeface="Calibri"/>
              </a:rPr>
              <a:t>K</a:t>
            </a:r>
            <a:r>
              <a:rPr lang="he-IL" altLang="fr-FR" b="1" dirty="0">
                <a:solidFill>
                  <a:srgbClr val="073D61"/>
                </a:solidFill>
                <a:latin typeface="Calibri"/>
              </a:rPr>
              <a:t> והפניה מוקדמת</a:t>
            </a:r>
            <a:endParaRPr lang="en-US" altLang="fr-FR" b="1" dirty="0">
              <a:solidFill>
                <a:srgbClr val="073D61"/>
              </a:solidFill>
              <a:latin typeface="Calibri"/>
            </a:endParaRPr>
          </a:p>
          <a:p>
            <a:pPr algn="r" rtl="1">
              <a:lnSpc>
                <a:spcPct val="90000"/>
              </a:lnSpc>
              <a:defRPr/>
            </a:pPr>
            <a:endParaRPr lang="en-US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  </a:t>
            </a: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אבחנה מאוחרת (בגיל 6 שבועות) עם ניתוח בגיל זה</a:t>
            </a:r>
            <a:endParaRPr lang="en-US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b="1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             </a:t>
            </a:r>
            <a:r>
              <a:rPr lang="he-IL" altLang="fr-FR" b="1" dirty="0">
                <a:solidFill>
                  <a:srgbClr val="073D61"/>
                </a:solidFill>
                <a:latin typeface="Calibri"/>
              </a:rPr>
              <a:t>סיכויי ההצלחה פחותים</a:t>
            </a:r>
            <a:endParaRPr lang="en-US" altLang="fr-FR" b="1" dirty="0">
              <a:solidFill>
                <a:srgbClr val="073D61"/>
              </a:solidFill>
              <a:latin typeface="Calibri"/>
            </a:endParaRPr>
          </a:p>
        </p:txBody>
      </p:sp>
      <p:pic>
        <p:nvPicPr>
          <p:cNvPr id="5" name="Graphic 4" descr="Clipboard outline">
            <a:extLst>
              <a:ext uri="{FF2B5EF4-FFF2-40B4-BE49-F238E27FC236}">
                <a16:creationId xmlns:a16="http://schemas.microsoft.com/office/drawing/2014/main" id="{463B7B00-B83B-302F-9E72-2331BBA9D8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48192" y="1438565"/>
            <a:ext cx="595744" cy="595744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4BEA3B81-20F9-98A3-7D68-516F07BE0F65}"/>
              </a:ext>
            </a:extLst>
          </p:cNvPr>
          <p:cNvSpPr/>
          <p:nvPr/>
        </p:nvSpPr>
        <p:spPr>
          <a:xfrm rot="10800000">
            <a:off x="9160312" y="3051041"/>
            <a:ext cx="595744" cy="377959"/>
          </a:xfrm>
          <a:prstGeom prst="rightArrow">
            <a:avLst/>
          </a:prstGeom>
          <a:solidFill>
            <a:schemeClr val="bg1"/>
          </a:solidFill>
          <a:ln>
            <a:solidFill>
              <a:srgbClr val="073D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endParaRPr lang="LID4096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5BD25E4-E99A-1CE3-5F83-8DECB9588C16}"/>
              </a:ext>
            </a:extLst>
          </p:cNvPr>
          <p:cNvSpPr/>
          <p:nvPr/>
        </p:nvSpPr>
        <p:spPr>
          <a:xfrm rot="10800000">
            <a:off x="9233885" y="4654623"/>
            <a:ext cx="595744" cy="377959"/>
          </a:xfrm>
          <a:prstGeom prst="rightArrow">
            <a:avLst/>
          </a:prstGeom>
          <a:solidFill>
            <a:schemeClr val="bg1"/>
          </a:solidFill>
          <a:ln>
            <a:solidFill>
              <a:srgbClr val="073D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endParaRPr lang="LID4096"/>
          </a:p>
        </p:txBody>
      </p:sp>
      <p:pic>
        <p:nvPicPr>
          <p:cNvPr id="8" name="Graphic 7" descr="Clipboard outline">
            <a:extLst>
              <a:ext uri="{FF2B5EF4-FFF2-40B4-BE49-F238E27FC236}">
                <a16:creationId xmlns:a16="http://schemas.microsoft.com/office/drawing/2014/main" id="{B3A39D8E-9D61-76F5-F7CD-F392057A1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48192" y="4013273"/>
            <a:ext cx="641350" cy="6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722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029726"/>
              </p:ext>
            </p:extLst>
          </p:nvPr>
        </p:nvGraphicFramePr>
        <p:xfrm>
          <a:off x="1354443" y="-12843"/>
          <a:ext cx="9144000" cy="640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7950">
                <a:tc>
                  <a:txBody>
                    <a:bodyPr/>
                    <a:lstStyle/>
                    <a:p>
                      <a:pPr algn="ctr"/>
                      <a:r>
                        <a:rPr lang="he-IL" sz="36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מסרים חשובים</a:t>
                      </a:r>
                      <a:endParaRPr lang="LID4096" sz="36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187CAE16-C1AA-DCAC-B1F1-CB455DB85027}"/>
              </a:ext>
            </a:extLst>
          </p:cNvPr>
          <p:cNvSpPr txBox="1">
            <a:spLocks noChangeArrowheads="1"/>
          </p:cNvSpPr>
          <p:nvPr/>
        </p:nvSpPr>
        <p:spPr>
          <a:xfrm>
            <a:off x="790918" y="1553544"/>
            <a:ext cx="9517853" cy="4108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        </a:t>
            </a:r>
            <a:r>
              <a:rPr lang="he-IL" altLang="fr-FR" b="1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צהבת בגיל 2 או 3 שבועות</a:t>
            </a:r>
            <a:endParaRPr lang="en-US" altLang="fr-FR" b="1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sz="28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		הסתכל על צבע שתן וצואה</a:t>
            </a:r>
            <a:endParaRPr lang="en-US" altLang="fr-FR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sz="28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	  		</a:t>
            </a:r>
            <a:r>
              <a:rPr lang="en-US" altLang="fr-FR" sz="2800" b="1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   </a:t>
            </a:r>
            <a:r>
              <a:rPr lang="he-IL" altLang="fr-FR" b="1" dirty="0">
                <a:solidFill>
                  <a:srgbClr val="073D61"/>
                </a:solidFill>
                <a:latin typeface="Calibri"/>
              </a:rPr>
              <a:t>הזמן בדיקת בילירובין כללי וישיר</a:t>
            </a:r>
            <a:endParaRPr lang="en-US" altLang="fr-FR" b="1" dirty="0">
              <a:solidFill>
                <a:srgbClr val="073D61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en-US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		בילירובין ישיר מוגבר</a:t>
            </a:r>
            <a:endParaRPr lang="en-US" altLang="fr-FR" dirty="0">
              <a:solidFill>
                <a:schemeClr val="accent3">
                  <a:lumMod val="75000"/>
                </a:schemeClr>
              </a:solidFill>
              <a:latin typeface="Calibri"/>
              <a:sym typeface="Wingdings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sz="2800" b="1" dirty="0">
                <a:solidFill>
                  <a:srgbClr val="073D61"/>
                </a:solidFill>
                <a:latin typeface="Calibri"/>
                <a:sym typeface="Wingdings"/>
              </a:rPr>
              <a:t>                   </a:t>
            </a:r>
            <a:r>
              <a:rPr lang="he-IL" altLang="fr-FR" b="1" dirty="0">
                <a:solidFill>
                  <a:srgbClr val="073D61"/>
                </a:solidFill>
                <a:latin typeface="Calibri"/>
                <a:sym typeface="Wingdings"/>
              </a:rPr>
              <a:t>הפנה למומחה</a:t>
            </a:r>
            <a:endParaRPr lang="en-US" altLang="fr-FR" b="1" dirty="0">
              <a:solidFill>
                <a:srgbClr val="073D61"/>
              </a:solidFill>
              <a:latin typeface="Calibri"/>
            </a:endParaRPr>
          </a:p>
        </p:txBody>
      </p:sp>
      <p:pic>
        <p:nvPicPr>
          <p:cNvPr id="9" name="Graphic 8" descr="Comment Important outline">
            <a:extLst>
              <a:ext uri="{FF2B5EF4-FFF2-40B4-BE49-F238E27FC236}">
                <a16:creationId xmlns:a16="http://schemas.microsoft.com/office/drawing/2014/main" id="{FED96181-48F0-6B20-B46D-D19972076A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63982" y="1411721"/>
            <a:ext cx="1001869" cy="1001869"/>
          </a:xfrm>
          <a:prstGeom prst="rect">
            <a:avLst/>
          </a:prstGeom>
        </p:spPr>
      </p:pic>
      <p:pic>
        <p:nvPicPr>
          <p:cNvPr id="11" name="Graphic 10" descr="Comment Important outline">
            <a:extLst>
              <a:ext uri="{FF2B5EF4-FFF2-40B4-BE49-F238E27FC236}">
                <a16:creationId xmlns:a16="http://schemas.microsoft.com/office/drawing/2014/main" id="{2B3702FD-B118-55EF-3458-81BE9B6A34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63983" y="3536992"/>
            <a:ext cx="1020838" cy="1020838"/>
          </a:xfrm>
          <a:prstGeom prst="rect">
            <a:avLst/>
          </a:prstGeom>
        </p:spPr>
      </p:pic>
      <p:pic>
        <p:nvPicPr>
          <p:cNvPr id="18" name="Graphic 17" descr="Phone Vibration outline">
            <a:extLst>
              <a:ext uri="{FF2B5EF4-FFF2-40B4-BE49-F238E27FC236}">
                <a16:creationId xmlns:a16="http://schemas.microsoft.com/office/drawing/2014/main" id="{9E032157-2716-DAD8-10F6-D767400842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38042" y="3695126"/>
            <a:ext cx="1020839" cy="102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209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485" y="733288"/>
            <a:ext cx="7920567" cy="574516"/>
          </a:xfrm>
        </p:spPr>
        <p:txBody>
          <a:bodyPr/>
          <a:lstStyle/>
          <a:p>
            <a:r>
              <a:rPr lang="en-US" dirty="0">
                <a:latin typeface="+mn-lt"/>
              </a:rPr>
              <a:t>Translation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0485" y="1799168"/>
            <a:ext cx="11231033" cy="3348609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+mn-lt"/>
              </a:rPr>
              <a:t>This version was translated from English.</a:t>
            </a:r>
          </a:p>
          <a:p>
            <a:pPr marL="0" indent="0">
              <a:buNone/>
            </a:pPr>
            <a:r>
              <a:rPr lang="en-GB" dirty="0">
                <a:latin typeface="+mn-lt"/>
              </a:rPr>
              <a:t>Thank you to </a:t>
            </a:r>
            <a:r>
              <a:rPr lang="en-US" dirty="0">
                <a:latin typeface="+mn-lt"/>
              </a:rPr>
              <a:t>Orit Waisbourd-Zinman and Shiri Cooper</a:t>
            </a:r>
            <a:endParaRPr lang="en-GB" dirty="0">
              <a:latin typeface="+mn-lt"/>
            </a:endParaRPr>
          </a:p>
          <a:p>
            <a:pPr marL="0" indent="0">
              <a:buNone/>
            </a:pPr>
            <a:endParaRPr lang="en-GB" dirty="0">
              <a:latin typeface="+mn-lt"/>
            </a:endParaRPr>
          </a:p>
          <a:p>
            <a:pPr marL="0" indent="0">
              <a:buNone/>
            </a:pPr>
            <a:endParaRPr lang="en-GB" dirty="0">
              <a:latin typeface="+mn-lt"/>
            </a:endParaRPr>
          </a:p>
          <a:p>
            <a:pPr marL="0" indent="0">
              <a:buNone/>
            </a:pPr>
            <a:r>
              <a:rPr lang="en-GB" dirty="0">
                <a:latin typeface="+mn-lt"/>
              </a:rPr>
              <a:t>ESPGHAN takes no responsibility for the accuracy of the translation of the original English version.</a:t>
            </a:r>
            <a:endParaRPr lang="en-US" dirty="0">
              <a:latin typeface="+mn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215751"/>
              </p:ext>
            </p:extLst>
          </p:nvPr>
        </p:nvGraphicFramePr>
        <p:xfrm>
          <a:off x="1506536" y="3"/>
          <a:ext cx="9144000" cy="641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sz="3600" dirty="0"/>
                        <a:t>תינוק ל</a:t>
                      </a:r>
                      <a:endParaRPr lang="LID4096" sz="3600" dirty="0"/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" name="Rectangle 3">
            <a:extLst>
              <a:ext uri="{FF2B5EF4-FFF2-40B4-BE49-F238E27FC236}">
                <a16:creationId xmlns:a16="http://schemas.microsoft.com/office/drawing/2014/main" id="{A470FB7A-CAAD-8E1A-26B8-D143FEEF3ABE}"/>
              </a:ext>
            </a:extLst>
          </p:cNvPr>
          <p:cNvSpPr txBox="1">
            <a:spLocks noChangeArrowheads="1"/>
          </p:cNvSpPr>
          <p:nvPr/>
        </p:nvSpPr>
        <p:spPr>
          <a:xfrm>
            <a:off x="1412879" y="1509610"/>
            <a:ext cx="7347846" cy="43549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תינוק ראשון</a:t>
            </a:r>
            <a:endParaRPr lang="fr-FR" altLang="fr-FR" sz="3600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sz="3600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sz="3600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הריון ולידה תקינים</a:t>
            </a:r>
            <a:endParaRPr lang="fr-FR" altLang="fr-FR" sz="3600" b="1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sz="3600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sz="3600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משקל לידה 3200 גרם 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sz="3600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אורך 50 ס״מ</a:t>
            </a:r>
            <a:endParaRPr lang="fr-FR" altLang="fr-FR" sz="3600" b="1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sz="3600" b="1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fr-FR" altLang="fr-FR" b="1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		</a:t>
            </a:r>
            <a:endParaRPr lang="fr-FR" altLang="fr-FR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55" name="Graphic 54" descr="Baby outline">
            <a:extLst>
              <a:ext uri="{FF2B5EF4-FFF2-40B4-BE49-F238E27FC236}">
                <a16:creationId xmlns:a16="http://schemas.microsoft.com/office/drawing/2014/main" id="{0E6986CD-5BFA-4D40-AC91-9E9FD8191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75080" y="993442"/>
            <a:ext cx="1611722" cy="1611722"/>
          </a:xfrm>
          <a:prstGeom prst="rect">
            <a:avLst/>
          </a:prstGeom>
        </p:spPr>
      </p:pic>
      <p:pic>
        <p:nvPicPr>
          <p:cNvPr id="57" name="Graphic 56" descr="Pregnant lady outline">
            <a:extLst>
              <a:ext uri="{FF2B5EF4-FFF2-40B4-BE49-F238E27FC236}">
                <a16:creationId xmlns:a16="http://schemas.microsoft.com/office/drawing/2014/main" id="{7A3B23A6-A3CD-E594-A7C1-A2E380E8E0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42685" y="1999869"/>
            <a:ext cx="1736436" cy="1736436"/>
          </a:xfrm>
          <a:prstGeom prst="rect">
            <a:avLst/>
          </a:prstGeom>
        </p:spPr>
      </p:pic>
      <p:pic>
        <p:nvPicPr>
          <p:cNvPr id="4" name="Graphic 3" descr="Weight Loss outline">
            <a:extLst>
              <a:ext uri="{FF2B5EF4-FFF2-40B4-BE49-F238E27FC236}">
                <a16:creationId xmlns:a16="http://schemas.microsoft.com/office/drawing/2014/main" id="{CA498F93-E8FE-C483-8980-65A6559DED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904907" y="3486777"/>
            <a:ext cx="1376034" cy="137603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11416"/>
              </p:ext>
            </p:extLst>
          </p:nvPr>
        </p:nvGraphicFramePr>
        <p:xfrm>
          <a:off x="1506536" y="3"/>
          <a:ext cx="9144000" cy="641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sz="3600" dirty="0"/>
                        <a:t>גיל 3 שבועות</a:t>
                      </a:r>
                      <a:endParaRPr lang="LID4096" sz="3600" dirty="0"/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AD108E77-9731-FDE1-A0E7-E285644795D7}"/>
              </a:ext>
            </a:extLst>
          </p:cNvPr>
          <p:cNvSpPr txBox="1">
            <a:spLocks noChangeArrowheads="1"/>
          </p:cNvSpPr>
          <p:nvPr/>
        </p:nvSpPr>
        <p:spPr>
          <a:xfrm>
            <a:off x="1950263" y="1443027"/>
            <a:ext cx="9255917" cy="4108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sz="3600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ביקור ראשון אצל רופא הילדים</a:t>
            </a:r>
            <a:endParaRPr lang="en-US" altLang="fr-FR" sz="3600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en-US" altLang="fr-FR" sz="1100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lvl="1" algn="r" rtl="1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he-IL" altLang="fr-FR" sz="3200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 הנקה מלאה</a:t>
            </a:r>
            <a:endParaRPr lang="en-US" altLang="fr-FR" sz="3200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lvl="1" algn="r" rtl="1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he-IL" altLang="fr-FR" sz="3200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 צהבת עור וריריות</a:t>
            </a:r>
            <a:endParaRPr lang="en-US" altLang="fr-FR" sz="3200" dirty="0">
              <a:solidFill>
                <a:schemeClr val="accent3">
                  <a:lumMod val="75000"/>
                </a:schemeClr>
              </a:solidFill>
              <a:highlight>
                <a:srgbClr val="FFFF00"/>
              </a:highlight>
              <a:cs typeface="Dubai" panose="020B0503030403030204" pitchFamily="34" charset="-78"/>
            </a:endParaRPr>
          </a:p>
          <a:p>
            <a:pPr lvl="1" algn="r" rtl="1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he-IL" altLang="fr-FR" sz="3200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 גדילה והתפתחות תקינים</a:t>
            </a:r>
            <a:endParaRPr lang="en-US" altLang="fr-FR" sz="3200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en-US" altLang="fr-FR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  <a:sym typeface="Wingdings" panose="05000000000000000000" pitchFamily="2" charset="2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  <a:sym typeface="Wingdings" panose="05000000000000000000" pitchFamily="2" charset="2"/>
              </a:rPr>
              <a:t>                            </a:t>
            </a:r>
            <a:endParaRPr lang="en-US" altLang="fr-FR" sz="1400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  <a:sym typeface="Wingdings" panose="05000000000000000000" pitchFamily="2" charset="2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  <a:sym typeface="Wingdings" panose="05000000000000000000" pitchFamily="2" charset="2"/>
              </a:rPr>
              <a:t> </a:t>
            </a:r>
            <a:r>
              <a:rPr lang="en-US" altLang="fr-FR" dirty="0">
                <a:solidFill>
                  <a:srgbClr val="073D61"/>
                </a:solidFill>
                <a:cs typeface="Dubai" panose="020B0503030403030204" pitchFamily="34" charset="-78"/>
              </a:rPr>
              <a:t>«</a:t>
            </a:r>
            <a:r>
              <a:rPr lang="he-IL" altLang="fr-FR" dirty="0">
                <a:solidFill>
                  <a:srgbClr val="073D61"/>
                </a:solidFill>
                <a:cs typeface="Dubai" panose="020B0503030403030204" pitchFamily="34" charset="-78"/>
              </a:rPr>
              <a:t>נשמע כמו צהבת הנקה</a:t>
            </a:r>
            <a:r>
              <a:rPr lang="en-US" altLang="fr-FR" dirty="0">
                <a:solidFill>
                  <a:srgbClr val="073D61"/>
                </a:solidFill>
                <a:cs typeface="Dubai" panose="020B0503030403030204" pitchFamily="34" charset="-78"/>
              </a:rPr>
              <a:t>»</a:t>
            </a:r>
          </a:p>
          <a:p>
            <a:pPr algn="r" rtl="1">
              <a:lnSpc>
                <a:spcPct val="90000"/>
              </a:lnSpc>
              <a:defRPr/>
            </a:pPr>
            <a:endParaRPr lang="en-US" altLang="fr-FR" dirty="0">
              <a:solidFill>
                <a:sysClr val="windowText" lastClr="000000"/>
              </a:solidFill>
              <a:latin typeface="Calibri"/>
            </a:endParaRPr>
          </a:p>
          <a:p>
            <a:pPr algn="r" rtl="1">
              <a:lnSpc>
                <a:spcPct val="90000"/>
              </a:lnSpc>
              <a:defRPr/>
            </a:pPr>
            <a:endParaRPr lang="en-US" altLang="fr-FR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5" name="Graphic 4" descr="Stethoscope with solid fill">
            <a:extLst>
              <a:ext uri="{FF2B5EF4-FFF2-40B4-BE49-F238E27FC236}">
                <a16:creationId xmlns:a16="http://schemas.microsoft.com/office/drawing/2014/main" id="{8254E3E6-6C06-0481-2777-00CB00D3B4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868" y="1312581"/>
            <a:ext cx="1688789" cy="1688789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6653921C-BFBF-C8FE-5EDC-CDA545F1CA88}"/>
              </a:ext>
            </a:extLst>
          </p:cNvPr>
          <p:cNvSpPr/>
          <p:nvPr/>
        </p:nvSpPr>
        <p:spPr>
          <a:xfrm>
            <a:off x="6070330" y="4989180"/>
            <a:ext cx="595744" cy="377959"/>
          </a:xfrm>
          <a:prstGeom prst="rightArrow">
            <a:avLst/>
          </a:prstGeom>
          <a:solidFill>
            <a:schemeClr val="bg1"/>
          </a:solidFill>
          <a:ln>
            <a:solidFill>
              <a:srgbClr val="073D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endParaRPr lang="LID4096"/>
          </a:p>
        </p:txBody>
      </p:sp>
      <p:pic>
        <p:nvPicPr>
          <p:cNvPr id="7" name="Graphic 11" descr="Doctor female outline">
            <a:extLst>
              <a:ext uri="{FF2B5EF4-FFF2-40B4-BE49-F238E27FC236}">
                <a16:creationId xmlns:a16="http://schemas.microsoft.com/office/drawing/2014/main" id="{5AA61A41-72C0-B78B-D41D-4F8994869A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74440" y="4583652"/>
            <a:ext cx="1189016" cy="1189016"/>
          </a:xfrm>
          <a:prstGeom prst="rect">
            <a:avLst/>
          </a:prstGeom>
        </p:spPr>
      </p:pic>
      <p:pic>
        <p:nvPicPr>
          <p:cNvPr id="9" name="Graphic 11" descr="Doctor female outline">
            <a:extLst>
              <a:ext uri="{FF2B5EF4-FFF2-40B4-BE49-F238E27FC236}">
                <a16:creationId xmlns:a16="http://schemas.microsoft.com/office/drawing/2014/main" id="{5AA61A41-72C0-B78B-D41D-4F8994869A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36885" y="4687988"/>
            <a:ext cx="1003499" cy="974221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pic>
        <p:nvPicPr>
          <p:cNvPr id="10" name="Graphic 8" descr="Doctor male outline">
            <a:extLst>
              <a:ext uri="{FF2B5EF4-FFF2-40B4-BE49-F238E27FC236}">
                <a16:creationId xmlns:a16="http://schemas.microsoft.com/office/drawing/2014/main" id="{8E154470-256C-994C-41EA-2E3E98D589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888877" y="4697584"/>
            <a:ext cx="955025" cy="955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84790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230540"/>
              </p:ext>
            </p:extLst>
          </p:nvPr>
        </p:nvGraphicFramePr>
        <p:xfrm>
          <a:off x="1506536" y="3"/>
          <a:ext cx="9144000" cy="641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sz="3600" dirty="0"/>
                        <a:t>גיל 6 שבועות</a:t>
                      </a:r>
                      <a:endParaRPr lang="LID4096" sz="3600" dirty="0"/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3FE17097-2EC6-C1BB-0906-3EE36AE93F0D}"/>
              </a:ext>
            </a:extLst>
          </p:cNvPr>
          <p:cNvSpPr txBox="1">
            <a:spLocks noChangeArrowheads="1"/>
          </p:cNvSpPr>
          <p:nvPr/>
        </p:nvSpPr>
        <p:spPr>
          <a:xfrm>
            <a:off x="2064815" y="1775836"/>
            <a:ext cx="6759663" cy="4108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נמצא מחוסר הכרה ע״י האם</a:t>
            </a:r>
            <a:endParaRPr lang="en-US" altLang="fr-FR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he-IL" altLang="fr-FR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קומה ופרכוסים</a:t>
            </a:r>
            <a:endParaRPr lang="en-US" altLang="fr-FR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algn="r" rtl="1">
              <a:lnSpc>
                <a:spcPct val="90000"/>
              </a:lnSpc>
              <a:defRPr/>
            </a:pPr>
            <a:endParaRPr lang="en-US" altLang="fr-FR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cs typeface="Dubai" panose="020B0503030403030204" pitchFamily="34" charset="-78"/>
              </a:rPr>
              <a:t>בהדמיה דימום תוך מוחי</a:t>
            </a:r>
            <a:endParaRPr lang="en-US" altLang="fr-FR" dirty="0">
              <a:solidFill>
                <a:schemeClr val="accent3">
                  <a:lumMod val="75000"/>
                </a:schemeClr>
              </a:solidFill>
              <a:cs typeface="Dubai" panose="020B0503030403030204" pitchFamily="34" charset="-78"/>
            </a:endParaRPr>
          </a:p>
        </p:txBody>
      </p:sp>
      <p:pic>
        <p:nvPicPr>
          <p:cNvPr id="4" name="Graphic 3" descr="Exclamation mark with solid fill">
            <a:extLst>
              <a:ext uri="{FF2B5EF4-FFF2-40B4-BE49-F238E27FC236}">
                <a16:creationId xmlns:a16="http://schemas.microsoft.com/office/drawing/2014/main" id="{8D30DBBE-A97D-B31C-A8B9-36276CF5D2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03379" y="1566140"/>
            <a:ext cx="750320" cy="750320"/>
          </a:xfrm>
          <a:prstGeom prst="rect">
            <a:avLst/>
          </a:prstGeom>
        </p:spPr>
      </p:pic>
      <p:pic>
        <p:nvPicPr>
          <p:cNvPr id="8" name="Graphic 7" descr="Exclamation mark with solid fill">
            <a:extLst>
              <a:ext uri="{FF2B5EF4-FFF2-40B4-BE49-F238E27FC236}">
                <a16:creationId xmlns:a16="http://schemas.microsoft.com/office/drawing/2014/main" id="{9BF93CF1-96D9-A67C-7477-598AF300D2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35662" y="2639509"/>
            <a:ext cx="685755" cy="685755"/>
          </a:xfrm>
          <a:prstGeom prst="rect">
            <a:avLst/>
          </a:prstGeom>
        </p:spPr>
      </p:pic>
      <p:pic>
        <p:nvPicPr>
          <p:cNvPr id="9" name="Graphic 8" descr="Exclamation mark with solid fill">
            <a:extLst>
              <a:ext uri="{FF2B5EF4-FFF2-40B4-BE49-F238E27FC236}">
                <a16:creationId xmlns:a16="http://schemas.microsoft.com/office/drawing/2014/main" id="{0A3BF0A2-B7E1-BF7A-9668-27975F37F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67944" y="3704516"/>
            <a:ext cx="685755" cy="685755"/>
          </a:xfrm>
          <a:prstGeom prst="rect">
            <a:avLst/>
          </a:prstGeom>
        </p:spPr>
      </p:pic>
      <p:pic>
        <p:nvPicPr>
          <p:cNvPr id="10" name="Graphic 6" descr="Ambulance outline">
            <a:extLst>
              <a:ext uri="{FF2B5EF4-FFF2-40B4-BE49-F238E27FC236}">
                <a16:creationId xmlns:a16="http://schemas.microsoft.com/office/drawing/2014/main" id="{E613A50C-A5AE-78FC-CC2E-6EC528D0D5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10142" y="3955875"/>
            <a:ext cx="2212109" cy="221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800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>
            <a:extLst>
              <a:ext uri="{FF2B5EF4-FFF2-40B4-BE49-F238E27FC236}">
                <a16:creationId xmlns:a16="http://schemas.microsoft.com/office/drawing/2014/main" id="{ED42680F-D5A7-046D-4843-4206EBA66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818" y="480000"/>
            <a:ext cx="4078800" cy="5280000"/>
          </a:xfrm>
          <a:prstGeom prst="rect">
            <a:avLst/>
          </a:prstGeom>
          <a:noFill/>
        </p:spPr>
      </p:pic>
      <p:cxnSp>
        <p:nvCxnSpPr>
          <p:cNvPr id="4" name="Connecteur droit avec flèche 6">
            <a:extLst>
              <a:ext uri="{FF2B5EF4-FFF2-40B4-BE49-F238E27FC236}">
                <a16:creationId xmlns:a16="http://schemas.microsoft.com/office/drawing/2014/main" id="{A965E0B9-B49D-F48B-4F9D-A5A104C8CF3D}"/>
              </a:ext>
            </a:extLst>
          </p:cNvPr>
          <p:cNvCxnSpPr>
            <a:cxnSpLocks/>
          </p:cNvCxnSpPr>
          <p:nvPr/>
        </p:nvCxnSpPr>
        <p:spPr>
          <a:xfrm>
            <a:off x="3013783" y="4551540"/>
            <a:ext cx="4275245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" name="Rechteck 4"/>
          <p:cNvSpPr/>
          <p:nvPr/>
        </p:nvSpPr>
        <p:spPr>
          <a:xfrm>
            <a:off x="5537653" y="6459500"/>
            <a:ext cx="6096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altLang="fr-FR" sz="1000" i="1" dirty="0">
                <a:solidFill>
                  <a:srgbClr val="212121"/>
                </a:solidFill>
              </a:rPr>
              <a:t>Picture: with courtesy Florence </a:t>
            </a:r>
            <a:r>
              <a:rPr lang="en-US" altLang="fr-FR" sz="1000" i="1" dirty="0" err="1">
                <a:solidFill>
                  <a:srgbClr val="212121"/>
                </a:solidFill>
              </a:rPr>
              <a:t>Lacaille</a:t>
            </a:r>
            <a:r>
              <a:rPr lang="en-US" altLang="fr-FR" sz="1000" i="1" dirty="0">
                <a:solidFill>
                  <a:srgbClr val="212121"/>
                </a:solidFill>
              </a:rPr>
              <a:t>, MD</a:t>
            </a:r>
            <a:endParaRPr lang="en-US" altLang="fr-FR" sz="1000" i="1" dirty="0">
              <a:solidFill>
                <a:sysClr val="windowText" lastClr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fr-FR" altLang="fr-FR" sz="2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154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810364"/>
              </p:ext>
            </p:extLst>
          </p:nvPr>
        </p:nvGraphicFramePr>
        <p:xfrm>
          <a:off x="1506536" y="3"/>
          <a:ext cx="9144000" cy="641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sz="3600" dirty="0"/>
                        <a:t>בגיל 6 שבועות, בקבלה לבית החולים</a:t>
                      </a:r>
                      <a:endParaRPr lang="LID4096" sz="3600" dirty="0"/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D627799E-9F06-292E-D94B-975240F6251A}"/>
              </a:ext>
            </a:extLst>
          </p:cNvPr>
          <p:cNvSpPr txBox="1">
            <a:spLocks noChangeArrowheads="1"/>
          </p:cNvSpPr>
          <p:nvPr/>
        </p:nvSpPr>
        <p:spPr>
          <a:xfrm>
            <a:off x="2350379" y="829463"/>
            <a:ext cx="6365460" cy="4108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90000"/>
              </a:lnSpc>
              <a:buNone/>
              <a:defRPr/>
            </a:pPr>
            <a:endParaRPr lang="en-US" altLang="fr-FR" dirty="0">
              <a:solidFill>
                <a:sysClr val="windowText" lastClr="000000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        </a:t>
            </a:r>
            <a:r>
              <a:rPr lang="he-IL" altLang="fr-FR" sz="2800" dirty="0">
                <a:solidFill>
                  <a:schemeClr val="accent3">
                    <a:lumMod val="75000"/>
                  </a:schemeClr>
                </a:solidFill>
              </a:rPr>
              <a:t>תפקודי קרישה </a:t>
            </a:r>
            <a:r>
              <a:rPr lang="en-US" altLang="fr-FR" sz="2800" dirty="0">
                <a:solidFill>
                  <a:schemeClr val="accent3">
                    <a:lumMod val="75000"/>
                  </a:schemeClr>
                </a:solidFill>
              </a:rPr>
              <a:t>INR&gt;6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sz="2800" dirty="0">
                <a:solidFill>
                  <a:schemeClr val="accent3">
                    <a:lumMod val="75000"/>
                  </a:schemeClr>
                </a:solidFill>
              </a:rPr>
              <a:t>		PT </a:t>
            </a:r>
            <a:r>
              <a:rPr lang="he-IL" altLang="fr-FR" sz="2800" dirty="0">
                <a:solidFill>
                  <a:schemeClr val="accent3">
                    <a:lumMod val="75000"/>
                  </a:schemeClr>
                </a:solidFill>
              </a:rPr>
              <a:t> מוארך ללא ערך</a:t>
            </a:r>
            <a:endParaRPr lang="en-US" altLang="fr-FR" sz="2800" dirty="0">
              <a:solidFill>
                <a:schemeClr val="accent3">
                  <a:lumMod val="75000"/>
                </a:schemeClr>
              </a:solidFill>
            </a:endParaRPr>
          </a:p>
          <a:p>
            <a:pPr algn="r" rtl="1">
              <a:lnSpc>
                <a:spcPct val="90000"/>
              </a:lnSpc>
              <a:defRPr/>
            </a:pPr>
            <a:endParaRPr lang="en-US" altLang="fr-F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sz="2800" dirty="0">
                <a:solidFill>
                  <a:schemeClr val="accent3">
                    <a:lumMod val="75000"/>
                  </a:schemeClr>
                </a:solidFill>
              </a:rPr>
              <a:t>             </a:t>
            </a:r>
            <a:r>
              <a:rPr lang="he-IL" altLang="fr-FR" sz="2800" dirty="0">
                <a:solidFill>
                  <a:schemeClr val="accent3">
                    <a:lumMod val="75000"/>
                  </a:schemeClr>
                </a:solidFill>
              </a:rPr>
              <a:t>לאחר 5 מ״ג ויטמין </a:t>
            </a:r>
            <a:r>
              <a:rPr lang="en-US" altLang="fr-FR" sz="2800" dirty="0">
                <a:solidFill>
                  <a:schemeClr val="accent3">
                    <a:lumMod val="75000"/>
                  </a:schemeClr>
                </a:solidFill>
              </a:rPr>
              <a:t>K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sz="2800" dirty="0">
                <a:solidFill>
                  <a:schemeClr val="accent3">
                    <a:lumMod val="75000"/>
                  </a:schemeClr>
                </a:solidFill>
              </a:rPr>
              <a:t> 		  INR 1.1 </a:t>
            </a:r>
            <a:endParaRPr lang="en-US" altLang="fr-FR" sz="2800" dirty="0">
              <a:solidFill>
                <a:sysClr val="windowText" lastClr="000000"/>
              </a:solidFill>
            </a:endParaRPr>
          </a:p>
        </p:txBody>
      </p:sp>
      <p:pic>
        <p:nvPicPr>
          <p:cNvPr id="8" name="Graphic 7" descr="Clipboard outline">
            <a:extLst>
              <a:ext uri="{FF2B5EF4-FFF2-40B4-BE49-F238E27FC236}">
                <a16:creationId xmlns:a16="http://schemas.microsoft.com/office/drawing/2014/main" id="{6DD01404-4C73-776F-E223-CEA84A3D6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15839" y="3267303"/>
            <a:ext cx="1363860" cy="1363860"/>
          </a:xfrm>
          <a:prstGeom prst="rect">
            <a:avLst/>
          </a:prstGeom>
        </p:spPr>
      </p:pic>
      <p:pic>
        <p:nvPicPr>
          <p:cNvPr id="9" name="Graphic 8" descr="Clipboard outline">
            <a:extLst>
              <a:ext uri="{FF2B5EF4-FFF2-40B4-BE49-F238E27FC236}">
                <a16:creationId xmlns:a16="http://schemas.microsoft.com/office/drawing/2014/main" id="{61DB40BA-E301-2D58-B02A-6A434060A9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15839" y="1372157"/>
            <a:ext cx="1298656" cy="1298656"/>
          </a:xfrm>
          <a:prstGeom prst="rect">
            <a:avLst/>
          </a:prstGeom>
        </p:spPr>
      </p:pic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866721"/>
              </p:ext>
            </p:extLst>
          </p:nvPr>
        </p:nvGraphicFramePr>
        <p:xfrm>
          <a:off x="7811678" y="7205551"/>
          <a:ext cx="3302316" cy="1549426"/>
        </p:xfrm>
        <a:graphic>
          <a:graphicData uri="http://schemas.openxmlformats.org/drawingml/2006/table">
            <a:tbl>
              <a:tblPr/>
              <a:tblGrid>
                <a:gridCol w="1100772">
                  <a:extLst>
                    <a:ext uri="{9D8B030D-6E8A-4147-A177-3AD203B41FA5}">
                      <a16:colId xmlns:a16="http://schemas.microsoft.com/office/drawing/2014/main" val="4005987498"/>
                    </a:ext>
                  </a:extLst>
                </a:gridCol>
                <a:gridCol w="1100772">
                  <a:extLst>
                    <a:ext uri="{9D8B030D-6E8A-4147-A177-3AD203B41FA5}">
                      <a16:colId xmlns:a16="http://schemas.microsoft.com/office/drawing/2014/main" val="2444555587"/>
                    </a:ext>
                  </a:extLst>
                </a:gridCol>
                <a:gridCol w="1100772">
                  <a:extLst>
                    <a:ext uri="{9D8B030D-6E8A-4147-A177-3AD203B41FA5}">
                      <a16:colId xmlns:a16="http://schemas.microsoft.com/office/drawing/2014/main" val="174944023"/>
                    </a:ext>
                  </a:extLst>
                </a:gridCol>
              </a:tblGrid>
              <a:tr h="662508">
                <a:tc>
                  <a:txBody>
                    <a:bodyPr/>
                    <a:lstStyle/>
                    <a:p>
                      <a:pPr algn="l"/>
                      <a:r>
                        <a:rPr lang="de-DE" sz="1200" b="1">
                          <a:effectLst/>
                        </a:rPr>
                        <a:t>Normalwerte für</a:t>
                      </a:r>
                      <a:br>
                        <a:rPr lang="de-DE" sz="1200" b="1">
                          <a:effectLst/>
                        </a:rPr>
                      </a:br>
                      <a:r>
                        <a:rPr lang="de-DE" sz="1200" b="1">
                          <a:effectLst/>
                        </a:rPr>
                        <a:t>Blutgerinnung</a:t>
                      </a:r>
                      <a:endParaRPr lang="de-DE" sz="1200">
                        <a:effectLst/>
                      </a:endParaRP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>
                          <a:effectLst/>
                        </a:rPr>
                        <a:t>Quick-Wert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effectLst/>
                        </a:rPr>
                        <a:t>INR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157127"/>
                  </a:ext>
                </a:extLst>
              </a:tr>
              <a:tr h="424193">
                <a:tc>
                  <a:txBody>
                    <a:bodyPr/>
                    <a:lstStyle/>
                    <a:p>
                      <a:r>
                        <a:rPr lang="de-DE" sz="1200">
                          <a:effectLst/>
                        </a:rPr>
                        <a:t>Normalwert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>
                          <a:effectLst/>
                        </a:rPr>
                        <a:t>100%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>
                          <a:effectLst/>
                        </a:rPr>
                        <a:t>1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3302"/>
                  </a:ext>
                </a:extLst>
              </a:tr>
              <a:tr h="424193">
                <a:tc>
                  <a:txBody>
                    <a:bodyPr/>
                    <a:lstStyle/>
                    <a:p>
                      <a:r>
                        <a:rPr lang="de-DE" sz="1200" dirty="0">
                          <a:effectLst/>
                        </a:rPr>
                        <a:t>Normalbereich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effectLst/>
                        </a:rPr>
                        <a:t>70 - 130%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effectLst/>
                        </a:rPr>
                        <a:t>0,7 - 1,2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BD5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302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7811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126660"/>
              </p:ext>
            </p:extLst>
          </p:nvPr>
        </p:nvGraphicFramePr>
        <p:xfrm>
          <a:off x="1506536" y="3"/>
          <a:ext cx="9144000" cy="641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sz="3600" dirty="0"/>
                        <a:t>בגיל 6 שבועות: בדיקות באשפוז</a:t>
                      </a:r>
                      <a:endParaRPr lang="LID4096" sz="3600" dirty="0"/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18E52E8F-ECC1-46FD-1237-B0CD1AA9CB8F}"/>
              </a:ext>
            </a:extLst>
          </p:cNvPr>
          <p:cNvSpPr txBox="1">
            <a:spLocks noChangeArrowheads="1"/>
          </p:cNvSpPr>
          <p:nvPr/>
        </p:nvSpPr>
        <p:spPr>
          <a:xfrm>
            <a:off x="-441272" y="1666308"/>
            <a:ext cx="10163830" cy="4108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שתן כהה</a:t>
            </a:r>
            <a:endParaRPr lang="en-US" altLang="fr-FR" b="1" dirty="0">
              <a:solidFill>
                <a:srgbClr val="C00000"/>
              </a:solidFill>
              <a:latin typeface="Calibri"/>
            </a:endParaRPr>
          </a:p>
          <a:p>
            <a:pPr algn="r" rtl="1">
              <a:lnSpc>
                <a:spcPct val="90000"/>
              </a:lnSpc>
              <a:defRPr/>
            </a:pPr>
            <a:endParaRPr lang="en-US" altLang="fr-FR" dirty="0">
              <a:solidFill>
                <a:sysClr val="windowText" lastClr="000000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בילירובין</a:t>
            </a: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	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	         </a:t>
            </a:r>
            <a:r>
              <a:rPr lang="en-US" altLang="fr-FR" sz="24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total: 150 </a:t>
            </a:r>
            <a:r>
              <a:rPr lang="en-US" altLang="fr-FR" sz="2400" dirty="0" err="1">
                <a:solidFill>
                  <a:schemeClr val="accent3">
                    <a:lumMod val="75000"/>
                  </a:schemeClr>
                </a:solidFill>
              </a:rPr>
              <a:t>μmol</a:t>
            </a:r>
            <a:r>
              <a:rPr lang="en-US" altLang="fr-FR" sz="2400" dirty="0">
                <a:solidFill>
                  <a:schemeClr val="accent3">
                    <a:lumMod val="75000"/>
                  </a:schemeClr>
                </a:solidFill>
              </a:rPr>
              <a:t>/L = </a:t>
            </a:r>
            <a:r>
              <a:rPr lang="en-US" altLang="fr-FR" sz="24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9 mg/</a:t>
            </a:r>
            <a:r>
              <a:rPr lang="en-US" altLang="fr-FR" sz="2400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dL</a:t>
            </a:r>
            <a:r>
              <a:rPr lang="en-US" altLang="fr-FR" sz="24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	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          (normal &lt;17 </a:t>
            </a:r>
            <a:r>
              <a:rPr lang="en-US" altLang="fr-FR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μmol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/L 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= 1.0 mg/</a:t>
            </a:r>
            <a:r>
              <a:rPr lang="en-US" altLang="fr-FR" sz="2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dL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)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sz="24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	            conjugated: 120 </a:t>
            </a:r>
            <a:r>
              <a:rPr lang="en-US" altLang="fr-FR" sz="2400" dirty="0" err="1">
                <a:solidFill>
                  <a:schemeClr val="accent3">
                    <a:lumMod val="75000"/>
                  </a:schemeClr>
                </a:solidFill>
              </a:rPr>
              <a:t>μmol</a:t>
            </a:r>
            <a:r>
              <a:rPr lang="en-US" altLang="fr-FR" sz="2400" dirty="0">
                <a:solidFill>
                  <a:schemeClr val="accent3">
                    <a:lumMod val="75000"/>
                  </a:schemeClr>
                </a:solidFill>
              </a:rPr>
              <a:t>/L </a:t>
            </a:r>
            <a:r>
              <a:rPr lang="en-US" altLang="fr-FR" sz="24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= 7 mg/</a:t>
            </a:r>
            <a:r>
              <a:rPr lang="en-US" altLang="fr-FR" sz="2400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dL</a:t>
            </a:r>
            <a:r>
              <a:rPr lang="en-US" altLang="fr-FR" sz="2400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(normal &lt;10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fr-FR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μmol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/L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 = 0.6 mg/</a:t>
            </a:r>
            <a:r>
              <a:rPr lang="en-US" altLang="fr-FR" sz="2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dL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)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en-US" altLang="fr-FR" sz="2400" dirty="0">
              <a:solidFill>
                <a:srgbClr val="073D61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             AST 250 IU/L, ALT 285 IU/L, </a:t>
            </a:r>
            <a:r>
              <a:rPr lang="en-US" altLang="fr-FR" dirty="0" err="1">
                <a:solidFill>
                  <a:schemeClr val="accent3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altLang="fr-FR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GT</a:t>
            </a: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320 IU/L 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</a:rPr>
              <a:t>                                  </a:t>
            </a:r>
            <a:r>
              <a:rPr lang="en-US" altLang="fr-FR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(normal &lt; 30 IU/L)                   (normal &lt;116 IU/L)</a:t>
            </a: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en-US" altLang="fr-FR" sz="2400" dirty="0">
              <a:solidFill>
                <a:schemeClr val="tx2">
                  <a:lumMod val="60000"/>
                  <a:lumOff val="40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en-US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en-US" altLang="fr-FR" dirty="0">
                <a:solidFill>
                  <a:sysClr val="windowText" lastClr="000000"/>
                </a:solidFill>
                <a:latin typeface="Calibri"/>
              </a:rPr>
              <a:t>        </a:t>
            </a:r>
            <a:endParaRPr lang="en-US" altLang="fr-FR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6" name="Graphic 5" descr="Clipboard outline">
            <a:extLst>
              <a:ext uri="{FF2B5EF4-FFF2-40B4-BE49-F238E27FC236}">
                <a16:creationId xmlns:a16="http://schemas.microsoft.com/office/drawing/2014/main" id="{BB012FFD-5AFE-5E4A-9F35-30A91FA11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40996" y="1445591"/>
            <a:ext cx="1298656" cy="1298656"/>
          </a:xfrm>
          <a:prstGeom prst="rect">
            <a:avLst/>
          </a:prstGeom>
        </p:spPr>
      </p:pic>
      <p:pic>
        <p:nvPicPr>
          <p:cNvPr id="9" name="Graphic 8" descr="Clipboard outline">
            <a:extLst>
              <a:ext uri="{FF2B5EF4-FFF2-40B4-BE49-F238E27FC236}">
                <a16:creationId xmlns:a16="http://schemas.microsoft.com/office/drawing/2014/main" id="{41EF18D1-EF65-953F-983B-3B2513A4F1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40996" y="2919229"/>
            <a:ext cx="1298656" cy="1298656"/>
          </a:xfrm>
          <a:prstGeom prst="rect">
            <a:avLst/>
          </a:prstGeom>
        </p:spPr>
      </p:pic>
      <p:pic>
        <p:nvPicPr>
          <p:cNvPr id="10" name="Graphic 9" descr="Clipboard outline">
            <a:extLst>
              <a:ext uri="{FF2B5EF4-FFF2-40B4-BE49-F238E27FC236}">
                <a16:creationId xmlns:a16="http://schemas.microsoft.com/office/drawing/2014/main" id="{804D7058-925E-13AB-7592-7CE56F1E4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40996" y="4347128"/>
            <a:ext cx="1298656" cy="129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759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414691"/>
              </p:ext>
            </p:extLst>
          </p:nvPr>
        </p:nvGraphicFramePr>
        <p:xfrm>
          <a:off x="1506536" y="3"/>
          <a:ext cx="9144000" cy="641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sz="3600" dirty="0"/>
                        <a:t>יציאות בגיל 6 שבועות - </a:t>
                      </a:r>
                      <a:r>
                        <a:rPr lang="he-IL" sz="3600" dirty="0" err="1"/>
                        <a:t>אכוליות</a:t>
                      </a:r>
                      <a:endParaRPr lang="LID4096" sz="3600" dirty="0"/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Immagine 4">
            <a:extLst>
              <a:ext uri="{FF2B5EF4-FFF2-40B4-BE49-F238E27FC236}">
                <a16:creationId xmlns:a16="http://schemas.microsoft.com/office/drawing/2014/main" id="{9CCEF93D-4C63-5B01-882C-00EC15239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499" y="800100"/>
            <a:ext cx="3943350" cy="5257800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0A3239A-F1C2-581F-074E-C2C90809640C}"/>
              </a:ext>
            </a:extLst>
          </p:cNvPr>
          <p:cNvSpPr txBox="1"/>
          <p:nvPr/>
        </p:nvSpPr>
        <p:spPr>
          <a:xfrm>
            <a:off x="7369198" y="3693990"/>
            <a:ext cx="2054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fr-FR" sz="2400" b="1" dirty="0">
                <a:solidFill>
                  <a:srgbClr val="C00000"/>
                </a:solidFill>
                <a:latin typeface="Calibri"/>
              </a:rPr>
              <a:t>ABNORMAL</a:t>
            </a:r>
            <a:endParaRPr lang="it-IT" sz="2400" b="1" dirty="0">
              <a:solidFill>
                <a:srgbClr val="C00000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586B8A2-E446-AEDD-0DCA-F49B8080200C}"/>
              </a:ext>
            </a:extLst>
          </p:cNvPr>
          <p:cNvSpPr txBox="1"/>
          <p:nvPr/>
        </p:nvSpPr>
        <p:spPr>
          <a:xfrm>
            <a:off x="7369198" y="937074"/>
            <a:ext cx="2054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fr-FR" sz="2400" b="1" dirty="0">
                <a:solidFill>
                  <a:srgbClr val="2AC9CD">
                    <a:lumMod val="75000"/>
                  </a:srgbClr>
                </a:solidFill>
                <a:latin typeface="Calibri"/>
              </a:rPr>
              <a:t>NORMAL</a:t>
            </a:r>
            <a:endParaRPr lang="it-IT" sz="2400" b="1" dirty="0"/>
          </a:p>
        </p:txBody>
      </p:sp>
      <p:sp>
        <p:nvSpPr>
          <p:cNvPr id="17" name="Rechteck 16"/>
          <p:cNvSpPr/>
          <p:nvPr/>
        </p:nvSpPr>
        <p:spPr>
          <a:xfrm>
            <a:off x="2681322" y="6365145"/>
            <a:ext cx="3179453" cy="521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altLang="fr-FR" sz="1100" i="1" dirty="0">
                <a:solidFill>
                  <a:srgbClr val="212121"/>
                </a:solidFill>
              </a:rPr>
              <a:t>Picture: with courtesy Federica </a:t>
            </a:r>
            <a:r>
              <a:rPr lang="en-US" altLang="fr-FR" sz="1100" i="1" dirty="0" err="1">
                <a:solidFill>
                  <a:srgbClr val="212121"/>
                </a:solidFill>
              </a:rPr>
              <a:t>Nuti</a:t>
            </a:r>
            <a:r>
              <a:rPr lang="en-US" altLang="fr-FR" sz="1100" i="1" dirty="0">
                <a:solidFill>
                  <a:srgbClr val="212121"/>
                </a:solidFill>
              </a:rPr>
              <a:t>, MD.</a:t>
            </a:r>
            <a:endParaRPr lang="en-US" altLang="fr-FR" sz="1100" i="1" dirty="0">
              <a:solidFill>
                <a:sysClr val="windowText" lastClr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fr-FR" altLang="fr-FR" sz="2000" dirty="0">
              <a:solidFill>
                <a:sysClr val="windowText" lastClr="000000"/>
              </a:solidFill>
            </a:endParaRPr>
          </a:p>
        </p:txBody>
      </p:sp>
      <p:pic>
        <p:nvPicPr>
          <p:cNvPr id="4" name="Grafik 21">
            <a:extLst>
              <a:ext uri="{FF2B5EF4-FFF2-40B4-BE49-F238E27FC236}">
                <a16:creationId xmlns:a16="http://schemas.microsoft.com/office/drawing/2014/main" id="{DB8F0C3B-3B03-6BC7-E86A-A475AD1251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3" t="9761" r="45377" b="3629"/>
          <a:stretch/>
        </p:blipFill>
        <p:spPr>
          <a:xfrm>
            <a:off x="7158011" y="1438342"/>
            <a:ext cx="2732580" cy="1848465"/>
          </a:xfrm>
          <a:prstGeom prst="rect">
            <a:avLst/>
          </a:prstGeom>
        </p:spPr>
      </p:pic>
      <p:sp>
        <p:nvSpPr>
          <p:cNvPr id="7" name="Rechteck 23">
            <a:extLst>
              <a:ext uri="{FF2B5EF4-FFF2-40B4-BE49-F238E27FC236}">
                <a16:creationId xmlns:a16="http://schemas.microsoft.com/office/drawing/2014/main" id="{A05EB267-79B3-2450-D1F4-56898940B6D7}"/>
              </a:ext>
            </a:extLst>
          </p:cNvPr>
          <p:cNvSpPr/>
          <p:nvPr/>
        </p:nvSpPr>
        <p:spPr>
          <a:xfrm>
            <a:off x="7258904" y="2021072"/>
            <a:ext cx="2556387" cy="25652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pic>
        <p:nvPicPr>
          <p:cNvPr id="11" name="Grafik 22">
            <a:extLst>
              <a:ext uri="{FF2B5EF4-FFF2-40B4-BE49-F238E27FC236}">
                <a16:creationId xmlns:a16="http://schemas.microsoft.com/office/drawing/2014/main" id="{378229DB-41FE-612D-B5D0-DAFA6B59A6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008" t="9761" r="1916" b="3629"/>
          <a:stretch/>
        </p:blipFill>
        <p:spPr>
          <a:xfrm>
            <a:off x="7484883" y="4323316"/>
            <a:ext cx="2104428" cy="1848465"/>
          </a:xfrm>
          <a:prstGeom prst="rect">
            <a:avLst/>
          </a:prstGeom>
        </p:spPr>
      </p:pic>
      <p:sp>
        <p:nvSpPr>
          <p:cNvPr id="20" name="Rechteck 24">
            <a:extLst>
              <a:ext uri="{FF2B5EF4-FFF2-40B4-BE49-F238E27FC236}">
                <a16:creationId xmlns:a16="http://schemas.microsoft.com/office/drawing/2014/main" id="{E6A3B4D7-9593-979C-2B93-36B74F3B1CB7}"/>
              </a:ext>
            </a:extLst>
          </p:cNvPr>
          <p:cNvSpPr/>
          <p:nvPr/>
        </p:nvSpPr>
        <p:spPr>
          <a:xfrm>
            <a:off x="7548972" y="4876140"/>
            <a:ext cx="2040339" cy="3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  <a:highlight>
                <a:srgbClr val="FF0000"/>
              </a:highlight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8A563EA8-4446-4E2F-AADD-8E904548EDB3}"/>
              </a:ext>
            </a:extLst>
          </p:cNvPr>
          <p:cNvSpPr txBox="1">
            <a:spLocks noChangeArrowheads="1"/>
          </p:cNvSpPr>
          <p:nvPr/>
        </p:nvSpPr>
        <p:spPr>
          <a:xfrm>
            <a:off x="6331227" y="6379988"/>
            <a:ext cx="5713114" cy="5185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  <a:defRPr/>
            </a:pPr>
            <a:r>
              <a:rPr lang="en-GB" sz="1100" dirty="0">
                <a:ea typeface="MS Mincho"/>
                <a:cs typeface="Times New Roman" panose="02020603050405020304" pitchFamily="18" charset="0"/>
              </a:rPr>
              <a:t>Stool Colour Card used in Germany and included in Child Health Booklet 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1100" dirty="0">
                <a:effectLst/>
                <a:ea typeface="MS Mincho"/>
                <a:cs typeface="Times New Roman" panose="02020603050405020304" pitchFamily="18" charset="0"/>
              </a:rPr>
              <a:t>(published in </a:t>
            </a:r>
            <a:r>
              <a:rPr lang="en-US" sz="1100" dirty="0" err="1">
                <a:effectLst/>
                <a:ea typeface="MS Mincho"/>
                <a:cs typeface="Times New Roman" panose="02020603050405020304" pitchFamily="18" charset="0"/>
              </a:rPr>
              <a:t>BAnz</a:t>
            </a:r>
            <a:r>
              <a:rPr lang="en-US" sz="1100" dirty="0">
                <a:effectLst/>
                <a:ea typeface="MS Mincho"/>
                <a:cs typeface="Times New Roman" panose="02020603050405020304" pitchFamily="18" charset="0"/>
              </a:rPr>
              <a:t> AT 12.07.2023 B2, </a:t>
            </a:r>
            <a:r>
              <a:rPr lang="en-US" sz="1100" u="none" strike="noStrike" dirty="0">
                <a:solidFill>
                  <a:srgbClr val="0071BC"/>
                </a:solidFill>
                <a:effectLst/>
                <a:ea typeface="MS Mincho"/>
                <a:cs typeface="Times New Roman" panose="02020603050405020304" pitchFamily="18" charset="0"/>
                <a:hlinkClick r:id="rId5"/>
              </a:rPr>
              <a:t>https://www.bundesanzeiger.de/</a:t>
            </a:r>
            <a:r>
              <a:rPr lang="en-US" sz="1100" dirty="0">
                <a:effectLst/>
                <a:ea typeface="MS Mincho"/>
                <a:cs typeface="Times New Roman" panose="02020603050405020304" pitchFamily="18" charset="0"/>
              </a:rPr>
              <a:t>)</a:t>
            </a:r>
            <a:endParaRPr lang="de-DE" sz="1100" dirty="0">
              <a:effectLst/>
              <a:ea typeface="MS Mincho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it-IT" sz="800" b="0" i="1" dirty="0">
                <a:solidFill>
                  <a:srgbClr val="212121"/>
                </a:solidFill>
                <a:effectLst/>
                <a:latin typeface="system-u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0265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E3032A0-78E1-171B-114D-95FC9214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524211"/>
              </p:ext>
            </p:extLst>
          </p:nvPr>
        </p:nvGraphicFramePr>
        <p:xfrm>
          <a:off x="1506536" y="3"/>
          <a:ext cx="9144000" cy="641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1">
                <a:tc>
                  <a:txBody>
                    <a:bodyPr/>
                    <a:lstStyle/>
                    <a:p>
                      <a:pPr algn="ctr"/>
                      <a:r>
                        <a:rPr lang="he-IL" sz="3600" dirty="0"/>
                        <a:t>גיל 6 </a:t>
                      </a:r>
                      <a:r>
                        <a:rPr lang="he-IL" sz="3600"/>
                        <a:t>שבועות – בדיקות נוספות</a:t>
                      </a:r>
                      <a:endParaRPr lang="LID4096" sz="3600" dirty="0"/>
                    </a:p>
                  </a:txBody>
                  <a:tcPr marT="45811" marB="458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C8E9D5E2-DFF8-D0F3-26E0-F4A68A143379}"/>
              </a:ext>
            </a:extLst>
          </p:cNvPr>
          <p:cNvSpPr txBox="1">
            <a:spLocks noChangeArrowheads="1"/>
          </p:cNvSpPr>
          <p:nvPr/>
        </p:nvSpPr>
        <p:spPr>
          <a:xfrm>
            <a:off x="1027449" y="1185960"/>
            <a:ext cx="10102174" cy="4108719"/>
          </a:xfrm>
          <a:prstGeom prst="rect">
            <a:avLst/>
          </a:prstGeom>
          <a:ln>
            <a:solidFill>
              <a:srgbClr val="FFFFFF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בבדיקות נוספות נשלל:</a:t>
            </a:r>
            <a:endParaRPr lang="fr-FR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algn="r" rtl="1">
              <a:lnSpc>
                <a:spcPct val="90000"/>
              </a:lnSpc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הרחבת דרכי מרה </a:t>
            </a:r>
            <a:endParaRPr lang="fr-FR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algn="r" rtl="1">
              <a:lnSpc>
                <a:spcPct val="90000"/>
              </a:lnSpc>
              <a:defRPr/>
            </a:pPr>
            <a:r>
              <a:rPr lang="fr-FR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CF</a:t>
            </a: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, חסר </a:t>
            </a:r>
            <a:r>
              <a:rPr lang="en-US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alfa-1-anti-trypsin</a:t>
            </a:r>
            <a:endParaRPr lang="fr-FR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algn="r" rtl="1">
              <a:lnSpc>
                <a:spcPct val="90000"/>
              </a:lnSpc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ללא תסמינים של תסמונת </a:t>
            </a:r>
            <a:r>
              <a:rPr lang="he-IL" altLang="fr-FR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אלג׳יל</a:t>
            </a: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(לב, עמוד שדרה, עיניים)</a:t>
            </a:r>
            <a:endParaRPr lang="fr-FR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457200" lvl="1" indent="0" algn="r" rtl="1">
              <a:lnSpc>
                <a:spcPct val="90000"/>
              </a:lnSpc>
              <a:buNone/>
              <a:defRPr/>
            </a:pPr>
            <a:endParaRPr lang="fr-FR" altLang="fr-FR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העברה למרכז שלישוני המטפל </a:t>
            </a:r>
            <a:r>
              <a:rPr lang="he-IL" altLang="fr-FR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בביליארי</a:t>
            </a:r>
            <a:r>
              <a:rPr lang="he-IL" altLang="fr-FR" dirty="0">
                <a:solidFill>
                  <a:schemeClr val="accent3">
                    <a:lumMod val="75000"/>
                  </a:schemeClr>
                </a:solidFill>
                <a:latin typeface="Calibri"/>
              </a:rPr>
              <a:t> </a:t>
            </a:r>
            <a:r>
              <a:rPr lang="he-IL" altLang="fr-FR" dirty="0" err="1">
                <a:solidFill>
                  <a:schemeClr val="accent3">
                    <a:lumMod val="75000"/>
                  </a:schemeClr>
                </a:solidFill>
                <a:latin typeface="Calibri"/>
              </a:rPr>
              <a:t>אטרזיה</a:t>
            </a:r>
            <a:endParaRPr lang="fr-FR" altLang="fr-FR" b="1" dirty="0">
              <a:solidFill>
                <a:srgbClr val="C00000"/>
              </a:solidFill>
              <a:latin typeface="Calibri"/>
            </a:endParaRPr>
          </a:p>
          <a:p>
            <a:pPr algn="r" rtl="1">
              <a:lnSpc>
                <a:spcPct val="90000"/>
              </a:lnSpc>
              <a:defRPr/>
            </a:pPr>
            <a:endParaRPr lang="fr-FR" altLang="fr-FR" dirty="0">
              <a:solidFill>
                <a:sysClr val="windowText" lastClr="000000"/>
              </a:solidFill>
              <a:latin typeface="Calibri"/>
            </a:endParaRPr>
          </a:p>
          <a:p>
            <a:pPr algn="r" rtl="1">
              <a:lnSpc>
                <a:spcPct val="90000"/>
              </a:lnSpc>
              <a:defRPr/>
            </a:pPr>
            <a:endParaRPr lang="fr-FR" altLang="fr-FR" dirty="0">
              <a:solidFill>
                <a:sysClr val="windowText" lastClr="000000"/>
              </a:solidFill>
              <a:latin typeface="Calibri"/>
            </a:endParaRPr>
          </a:p>
          <a:p>
            <a:pPr marL="0" indent="0" algn="r" rtl="1">
              <a:lnSpc>
                <a:spcPct val="90000"/>
              </a:lnSpc>
              <a:buNone/>
              <a:defRPr/>
            </a:pPr>
            <a:endParaRPr lang="fr-FR" altLang="fr-FR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5" name="Graphic 4" descr="Stethoscope with solid fill">
            <a:extLst>
              <a:ext uri="{FF2B5EF4-FFF2-40B4-BE49-F238E27FC236}">
                <a16:creationId xmlns:a16="http://schemas.microsoft.com/office/drawing/2014/main" id="{F1464C13-6316-DCF2-7171-358D1AE970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52411" y="1021248"/>
            <a:ext cx="1845809" cy="1845809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579F6E74-1555-83F9-9950-4ABD0F4AC36F}"/>
              </a:ext>
            </a:extLst>
          </p:cNvPr>
          <p:cNvSpPr/>
          <p:nvPr/>
        </p:nvSpPr>
        <p:spPr>
          <a:xfrm rot="10800000">
            <a:off x="2485869" y="4913847"/>
            <a:ext cx="595744" cy="377959"/>
          </a:xfrm>
          <a:prstGeom prst="rightArrow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endParaRPr lang="LID4096"/>
          </a:p>
        </p:txBody>
      </p:sp>
      <p:pic>
        <p:nvPicPr>
          <p:cNvPr id="8" name="Graphic 6" descr="Ambulance outline">
            <a:extLst>
              <a:ext uri="{FF2B5EF4-FFF2-40B4-BE49-F238E27FC236}">
                <a16:creationId xmlns:a16="http://schemas.microsoft.com/office/drawing/2014/main" id="{E613A50C-A5AE-78FC-CC2E-6EC528D0D5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5144" y="3917272"/>
            <a:ext cx="2212109" cy="221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5186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F26EBB-2549-4370-A2C8-1F0D28787976}"/>
</file>

<file path=customXml/itemProps2.xml><?xml version="1.0" encoding="utf-8"?>
<ds:datastoreItem xmlns:ds="http://schemas.openxmlformats.org/officeDocument/2006/customXml" ds:itemID="{181FE1CD-D2E6-4002-BDE5-B9E83C2BEEA6}"/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720</Words>
  <Application>Microsoft Macintosh PowerPoint</Application>
  <PresentationFormat>Widescreen</PresentationFormat>
  <Paragraphs>150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MS Mincho</vt:lpstr>
      <vt:lpstr>Arial</vt:lpstr>
      <vt:lpstr>Calibri</vt:lpstr>
      <vt:lpstr>Corbel</vt:lpstr>
      <vt:lpstr>Dubai</vt:lpstr>
      <vt:lpstr>Symbol</vt:lpstr>
      <vt:lpstr>system-ui</vt:lpstr>
      <vt:lpstr>Wingdings</vt:lpstr>
      <vt:lpstr>Larissa-Design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Translation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Baby with yellow eyes</dc:title>
  <dc:creator>Florence</dc:creator>
  <cp:lastModifiedBy>Orith Waisbourd-Zinman</cp:lastModifiedBy>
  <cp:revision>98</cp:revision>
  <dcterms:created xsi:type="dcterms:W3CDTF">2021-10-15T16:14:41Z</dcterms:created>
  <dcterms:modified xsi:type="dcterms:W3CDTF">2024-04-07T09:33:11Z</dcterms:modified>
</cp:coreProperties>
</file>