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837" r:id="rId5"/>
    <p:sldId id="1415" r:id="rId6"/>
    <p:sldId id="283" r:id="rId7"/>
    <p:sldId id="2905" r:id="rId8"/>
    <p:sldId id="2906" r:id="rId9"/>
    <p:sldId id="2907" r:id="rId10"/>
    <p:sldId id="2908" r:id="rId11"/>
    <p:sldId id="2909" r:id="rId12"/>
    <p:sldId id="2910" r:id="rId13"/>
    <p:sldId id="2911" r:id="rId14"/>
    <p:sldId id="2912" r:id="rId15"/>
    <p:sldId id="2913" r:id="rId16"/>
    <p:sldId id="2914" r:id="rId17"/>
    <p:sldId id="2915" r:id="rId18"/>
    <p:sldId id="2902" r:id="rId19"/>
    <p:sldId id="2918" r:id="rId20"/>
  </p:sldIdLst>
  <p:sldSz cx="9144000" cy="5143500" type="screen16x9"/>
  <p:notesSz cx="6761163" cy="9942513"/>
  <p:custDataLst>
    <p:tags r:id="rId23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872" userDrawn="1">
          <p15:clr>
            <a:srgbClr val="A4A3A4"/>
          </p15:clr>
        </p15:guide>
        <p15:guide id="3" orient="horz" pos="1189" userDrawn="1">
          <p15:clr>
            <a:srgbClr val="A4A3A4"/>
          </p15:clr>
        </p15:guide>
        <p15:guide id="4" pos="29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na Niseteo" initials="TN" lastIdx="2" clrIdx="0"/>
  <p:cmAuthor id="2" name="Konstantinos Gerasimidi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489"/>
    <a:srgbClr val="F39FA3"/>
    <a:srgbClr val="F8C5C8"/>
    <a:srgbClr val="5AC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5" autoAdjust="0"/>
    <p:restoredTop sz="89561" autoAdjust="0"/>
  </p:normalViewPr>
  <p:slideViewPr>
    <p:cSldViewPr snapToGrid="0">
      <p:cViewPr varScale="1">
        <p:scale>
          <a:sx n="136" d="100"/>
          <a:sy n="136" d="100"/>
        </p:scale>
        <p:origin x="1480" y="184"/>
      </p:cViewPr>
      <p:guideLst>
        <p:guide pos="872"/>
        <p:guide orient="horz" pos="1189"/>
        <p:guide pos="29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609CCEF-EBD9-FA12-0864-BD03E4C5F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268E58-1BE6-C0DC-5854-873EAF0120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F9642F0-4D51-4020-B118-31F1F7A38F62}" type="datetime1">
              <a:rPr lang="de-DE"/>
              <a:pPr>
                <a:defRPr/>
              </a:pPr>
              <a:t>15.07.24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A03A9CA-748B-3C10-F695-673EB2EE98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905C5C-4D54-BAF7-C093-0DEF362028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C0796EB-0670-4398-AA71-270575BCEE25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809DEE4-BFB3-0272-909D-B39017EDFD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599F88-F46C-BEE4-5590-3E21D771D8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E69DAF5-651C-4765-AFED-2549AD205A08}" type="datetime1">
              <a:rPr lang="de-DE"/>
              <a:pPr>
                <a:defRPr/>
              </a:pPr>
              <a:t>15.07.24</a:t>
            </a:fld>
            <a:endParaRPr lang="de-DE" dirty="0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D66E2646-EEEE-68FB-B1DC-4E83020963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89" tIns="42895" rIns="85789" bIns="4289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BA977697-7B7A-957F-FCEB-19727D843B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275" y="4721225"/>
            <a:ext cx="5408613" cy="4475163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AA57E3-32A2-05F3-C93B-CACA2CFF813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CC5417-993B-5C5B-5D39-313C34E7A4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ED3CC10-6A80-44AD-A487-73E07BD4EED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itchFamily="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58D8C9D6-D1AD-8776-0E25-A6B6C35DDD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8C566EDB-96F6-83A7-AB91-204BD4DE45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e-IL" altLang="en-US" dirty="0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5BAE9706-93CF-B5AC-B9F2-D16F4DD643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96913" indent="-2667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7156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00188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288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860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432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004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576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1D02AA-4533-49FB-A61D-9A190A775CB6}" type="slidenum">
              <a:rPr lang="de-DE" altLang="de-DE" smtClean="0">
                <a:latin typeface="Calibri" panose="020F0502020204030204" pitchFamily="34" charset="0"/>
              </a:rPr>
              <a:pPr/>
              <a:t>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10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03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092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5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417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14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55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D3CC10-6A80-44AD-A487-73E07BD4EEDF}" type="slidenum">
              <a:rPr lang="de-DE" altLang="de-DE" smtClean="0"/>
              <a:pPr>
                <a:defRPr/>
              </a:pPr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43353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360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5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557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6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596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7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881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8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32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9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144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79D0F685-2A92-6117-AE56-3CF5C37A45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3504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203D070-87C5-2E99-AE09-7E5D72D5EF9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247899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6BE62D-F7B8-65A7-F5F4-B2D633D6F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724B-463F-47E2-B8EB-EEA058E21DB8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0BA60E-E3B9-8715-AEAB-7B67BFB16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8E23F8-F6B8-7C5A-5F4A-20FE18585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7FCA6-E111-4165-9ACC-82BE306AA823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1124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0000" y="1440000"/>
            <a:ext cx="1944000" cy="288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00" y="360000"/>
            <a:ext cx="6300000" cy="396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BD5BEB-68A9-0A1D-FF0C-86C96719F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F3C1B-7DFD-4AFF-A71B-8B18902DEBFA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86CD31-43FF-5676-9F2D-105EA6050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78AD50-E191-CD71-994E-645DE641F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9815-BA15-4051-B3E5-F89EA4077A0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58305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DADB051E-8402-F430-85B9-A1047DD9E2E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51811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E450E1-43E2-2928-0F2B-7591835CE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2EC9A-67D8-4BCF-B2B3-AC67B738A141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79C398-CFA6-652A-0806-8FCAD7E07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12AB41-5E7A-729C-7DDF-344BFE20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70ED3-E81A-4D20-AA9B-13DEB7B0C866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24397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000" y="3240000"/>
            <a:ext cx="7884000" cy="10800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2160000"/>
            <a:ext cx="7884000" cy="108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15CA27-4051-C761-574F-A5477386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B578-848D-407D-A8AE-A4DBFA62EC8D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2F9C30-0C99-4D9E-B17E-8B9A21A38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59962F-4F08-EE34-5960-6823B9A7D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8F39-6B48-4885-9016-5A6E2D5BD6D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405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081B969D-D655-8DA0-8CB5-F9B5093A50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31295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68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52248B8-E0D0-1524-71DC-DF814AE6232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CCB87-9E3E-430C-93D8-F873E0939D8B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ECC18AA-2A47-AFAE-7976-8E3D4E97B6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3B00E9A-BC7C-F7CE-9F39-AF1B1D7EA0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49C5-201F-4304-9D0B-543212BFD839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03255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ED26E154-D980-50AD-E722-802B1F14BBF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0016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8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68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781929C-5CB9-3649-4CBA-D1561FE3934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C7FB6-F889-40FC-A3C2-E74892912368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5C66226-6DB0-0B3B-5DC2-CECCA766336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AB5CA4FF-5636-AF88-A761-C908EFD5747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867DD-16BB-4570-BCA3-AA76D1086E3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88631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437F210-9940-8159-C9A2-4EED831CE45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76011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3B8A4C5-75BC-B8C0-F829-119CB24AA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526C-6F75-4E92-A51B-C154E9637DC8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0EF0682-7C8F-F40B-68D8-4835D1A0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EC9A403-7D8C-388A-B4D8-A6AF7163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8B717-055C-49F2-8919-86AB352164B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48502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CF2F6C45-5BC1-2217-0B22-39CC6CD0D0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252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A2382DE-95A9-8B9B-BCBD-E62CB0DEE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DC0A-8191-45A9-8DCB-8BF650CDC7FF}" type="datetime1">
              <a:rPr lang="de-DE" smtClean="0"/>
              <a:t>15.07.24</a:t>
            </a:fld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78E8FF5-C4D3-BB5A-0C1D-AD90AD681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388" y="4751388"/>
            <a:ext cx="5040312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3A136B5F-057B-4DDF-2703-F4117092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665F4-1B7A-4B8D-AF11-AB8859FACBA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98916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8" y="360000"/>
            <a:ext cx="3060000" cy="9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84000" cy="396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260000"/>
            <a:ext cx="3060000" cy="30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FC7D5A0-614F-7B0B-FE5B-F3EAA97AF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2279-CCAA-4DA7-98D2-66F5224EEC47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17EDB389-2F04-A2B7-A81E-157068DD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1064E86-C80E-5460-282B-6133A445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4BAB-B864-4CB5-8499-FFC00D6E5CE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1442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451"/>
            <a:ext cx="5580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0000" y="540000"/>
            <a:ext cx="5040000" cy="288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000" y="3960000"/>
            <a:ext cx="5580000" cy="54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6DFF6CA-92ED-F77A-2F81-1735DBFC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8E92C-ECDE-4657-8D10-D8BD2CB24816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1B54FFC-4DD7-CDD9-A5E5-AA4F6A07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33C7725-138B-22A1-A8F3-D41634A42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CB2C-21D0-413D-B664-7DDEE6710FB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8185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89861BF0-8BAD-7AA4-C1DC-F30FD08538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0761002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70" imgH="371" progId="TCLayout.ActiveDocument.1">
                  <p:embed/>
                </p:oleObj>
              </mc:Choice>
              <mc:Fallback>
                <p:oleObj name="think-cell Folie" r:id="rId14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Bild 8">
            <a:extLst>
              <a:ext uri="{FF2B5EF4-FFF2-40B4-BE49-F238E27FC236}">
                <a16:creationId xmlns:a16="http://schemas.microsoft.com/office/drawing/2014/main" id="{4919CC14-0A4B-CAF1-FF2C-9FF19387BCE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3E37E9-9019-EDAD-20F3-734838290EB9}"/>
              </a:ext>
            </a:extLst>
          </p:cNvPr>
          <p:cNvSpPr/>
          <p:nvPr userDrawn="1"/>
        </p:nvSpPr>
        <p:spPr>
          <a:xfrm>
            <a:off x="190500" y="3666172"/>
            <a:ext cx="1638300" cy="967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7" name="Titelplatzhalter 1">
            <a:extLst>
              <a:ext uri="{FF2B5EF4-FFF2-40B4-BE49-F238E27FC236}">
                <a16:creationId xmlns:a16="http://schemas.microsoft.com/office/drawing/2014/main" id="{9D9CE919-3779-70CA-66BB-1C58E67052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0363" y="352544"/>
            <a:ext cx="59404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dirty="0"/>
              <a:t>Titelmasterformat durch Klicken bearbeiten</a:t>
            </a:r>
            <a:endParaRPr lang="de-AT" altLang="de-DE" dirty="0"/>
          </a:p>
        </p:txBody>
      </p:sp>
      <p:sp>
        <p:nvSpPr>
          <p:cNvPr id="1028" name="Textplatzhalter 2">
            <a:extLst>
              <a:ext uri="{FF2B5EF4-FFF2-40B4-BE49-F238E27FC236}">
                <a16:creationId xmlns:a16="http://schemas.microsoft.com/office/drawing/2014/main" id="{917C6EE0-7DB6-FAB9-8AA7-2750AD041C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60363" y="1349375"/>
            <a:ext cx="8423275" cy="199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F5C42F-9EF1-B3A3-3A63-9DAD9FDE9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9313" y="4751388"/>
            <a:ext cx="10795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1466309-AF1E-4249-9562-DF9790A65BF8}" type="datetime1">
              <a:rPr lang="de-DE" smtClean="0"/>
              <a:t>15.07.24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0DC2C0-7C80-E05C-A084-A36E79481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D366E7-36C0-1BF6-15C6-7FF664EF7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76013F94-F060-4F98-BAD2-7675C454DF6B}" type="slidenum">
              <a:rPr lang="de-AT" altLang="de-DE" smtClean="0"/>
              <a:pPr>
                <a:defRPr/>
              </a:pPr>
              <a:t>‹#›</a:t>
            </a:fld>
            <a:endParaRPr lang="de-AT" altLang="de-DE"/>
          </a:p>
        </p:txBody>
      </p:sp>
      <p:pic>
        <p:nvPicPr>
          <p:cNvPr id="9" name="Bild 8">
            <a:extLst>
              <a:ext uri="{FF2B5EF4-FFF2-40B4-BE49-F238E27FC236}">
                <a16:creationId xmlns:a16="http://schemas.microsoft.com/office/drawing/2014/main" id="{EC2E9D67-5477-4420-2AB5-D66E5DADE4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9" r="84194" b="9481"/>
          <a:stretch/>
        </p:blipFill>
        <p:spPr bwMode="auto">
          <a:xfrm>
            <a:off x="472440" y="3884782"/>
            <a:ext cx="754380" cy="77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5" r:id="rId7"/>
    <p:sldLayoutId id="2147484690" r:id="rId8"/>
    <p:sldLayoutId id="2147484691" r:id="rId9"/>
    <p:sldLayoutId id="2147484692" r:id="rId10"/>
    <p:sldLayoutId id="214748469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49" userDrawn="1">
          <p15:clr>
            <a:srgbClr val="F26B43"/>
          </p15:clr>
        </p15:guide>
        <p15:guide id="2" orient="horz" pos="2731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552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7.xml"/><Relationship Id="rId6" Type="http://schemas.openxmlformats.org/officeDocument/2006/relationships/oleObject" Target="../embeddings/oleObject16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17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9.xml"/><Relationship Id="rId6" Type="http://schemas.openxmlformats.org/officeDocument/2006/relationships/oleObject" Target="../embeddings/oleObject18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video" Target="../media/media5.mp4"/><Relationship Id="rId7" Type="http://schemas.openxmlformats.org/officeDocument/2006/relationships/image" Target="../media/image1.emf"/><Relationship Id="rId2" Type="http://schemas.microsoft.com/office/2007/relationships/media" Target="../media/media5.mp4"/><Relationship Id="rId1" Type="http://schemas.openxmlformats.org/officeDocument/2006/relationships/tags" Target="../tags/tag20.xml"/><Relationship Id="rId6" Type="http://schemas.openxmlformats.org/officeDocument/2006/relationships/oleObject" Target="../embeddings/oleObject19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UVcEZoCDV20" TargetMode="External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notesSlide" Target="../notesSlides/notesSlide15.xml"/><Relationship Id="rId7" Type="http://schemas.openxmlformats.org/officeDocument/2006/relationships/hyperlink" Target="https://www.who.int/tools/child-growth-standards" TargetMode="External"/><Relationship Id="rId12" Type="http://schemas.openxmlformats.org/officeDocument/2006/relationships/hyperlink" Target="https://www.healthforallchildren.com/shop-base/shop/software/lmsgrowth/" TargetMode="External"/><Relationship Id="rId1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.png"/><Relationship Id="rId1" Type="http://schemas.openxmlformats.org/officeDocument/2006/relationships/tags" Target="../tags/tag22.xml"/><Relationship Id="rId6" Type="http://schemas.openxmlformats.org/officeDocument/2006/relationships/image" Target="../media/image22.png"/><Relationship Id="rId11" Type="http://schemas.openxmlformats.org/officeDocument/2006/relationships/hyperlink" Target="https://www.who.int/tools/growth-reference-data-for-5to19-years/application-tools" TargetMode="External"/><Relationship Id="rId5" Type="http://schemas.openxmlformats.org/officeDocument/2006/relationships/image" Target="../media/image1.emf"/><Relationship Id="rId15" Type="http://schemas.openxmlformats.org/officeDocument/2006/relationships/image" Target="../media/image25.png"/><Relationship Id="rId10" Type="http://schemas.openxmlformats.org/officeDocument/2006/relationships/hyperlink" Target="https://www.who.int/tools/child-growth-standards/software" TargetMode="External"/><Relationship Id="rId4" Type="http://schemas.openxmlformats.org/officeDocument/2006/relationships/oleObject" Target="../embeddings/oleObject20.bin"/><Relationship Id="rId9" Type="http://schemas.openxmlformats.org/officeDocument/2006/relationships/hyperlink" Target="https://www.who.int/tools/child-growth-standards/standards" TargetMode="External"/><Relationship Id="rId1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5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video" Target="../media/media1.mp4"/><Relationship Id="rId7" Type="http://schemas.openxmlformats.org/officeDocument/2006/relationships/oleObject" Target="../embeddings/oleObject10.bin"/><Relationship Id="rId2" Type="http://schemas.microsoft.com/office/2007/relationships/media" Target="../media/media1.mp4"/><Relationship Id="rId1" Type="http://schemas.openxmlformats.org/officeDocument/2006/relationships/tags" Target="../tags/tag11.xml"/><Relationship Id="rId6" Type="http://schemas.openxmlformats.org/officeDocument/2006/relationships/image" Target="../media/image6.jp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8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video" Target="../media/media2.mp4"/><Relationship Id="rId7" Type="http://schemas.openxmlformats.org/officeDocument/2006/relationships/image" Target="../media/image1.emf"/><Relationship Id="rId2" Type="http://schemas.microsoft.com/office/2007/relationships/media" Target="../media/media2.mp4"/><Relationship Id="rId1" Type="http://schemas.openxmlformats.org/officeDocument/2006/relationships/tags" Target="../tags/tag13.xml"/><Relationship Id="rId6" Type="http://schemas.openxmlformats.org/officeDocument/2006/relationships/oleObject" Target="../embeddings/oleObject12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11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video" Target="../media/media3.mp4"/><Relationship Id="rId7" Type="http://schemas.openxmlformats.org/officeDocument/2006/relationships/image" Target="../media/image1.emf"/><Relationship Id="rId2" Type="http://schemas.microsoft.com/office/2007/relationships/media" Target="../media/media3.mp4"/><Relationship Id="rId1" Type="http://schemas.openxmlformats.org/officeDocument/2006/relationships/tags" Target="../tags/tag15.xml"/><Relationship Id="rId6" Type="http://schemas.openxmlformats.org/officeDocument/2006/relationships/oleObject" Target="../embeddings/oleObject14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14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3963DB3-B74E-1393-9EE8-BAAF6A2D5D2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492895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6" name="Titel 3">
            <a:extLst>
              <a:ext uri="{FF2B5EF4-FFF2-40B4-BE49-F238E27FC236}">
                <a16:creationId xmlns:a16="http://schemas.microsoft.com/office/drawing/2014/main" id="{5252A7C6-5431-7F77-85D9-BEFD39D4A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448562"/>
            <a:ext cx="5040312" cy="201612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400" b="1" dirty="0">
                <a:solidFill>
                  <a:srgbClr val="0F3B61"/>
                </a:solidFill>
                <a:latin typeface="+mn-lt"/>
                <a:cs typeface="Calibri" panose="020F0502020204030204" pitchFamily="34" charset="0"/>
              </a:rPr>
              <a:t>ESPGHAN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000" i="1" dirty="0">
                <a:latin typeface="+mn-lt"/>
                <a:cs typeface="Calibri" panose="020F0502020204030204" pitchFamily="34" charset="0"/>
              </a:rPr>
              <a:t>QUALITY OF CARE INITIATIVE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000" dirty="0">
                <a:latin typeface="+mn-lt"/>
                <a:cs typeface="Calibri" panose="020F0502020204030204" pitchFamily="34" charset="0"/>
              </a:rPr>
              <a:t>ANTROPOMETRIA</a:t>
            </a:r>
          </a:p>
        </p:txBody>
      </p:sp>
      <p:sp>
        <p:nvSpPr>
          <p:cNvPr id="6147" name="Date Placeholder 3">
            <a:extLst>
              <a:ext uri="{FF2B5EF4-FFF2-40B4-BE49-F238E27FC236}">
                <a16:creationId xmlns:a16="http://schemas.microsoft.com/office/drawing/2014/main" id="{E55693F1-51F4-4BF1-5543-CE0CE39C4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796" y="4061116"/>
            <a:ext cx="69891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accent1"/>
                </a:solidFill>
              </a:rPr>
              <a:t>06 08 2022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59298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pt-PT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PROCEDIMENTO CORRECTO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Utilizar equipamento em bom estado e regularmente calibrado (uma vez por ano ou quando necessário)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balança deve pesar aos 20g mais próximos (é melhor usar balanças Classe III)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Colocar a balança a zero antes da pesagem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Colocar a balança numa superfície horizontal dura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Pesar a criança nua, idealmente antes da refeição</a:t>
            </a:r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Recurso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Como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pesar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crianças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end="32822.666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471CC577-F64D-1AE4-8D11-4B6CF08D9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165" y="998235"/>
            <a:ext cx="3875686" cy="3870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66A999-7BDA-1F67-DA09-4AAA34ADE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FD2D24-CAEF-CC0F-485E-492231249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10</a:t>
            </a:fld>
            <a:endParaRPr lang="de-AT" altLang="de-DE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5E552EE2-19D6-6ED8-F3BE-9B1EC583BB5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11C4E3AE-93A0-3D0E-4A1C-BCDB5134241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C7564A85-5C9E-A42C-E8FE-1886FC6BB076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983FF928-4FC6-36FF-F715-664A4B472364}"/>
              </a:ext>
            </a:extLst>
          </p:cNvPr>
          <p:cNvSpPr txBox="1">
            <a:spLocks/>
          </p:cNvSpPr>
          <p:nvPr/>
        </p:nvSpPr>
        <p:spPr bwMode="auto">
          <a:xfrm>
            <a:off x="360363" y="352544"/>
            <a:ext cx="708469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PT" altLang="en-US" dirty="0"/>
              <a:t>Peso no lactente </a:t>
            </a:r>
            <a:r>
              <a:rPr lang="pt-PT" altLang="en-US" sz="2000" b="0" dirty="0"/>
              <a:t>(&lt;2 anos de idade)</a:t>
            </a:r>
            <a:endParaRPr lang="pt-PT" altLang="en-US" b="0" dirty="0"/>
          </a:p>
        </p:txBody>
      </p:sp>
    </p:spTree>
    <p:extLst>
      <p:ext uri="{BB962C8B-B14F-4D97-AF65-F5344CB8AC3E}">
        <p14:creationId xmlns:p14="http://schemas.microsoft.com/office/powerpoint/2010/main" val="860911595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303976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600381E5-8BA3-28AE-0EFA-237587869AF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pt-PT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ERROS COMUNS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criança está calçada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criança está completamente vestida e tem objetos nos bolsos (telemóvel, chaves) ou brinquedos nas mãos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criança está agarrada a mobiliário/ parede/ cuidador/ pessoa que está a medir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balança está muito próxima da parede e a criança segura-se à parede </a:t>
            </a: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balança está numa superfície irregular ou mole (</a:t>
            </a:r>
            <a:r>
              <a:rPr lang="pt-PT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ex</a:t>
            </a: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: tapete)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0F52B-D1A1-CFDC-E278-6D309D411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F65232-2677-9954-26D3-047B85C56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11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FB75934-3005-4FF9-7A81-5654BD4FBB4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E44B8B41-8365-1437-FA9A-CC8820033ED4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99411C74-8259-753D-88EF-06290AE8A3B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FE64C7B9-E6C9-04D7-AF8C-91541D43CF5B}"/>
              </a:ext>
            </a:extLst>
          </p:cNvPr>
          <p:cNvSpPr txBox="1">
            <a:spLocks/>
          </p:cNvSpPr>
          <p:nvPr/>
        </p:nvSpPr>
        <p:spPr bwMode="auto">
          <a:xfrm>
            <a:off x="360363" y="352544"/>
            <a:ext cx="708469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PT" altLang="en-US" dirty="0"/>
              <a:t>Peso no lactente </a:t>
            </a:r>
            <a:r>
              <a:rPr lang="pt-PT" altLang="en-US" sz="2000" b="0" dirty="0"/>
              <a:t>(&gt;2 anos de idade)</a:t>
            </a:r>
            <a:endParaRPr lang="pt-PT" altLang="en-US" b="0" dirty="0"/>
          </a:p>
        </p:txBody>
      </p:sp>
    </p:spTree>
    <p:extLst>
      <p:ext uri="{BB962C8B-B14F-4D97-AF65-F5344CB8AC3E}">
        <p14:creationId xmlns:p14="http://schemas.microsoft.com/office/powerpoint/2010/main" val="388019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0347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Grafik 6" descr="Ein Bild, das Text, Spielzeug, Puppe enthält.&#10;&#10;Automatisch generierte Beschreibung">
            <a:extLst>
              <a:ext uri="{FF2B5EF4-FFF2-40B4-BE49-F238E27FC236}">
                <a16:creationId xmlns:a16="http://schemas.microsoft.com/office/drawing/2014/main" id="{5BF36690-78EA-A1F9-3E6E-8178F92F197C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pt-PT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PROCEDIMENTO CORRECTO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Usar equipamento em bom estado e regularmente calibrado (uma vez por ano ou quando necessário)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balança deve pesar aos 100g mais próximos (é melhor usar balanças Classe III)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Remover sapatos, esvaziar bolsos e a criança deve estar apenas em roupa interior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Verificar o ecrã digital e colocar a zero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Pedir à criança para ficar imóvel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Em balanças em que a criança está sentada, os pés devem estar na placa, sem tocar no chão</a:t>
            </a:r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Recurso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Como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medir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crianças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st="34000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03485" y="2965784"/>
            <a:ext cx="3222625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131EF0-1617-5A96-9F13-7CADE85E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A3CEA5-92FF-DFF0-4C5D-1D0A5838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12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5E5C163-E7DF-4AC8-D2D7-F15A5F1BD0FE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9526703C-C429-039B-6911-54E2B14C1D6D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7850B16-35E4-720C-EBD3-B5F7F8E8157B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ADB048A3-7BE5-BCF1-9E5C-2C85ABD250CE}"/>
              </a:ext>
            </a:extLst>
          </p:cNvPr>
          <p:cNvSpPr txBox="1">
            <a:spLocks/>
          </p:cNvSpPr>
          <p:nvPr/>
        </p:nvSpPr>
        <p:spPr bwMode="auto">
          <a:xfrm>
            <a:off x="360363" y="352544"/>
            <a:ext cx="708469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F3B6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PT" altLang="en-US" dirty="0"/>
              <a:t>Peso no lactente </a:t>
            </a:r>
            <a:r>
              <a:rPr lang="pt-PT" altLang="en-US" sz="2000" b="0" dirty="0"/>
              <a:t>(&gt;2 anos de idade)</a:t>
            </a:r>
            <a:endParaRPr lang="pt-PT" altLang="en-US" b="0" dirty="0"/>
          </a:p>
        </p:txBody>
      </p:sp>
    </p:spTree>
    <p:extLst>
      <p:ext uri="{BB962C8B-B14F-4D97-AF65-F5344CB8AC3E}">
        <p14:creationId xmlns:p14="http://schemas.microsoft.com/office/powerpoint/2010/main" val="1166872081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44884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073F937C-EF30-7003-C5F3-4316726348A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349" y="1023111"/>
            <a:ext cx="3015978" cy="356052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pt-PT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PROCEDIMENTO CORRECTO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pesagem é feita com ajuda do cuidador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Pesar o cuidador primeiro e registar o peso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criança deve estar nua ou com mínima quantidade de roupa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Dar a criança ao cuidador na balança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Pedir ao cuidador para ficar imóvel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Registar o peso conjunto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Subtrair o peso do cuidador ao peso conjunto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Para crianças com incapacidade, utilize uma balança com elevação, se disponível 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369332"/>
          </a:xfrm>
        </p:spPr>
        <p:txBody>
          <a:bodyPr vert="horz"/>
          <a:lstStyle/>
          <a:p>
            <a:r>
              <a:rPr lang="pt-PT" altLang="en-US" sz="2400" dirty="0"/>
              <a:t>Pesar uma criança com incapacidades ou não colaborante</a:t>
            </a:r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Recurso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Como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pesar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crianças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não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colaborantes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How to weigh children who don't want to be measured - YouTube">
            <a:hlinkClick r:id="" action="ppaction://media"/>
            <a:extLst>
              <a:ext uri="{FF2B5EF4-FFF2-40B4-BE49-F238E27FC236}">
                <a16:creationId xmlns:a16="http://schemas.microsoft.com/office/drawing/2014/main" id="{8D03AEDC-297E-3AC0-2B22-D5815A17E4B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3557" cy="2209800"/>
          </a:xfrm>
          <a:prstGeom prst="rect">
            <a:avLst/>
          </a:prstGeom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A52748-36C3-1A4A-DC95-0FABA1CA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1C0BB2-DC80-CF1A-19F3-BF90DCAD3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13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9A3DCE5B-6CBC-CCD3-91F0-85A966DC9DFA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758B41A8-AA12-9E32-BD21-CF2D8006E69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5EE56E1-8225-F1F6-9F2B-ED5CEC88F491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667035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430887"/>
          </a:xfrm>
        </p:spPr>
        <p:txBody>
          <a:bodyPr vert="horz"/>
          <a:lstStyle/>
          <a:p>
            <a:r>
              <a:rPr lang="pt-PT" altLang="en-US" dirty="0"/>
              <a:t>Registo das medições antropométricas em curvas</a:t>
            </a:r>
            <a:endParaRPr lang="pt-PT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14</a:t>
            </a:fld>
            <a:endParaRPr lang="de-AT" alt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88822E-9281-020D-07ED-1555E162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146173"/>
            <a:ext cx="8423275" cy="3102388"/>
          </a:xfrm>
        </p:spPr>
        <p:txBody>
          <a:bodyPr/>
          <a:lstStyle/>
          <a:p>
            <a:r>
              <a:rPr lang="pt-PT" altLang="en-US" dirty="0"/>
              <a:t>As medições antropométricas devem ser registadas em curvas de referência adequadas e interpretadas de acordo com as medições prévias da criança e a situação clínica</a:t>
            </a:r>
          </a:p>
          <a:p>
            <a:endParaRPr lang="pt-PT" altLang="en-US" dirty="0"/>
          </a:p>
          <a:p>
            <a:r>
              <a:rPr lang="pt-PT" altLang="en-US" dirty="0"/>
              <a:t>Uma abordagem prática para identificar subnutrição associada a doença em pediatria pode ser encontrada na posição do grupo de interesse de malnutrição da  ESPGHAN </a:t>
            </a:r>
            <a:r>
              <a:rPr lang="pt-PT" altLang="en-US" i="1" dirty="0"/>
              <a:t>“</a:t>
            </a:r>
            <a:r>
              <a:rPr lang="pt-PT" altLang="en-US" i="1" dirty="0" err="1"/>
              <a:t>Hulst</a:t>
            </a:r>
            <a:r>
              <a:rPr lang="pt-PT" altLang="en-US" i="1" dirty="0"/>
              <a:t> </a:t>
            </a:r>
            <a:r>
              <a:rPr lang="pt-PT" altLang="en-US" i="1" dirty="0" err="1"/>
              <a:t>et</a:t>
            </a:r>
            <a:r>
              <a:rPr lang="pt-PT" altLang="en-US" i="1" dirty="0"/>
              <a:t> al JPGN 2022 </a:t>
            </a:r>
            <a:r>
              <a:rPr lang="pt-PT" i="1" dirty="0"/>
              <a:t>doi: 10.1097/MPG.0000000000003437”</a:t>
            </a:r>
          </a:p>
        </p:txBody>
      </p:sp>
    </p:spTree>
    <p:extLst>
      <p:ext uri="{BB962C8B-B14F-4D97-AF65-F5344CB8AC3E}">
        <p14:creationId xmlns:p14="http://schemas.microsoft.com/office/powerpoint/2010/main" val="2322036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C55B075-9816-871A-8132-39EAEF3B859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818208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2" name="Title 1">
            <a:extLst>
              <a:ext uri="{FF2B5EF4-FFF2-40B4-BE49-F238E27FC236}">
                <a16:creationId xmlns:a16="http://schemas.microsoft.com/office/drawing/2014/main" id="{6C0F9625-29AF-A322-513A-24C3706F0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 vert="horz"/>
          <a:lstStyle/>
          <a:p>
            <a:r>
              <a:rPr lang="pt-PT" altLang="en-US" dirty="0"/>
              <a:t>Recursos Adicionais</a:t>
            </a:r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E235E5FF-1EA1-81F3-7569-0AAD159DB2D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10" y="4058878"/>
            <a:ext cx="1755451" cy="519112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03A0AE-9199-2255-C8A9-3DA8789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  <a:endParaRPr lang="de-AT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FA18B6F-791E-1344-8F6C-FFBCCB54F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15</a:t>
            </a:fld>
            <a:endParaRPr lang="de-AT" altLang="de-DE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E87515F1-EB73-0F6D-2F40-ED4593C2F790}"/>
              </a:ext>
            </a:extLst>
          </p:cNvPr>
          <p:cNvSpPr/>
          <p:nvPr/>
        </p:nvSpPr>
        <p:spPr>
          <a:xfrm>
            <a:off x="358776" y="1335685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t-PT" altLang="en-US" sz="1100" b="1">
                <a:solidFill>
                  <a:schemeClr val="bg1"/>
                </a:solidFill>
                <a:cs typeface="Times New Roman" panose="02020603050405020304" pitchFamily="18" charset="0"/>
              </a:rPr>
              <a:t>Curso OMS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10DC729-F5C2-EAFE-E0EA-6004AB452F78}"/>
              </a:ext>
            </a:extLst>
          </p:cNvPr>
          <p:cNvSpPr txBox="1"/>
          <p:nvPr/>
        </p:nvSpPr>
        <p:spPr>
          <a:xfrm>
            <a:off x="533400" y="1605561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1100" dirty="0">
                <a:latin typeface="+mj-lt"/>
                <a:hlinkClick r:id="rId7"/>
              </a:rPr>
              <a:t>https://www.who.int/tools/child-growth-standards</a:t>
            </a:r>
            <a:endParaRPr lang="en-US" altLang="en-US" sz="1100" dirty="0">
              <a:latin typeface="+mj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5BDA9C56-1CC1-AFCC-297C-1BDF94521DA2}"/>
              </a:ext>
            </a:extLst>
          </p:cNvPr>
          <p:cNvSpPr/>
          <p:nvPr/>
        </p:nvSpPr>
        <p:spPr>
          <a:xfrm>
            <a:off x="358776" y="186143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t-PT" altLang="en-US" sz="1100" b="1">
                <a:solidFill>
                  <a:schemeClr val="bg1"/>
                </a:solidFill>
                <a:cs typeface="Times New Roman" panose="02020603050405020304" pitchFamily="18" charset="0"/>
              </a:rPr>
              <a:t>Vídeos OMS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E3B4904-3A1C-A2A8-DD74-901568AF60ED}"/>
              </a:ext>
            </a:extLst>
          </p:cNvPr>
          <p:cNvSpPr txBox="1"/>
          <p:nvPr/>
        </p:nvSpPr>
        <p:spPr>
          <a:xfrm>
            <a:off x="533400" y="213131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dirty="0">
                <a:hlinkClick r:id="rId8"/>
              </a:rPr>
              <a:t>WHO Training Course | MGRS Anthropometry Training Video </a:t>
            </a:r>
            <a:r>
              <a:rPr lang="en-US">
                <a:hlinkClick r:id="rId8"/>
              </a:rPr>
              <a:t>– YouTube</a:t>
            </a:r>
            <a:endParaRPr lang="en-US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CE9E327B-EC57-DB4F-F35A-781F20F456D3}"/>
              </a:ext>
            </a:extLst>
          </p:cNvPr>
          <p:cNvSpPr/>
          <p:nvPr/>
        </p:nvSpPr>
        <p:spPr>
          <a:xfrm>
            <a:off x="358776" y="241114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pt-PT" altLang="en-US" sz="1100" b="1">
                <a:solidFill>
                  <a:schemeClr val="bg1"/>
                </a:solidFill>
                <a:cs typeface="Times New Roman" panose="02020603050405020304" pitchFamily="18" charset="0"/>
              </a:rPr>
              <a:t>Curvas de Crescimento OMS 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101ACE6-CC6A-3B5C-86E6-C3200AF54328}"/>
              </a:ext>
            </a:extLst>
          </p:cNvPr>
          <p:cNvSpPr txBox="1"/>
          <p:nvPr/>
        </p:nvSpPr>
        <p:spPr>
          <a:xfrm>
            <a:off x="533400" y="268102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altLang="en-US" sz="1100" dirty="0">
                <a:hlinkClick r:id="rId9"/>
              </a:rPr>
              <a:t>https://www.who.int/tools/child-growth-standards/standards</a:t>
            </a:r>
            <a:endParaRPr lang="en-US" dirty="0"/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B3D1C0DE-3CC2-F10A-3A9D-1E67FACA01B1}"/>
              </a:ext>
            </a:extLst>
          </p:cNvPr>
          <p:cNvSpPr/>
          <p:nvPr/>
        </p:nvSpPr>
        <p:spPr>
          <a:xfrm>
            <a:off x="377242" y="2935089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100" b="1" i="1" dirty="0">
                <a:solidFill>
                  <a:schemeClr val="bg1"/>
                </a:solidFill>
                <a:cs typeface="Times New Roman" panose="02020603050405020304" pitchFamily="18" charset="0"/>
              </a:rPr>
              <a:t>Software</a:t>
            </a:r>
            <a:r>
              <a:rPr lang="en-US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 OMS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39EEB22-1F54-BB0E-5912-9287CBEF0E46}"/>
              </a:ext>
            </a:extLst>
          </p:cNvPr>
          <p:cNvSpPr txBox="1"/>
          <p:nvPr/>
        </p:nvSpPr>
        <p:spPr>
          <a:xfrm>
            <a:off x="533399" y="3221773"/>
            <a:ext cx="4958715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pPr>
              <a:spcBef>
                <a:spcPts val="600"/>
              </a:spcBef>
            </a:pPr>
            <a:r>
              <a:rPr lang="en-US" altLang="en-US" sz="1100" dirty="0">
                <a:hlinkClick r:id="rId10"/>
              </a:rPr>
              <a:t>https://www.who.int/tools/child-growth-standards/software</a:t>
            </a:r>
            <a:br>
              <a:rPr lang="en-US" altLang="en-US" sz="1100" dirty="0"/>
            </a:br>
            <a:r>
              <a:rPr lang="en-US" altLang="en-US" sz="1100" dirty="0">
                <a:hlinkClick r:id="rId11"/>
              </a:rPr>
              <a:t>https://www.who.int/tools/growth-reference-data-for-5to19-years/application-tools </a:t>
            </a:r>
            <a:r>
              <a:rPr lang="en-US" altLang="en-US" sz="1100" dirty="0">
                <a:hlinkClick r:id="rId12"/>
              </a:rPr>
              <a:t>https://www.healthforallchildren.com/shop-base/shop/software/lmsgrowth/</a:t>
            </a:r>
            <a:endParaRPr lang="en-US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7C82A942-C1A1-88F7-F06C-B917959F2822}"/>
              </a:ext>
            </a:extLst>
          </p:cNvPr>
          <p:cNvGrpSpPr/>
          <p:nvPr/>
        </p:nvGrpSpPr>
        <p:grpSpPr>
          <a:xfrm>
            <a:off x="6107473" y="299385"/>
            <a:ext cx="2293577" cy="1385321"/>
            <a:chOff x="6107473" y="299385"/>
            <a:chExt cx="2442802" cy="1475453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4C9DBB2B-9910-B1BA-5554-C5F53F58934F}"/>
                </a:ext>
              </a:extLst>
            </p:cNvPr>
            <p:cNvGrpSpPr/>
            <p:nvPr/>
          </p:nvGrpSpPr>
          <p:grpSpPr>
            <a:xfrm>
              <a:off x="6107473" y="299385"/>
              <a:ext cx="2442802" cy="1475453"/>
              <a:chOff x="6107473" y="299385"/>
              <a:chExt cx="2442802" cy="1475453"/>
            </a:xfrm>
          </p:grpSpPr>
          <p:pic>
            <p:nvPicPr>
              <p:cNvPr id="28" name="Picture 2" descr="Bildergebnis für macbook png">
                <a:extLst>
                  <a:ext uri="{FF2B5EF4-FFF2-40B4-BE49-F238E27FC236}">
                    <a16:creationId xmlns:a16="http://schemas.microsoft.com/office/drawing/2014/main" id="{E4FBB87F-44AD-ECE6-D407-37A9CF3D6F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9DA310A4-0E69-AB00-92BC-B711126E1CC0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DE115D8B-97DE-7E28-E92A-8EBC00156C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2"/>
            <a:stretch/>
          </p:blipFill>
          <p:spPr bwMode="auto">
            <a:xfrm>
              <a:off x="6413522" y="386716"/>
              <a:ext cx="1830705" cy="9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F3906B7E-189C-A131-7F3B-7F771472ECDA}"/>
              </a:ext>
            </a:extLst>
          </p:cNvPr>
          <p:cNvGrpSpPr/>
          <p:nvPr/>
        </p:nvGrpSpPr>
        <p:grpSpPr>
          <a:xfrm>
            <a:off x="6107473" y="1684706"/>
            <a:ext cx="2293577" cy="1385321"/>
            <a:chOff x="6107473" y="1730836"/>
            <a:chExt cx="2442802" cy="1475453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439C9720-A323-B0CA-EBE2-CB1A4E99AF61}"/>
                </a:ext>
              </a:extLst>
            </p:cNvPr>
            <p:cNvGrpSpPr/>
            <p:nvPr/>
          </p:nvGrpSpPr>
          <p:grpSpPr>
            <a:xfrm>
              <a:off x="6107473" y="1730836"/>
              <a:ext cx="2442802" cy="1475453"/>
              <a:chOff x="6107473" y="299385"/>
              <a:chExt cx="2442802" cy="1475453"/>
            </a:xfrm>
          </p:grpSpPr>
          <p:pic>
            <p:nvPicPr>
              <p:cNvPr id="34" name="Picture 2" descr="Bildergebnis für macbook png">
                <a:extLst>
                  <a:ext uri="{FF2B5EF4-FFF2-40B4-BE49-F238E27FC236}">
                    <a16:creationId xmlns:a16="http://schemas.microsoft.com/office/drawing/2014/main" id="{7CA22E49-DA6E-69CF-E18B-2261BBAB704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AF5E5422-2A1B-1105-23B0-CD2AD770D817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7" name="Picture 4">
              <a:extLst>
                <a:ext uri="{FF2B5EF4-FFF2-40B4-BE49-F238E27FC236}">
                  <a16:creationId xmlns:a16="http://schemas.microsoft.com/office/drawing/2014/main" id="{2DFC2548-252C-2041-0AC4-6B42A5689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522" y="1818167"/>
              <a:ext cx="1830705" cy="108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913E791-AC96-1961-7DB0-6184F48EF7B1}"/>
              </a:ext>
            </a:extLst>
          </p:cNvPr>
          <p:cNvGrpSpPr/>
          <p:nvPr/>
        </p:nvGrpSpPr>
        <p:grpSpPr>
          <a:xfrm>
            <a:off x="5359794" y="3085981"/>
            <a:ext cx="2293577" cy="1385321"/>
            <a:chOff x="6107473" y="3181823"/>
            <a:chExt cx="2293577" cy="1385321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AF565D55-1A60-DB50-4870-FC473F6B3F9F}"/>
                </a:ext>
              </a:extLst>
            </p:cNvPr>
            <p:cNvGrpSpPr/>
            <p:nvPr/>
          </p:nvGrpSpPr>
          <p:grpSpPr>
            <a:xfrm>
              <a:off x="6107473" y="3181823"/>
              <a:ext cx="2293577" cy="1385321"/>
              <a:chOff x="6107473" y="299385"/>
              <a:chExt cx="2442802" cy="1475453"/>
            </a:xfrm>
          </p:grpSpPr>
          <p:pic>
            <p:nvPicPr>
              <p:cNvPr id="49" name="Picture 2" descr="Bildergebnis für macbook png">
                <a:extLst>
                  <a:ext uri="{FF2B5EF4-FFF2-40B4-BE49-F238E27FC236}">
                    <a16:creationId xmlns:a16="http://schemas.microsoft.com/office/drawing/2014/main" id="{625E0654-B3D8-696F-666B-4A4BEE5EA3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232A90EA-2CE5-B31E-3A58-7164A272DB39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1" name="Picture 3">
              <a:extLst>
                <a:ext uri="{FF2B5EF4-FFF2-40B4-BE49-F238E27FC236}">
                  <a16:creationId xmlns:a16="http://schemas.microsoft.com/office/drawing/2014/main" id="{EB1762F0-A198-16E2-B0B8-287DAC86C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195" y="3277003"/>
              <a:ext cx="1573625" cy="1057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000D42E-290C-99FC-FE61-305AA5E7378C}"/>
              </a:ext>
            </a:extLst>
          </p:cNvPr>
          <p:cNvGrpSpPr/>
          <p:nvPr/>
        </p:nvGrpSpPr>
        <p:grpSpPr>
          <a:xfrm>
            <a:off x="6175303" y="3206787"/>
            <a:ext cx="2293577" cy="1385321"/>
            <a:chOff x="6684688" y="3323354"/>
            <a:chExt cx="2293577" cy="1385321"/>
          </a:xfrm>
        </p:grpSpPr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BF3C8A36-1014-597D-4BF2-9219D6336369}"/>
                </a:ext>
              </a:extLst>
            </p:cNvPr>
            <p:cNvGrpSpPr/>
            <p:nvPr/>
          </p:nvGrpSpPr>
          <p:grpSpPr>
            <a:xfrm>
              <a:off x="6684688" y="3323354"/>
              <a:ext cx="2293577" cy="1385321"/>
              <a:chOff x="6107473" y="313428"/>
              <a:chExt cx="2442802" cy="1475453"/>
            </a:xfrm>
          </p:grpSpPr>
          <p:pic>
            <p:nvPicPr>
              <p:cNvPr id="56" name="Picture 2" descr="Bildergebnis für macbook png">
                <a:extLst>
                  <a:ext uri="{FF2B5EF4-FFF2-40B4-BE49-F238E27FC236}">
                    <a16:creationId xmlns:a16="http://schemas.microsoft.com/office/drawing/2014/main" id="{B19935A9-99DD-59AC-D08D-BBBB5B94BF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313428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2A44CA8E-857F-5D99-9A9B-60E2B9791424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8" name="Picture 5">
              <a:extLst>
                <a:ext uri="{FF2B5EF4-FFF2-40B4-BE49-F238E27FC236}">
                  <a16:creationId xmlns:a16="http://schemas.microsoft.com/office/drawing/2014/main" id="{6ACCE20F-661D-CEBB-285B-8942F2904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043" y="3392164"/>
              <a:ext cx="1718872" cy="911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AF565D55-1A60-DB50-4870-FC473F6B3F9F}"/>
              </a:ext>
            </a:extLst>
          </p:cNvPr>
          <p:cNvGrpSpPr/>
          <p:nvPr/>
        </p:nvGrpSpPr>
        <p:grpSpPr>
          <a:xfrm>
            <a:off x="6806330" y="3323949"/>
            <a:ext cx="2293577" cy="1385321"/>
            <a:chOff x="6107473" y="299385"/>
            <a:chExt cx="2442802" cy="1475453"/>
          </a:xfrm>
        </p:grpSpPr>
        <p:pic>
          <p:nvPicPr>
            <p:cNvPr id="45" name="Picture 2" descr="Bildergebnis für macbook png">
              <a:extLst>
                <a:ext uri="{FF2B5EF4-FFF2-40B4-BE49-F238E27FC236}">
                  <a16:creationId xmlns:a16="http://schemas.microsoft.com/office/drawing/2014/main" id="{625E0654-B3D8-696F-666B-4A4BEE5EA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473" y="299385"/>
              <a:ext cx="2442802" cy="1475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232A90EA-2CE5-B31E-3A58-7164A272DB39}"/>
                </a:ext>
              </a:extLst>
            </p:cNvPr>
            <p:cNvSpPr/>
            <p:nvPr/>
          </p:nvSpPr>
          <p:spPr>
            <a:xfrm>
              <a:off x="6413522" y="386715"/>
              <a:ext cx="1830705" cy="1148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93683" y="3416463"/>
            <a:ext cx="1659014" cy="105195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/>
          <a:lstStyle/>
          <a:p>
            <a:r>
              <a:rPr lang="en-US" dirty="0"/>
              <a:t>Disclaimer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51145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This version was translated from English.</a:t>
            </a:r>
          </a:p>
          <a:p>
            <a:pPr marL="0" indent="0">
              <a:buNone/>
            </a:pPr>
            <a:r>
              <a:rPr lang="en-GB" dirty="0"/>
              <a:t>Thank you to Cristina Gonçalves and Sofia Bota.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ESPGHAN takes no responsibility for the accuracy of the translation of the original English version.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16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01636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28429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707886"/>
          </a:xfrm>
        </p:spPr>
        <p:txBody>
          <a:bodyPr vert="horz"/>
          <a:lstStyle/>
          <a:p>
            <a:r>
              <a:rPr lang="pt-PT" altLang="en-US" dirty="0"/>
              <a:t>Conteúdo</a:t>
            </a:r>
            <a:br>
              <a:rPr lang="pt-PT" altLang="en-US" dirty="0"/>
            </a:br>
            <a:r>
              <a:rPr lang="pt-PT" altLang="en-US" sz="1800" b="0" dirty="0"/>
              <a:t>Antropometria em doentes pediátricos: Técnica de medição correta e erros comuns</a:t>
            </a:r>
            <a:endParaRPr lang="pt-PT" altLang="en-US" b="0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ABD50F2-3637-3FFE-5994-70C7262B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693045"/>
          </a:xfrm>
        </p:spPr>
        <p:txBody>
          <a:bodyPr lIns="0" tIns="0" rIns="0" bIns="0">
            <a:spAutoFit/>
          </a:bodyPr>
          <a:lstStyle/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pt-PT" sz="2000" dirty="0"/>
              <a:t>Como medir o comprimento em posição supina em crianças &lt;2 anos de idade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pt-PT" sz="2000" dirty="0"/>
              <a:t>Como medir altura em crianças &gt;2 anos de idade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pt-PT" sz="2000" dirty="0"/>
              <a:t>Como medir o perímetro cefálico 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pt-PT" sz="2000" dirty="0"/>
              <a:t>Como avaliar o peso de crianças &lt;2 anos de idade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pt-PT" sz="2000" dirty="0"/>
              <a:t>Como avaliar o peso de crianças &gt;2 anos de idade 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pt-PT" sz="2000" dirty="0"/>
              <a:t>Como avaliar o peso de crianças que não colaboram 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pt-PT" sz="2000" dirty="0"/>
              <a:t>Outras ferramentas úteis e práticas, links e informação 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2</a:t>
            </a:fld>
            <a:endParaRPr lang="de-AT" alt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267816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pt-PT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ERROS COMUNS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Medir a criança sem a ajuda de uma segunda pessoa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criança não está imobilizada e move-se livremente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criança é medida esticando apenas um dos membros inferiores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É utilizada uma fita métrica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Os membros inferiores não estão ambos esticados e retificados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superfície sob a qual a criança está deitada não é plana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criança tem a cabeça virada para o lado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fralda não foi removida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placa inferior do equipamento de medição (e.g., craveira, </a:t>
            </a:r>
            <a:r>
              <a:rPr lang="pt-PT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infantómetro</a:t>
            </a: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não está plana e paralela contra as plantas dos pés da criança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178726" cy="430887"/>
          </a:xfrm>
        </p:spPr>
        <p:txBody>
          <a:bodyPr vert="horz"/>
          <a:lstStyle/>
          <a:p>
            <a:r>
              <a:rPr lang="pt-PT" altLang="en-US" dirty="0"/>
              <a:t>Comprimento em Posição Supina </a:t>
            </a:r>
            <a:r>
              <a:rPr lang="pt-PT" altLang="en-US" sz="2000" b="0" dirty="0"/>
              <a:t>(&lt;2 anos de idade)</a:t>
            </a:r>
            <a:endParaRPr lang="pt-PT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B0D664C-60D7-3891-B102-16CD92370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9293-D54D-5397-11ED-3B23B0A7D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3</a:t>
            </a:fld>
            <a:endParaRPr lang="de-AT" altLang="de-DE"/>
          </a:p>
        </p:txBody>
      </p:sp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C6492899-91E9-7B7D-A46B-3D1C95D5247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2" b="8713"/>
          <a:stretch/>
        </p:blipFill>
        <p:spPr>
          <a:xfrm>
            <a:off x="999493" y="944030"/>
            <a:ext cx="3871591" cy="3438525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2D4ACCFF-6C20-00CE-B0E6-03C04F93EE7D}"/>
              </a:ext>
            </a:extLst>
          </p:cNvPr>
          <p:cNvSpPr txBox="1"/>
          <p:nvPr/>
        </p:nvSpPr>
        <p:spPr>
          <a:xfrm>
            <a:off x="4483648" y="4071065"/>
            <a:ext cx="107402" cy="15388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r>
              <a:rPr kumimoji="0" lang="de-AT" sz="1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</a:t>
            </a:r>
            <a:endParaRPr lang="de-DE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7590E0E-2419-B3A2-EC0A-AB6C7C22E2B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5E4CBBA9-3451-CD30-29BD-187AC274515C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FD11397D-069E-7425-9960-7806BEBBDB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Pfeil enthält.&#10;&#10;Automatisch generierte Beschreibung">
            <a:extLst>
              <a:ext uri="{FF2B5EF4-FFF2-40B4-BE49-F238E27FC236}">
                <a16:creationId xmlns:a16="http://schemas.microsoft.com/office/drawing/2014/main" id="{710AE171-9438-D1DC-6526-7C385CD120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62" y="901137"/>
            <a:ext cx="3663950" cy="3768634"/>
          </a:xfrm>
          <a:prstGeom prst="rect">
            <a:avLst/>
          </a:prstGeom>
        </p:spPr>
      </p:pic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15839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370" imgH="371" progId="TCLayout.ActiveDocument.1">
                  <p:embed/>
                </p:oleObj>
              </mc:Choice>
              <mc:Fallback>
                <p:oleObj name="think-cell Folie" r:id="rId7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55300" y="858348"/>
            <a:ext cx="3928337" cy="3652393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ts val="0"/>
              </a:spcBef>
              <a:spcAft>
                <a:spcPts val="300"/>
              </a:spcAft>
              <a:defRPr/>
            </a:pPr>
            <a:r>
              <a:rPr lang="pt-PT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PROCEDIMENTO CORRETO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Usar equipamento em bom estado e regularmente calibrado (uma vez por ano ou quando necessário)</a:t>
            </a: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Remover roupa, incluindo a fralda, e colocar a criança deitada de costas sob superfície plana</a:t>
            </a:r>
          </a:p>
          <a:p>
            <a:pPr marL="171450" indent="-1714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São necessárias duas pessoas – uma para segurar a cabeça firmemente e outra para agarrar os membros inferiores retos</a:t>
            </a:r>
          </a:p>
          <a:p>
            <a:pPr>
              <a:spcBef>
                <a:spcPts val="0"/>
              </a:spcBef>
              <a:spcAft>
                <a:spcPts val="300"/>
              </a:spcAft>
              <a:defRPr/>
            </a:pPr>
            <a:r>
              <a:rPr lang="pt-PT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Primeira Pessoa</a:t>
            </a:r>
          </a:p>
          <a:p>
            <a:pPr marL="171450" indent="-171450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Segurar a cabeça contra a placa fixa do </a:t>
            </a:r>
            <a:r>
              <a:rPr lang="pt-PT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infantómetro</a:t>
            </a: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com a criança virada para cima</a:t>
            </a:r>
          </a:p>
          <a:p>
            <a:pPr>
              <a:spcBef>
                <a:spcPct val="0"/>
              </a:spcBef>
              <a:defRPr/>
            </a:pPr>
            <a:r>
              <a:rPr lang="pt-PT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Segunda Pessoa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Esticar o tronco e membros inferiores,  segurando-os firmemente contra a superfície plana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Posicionar os pés com as plantas paralelas à placa do </a:t>
            </a:r>
            <a:r>
              <a:rPr lang="pt-PT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infantómetro</a:t>
            </a:r>
            <a:endParaRPr lang="pt-PT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Colocar a placa inferior em contacto com as plantas de ambos os pés e segurar com firmeza. Idealmente, ambos os membros inferiores devem estar direitos, com os tornozelos em angulo reto com a perna e os dedos a apontar para cima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Registar o comprimento arredondado ao milímetro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pt-PT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430887"/>
          </a:xfrm>
        </p:spPr>
        <p:txBody>
          <a:bodyPr vert="horz"/>
          <a:lstStyle/>
          <a:p>
            <a:r>
              <a:rPr lang="pt-PT" altLang="en-US" dirty="0"/>
              <a:t>Comprimento em posição supina </a:t>
            </a:r>
            <a:r>
              <a:rPr lang="pt-PT" altLang="en-US" sz="2000" b="0" dirty="0"/>
              <a:t>(&lt;2 anos de idade)</a:t>
            </a:r>
            <a:endParaRPr lang="pt-PT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81555" y="4210686"/>
            <a:ext cx="2563200" cy="650575"/>
            <a:chOff x="6181555" y="4210686"/>
            <a:chExt cx="2563200" cy="650575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81555" y="4510741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Recurso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Como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medir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o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comprimento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3" name="1.6 mpg_How to measure supine length.mpg">
            <a:hlinkClick r:id="" action="ppaction://media"/>
            <a:extLst>
              <a:ext uri="{FF2B5EF4-FFF2-40B4-BE49-F238E27FC236}">
                <a16:creationId xmlns:a16="http://schemas.microsoft.com/office/drawing/2014/main" id="{BFED6173-A222-C6B1-B43F-F36CA48EBD7E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8A83179-8F8F-D11B-9490-5073CC58F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889F47-2785-D7E7-CD11-6D46A2D26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4</a:t>
            </a:fld>
            <a:endParaRPr lang="de-AT" alt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E5B585B-5322-1072-76ED-C132133E8FB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1EF351B9-15B5-BE22-32E1-0986789EA20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7">
              <a:extLst>
                <a:ext uri="{FF2B5EF4-FFF2-40B4-BE49-F238E27FC236}">
                  <a16:creationId xmlns:a16="http://schemas.microsoft.com/office/drawing/2014/main" id="{B92ADF46-4BAC-EF5B-953E-9E3B2E1A8D78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5606406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 showWhenStopped="0">
                <p:cTn id="2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0896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pt-PT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ERROS COMUNS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criança está calçada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criança está em bicos de pés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As pernas e os calcanhares estão afastados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Os joelhos não estão totalmente em extensão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criança está completamente vestida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criança segura-se em mobiliário/ cuidador/ pessoa que está a medir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Os pés da criança estão à frente um do outro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criança não está completamente reta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cabeça da criança não está no plano de Frankfurt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cabeça da criança está levantada ou baixa</a:t>
            </a:r>
            <a:endParaRPr lang="pt-PT" sz="1100" dirty="0">
              <a:solidFill>
                <a:schemeClr val="accent1"/>
              </a:solidFill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pt-PT" altLang="en-US" dirty="0"/>
              <a:t>Estatura em pé </a:t>
            </a:r>
            <a:r>
              <a:rPr lang="pt-PT" altLang="en-US" sz="2000" b="0" dirty="0"/>
              <a:t>(&gt;2 anos de idade)</a:t>
            </a:r>
            <a:endParaRPr lang="pt-PT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A44887-960B-B0CB-529E-98F6E36DC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E71B44B-8366-6C46-C2CE-93A4D22D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5</a:t>
            </a:fld>
            <a:endParaRPr lang="de-AT" altLang="de-DE"/>
          </a:p>
        </p:txBody>
      </p:sp>
      <p:pic>
        <p:nvPicPr>
          <p:cNvPr id="3" name="Grafik 2" descr="Ein Bild, das Text, Spielzeug enthält.&#10;&#10;Automatisch generierte Beschreibung">
            <a:extLst>
              <a:ext uri="{FF2B5EF4-FFF2-40B4-BE49-F238E27FC236}">
                <a16:creationId xmlns:a16="http://schemas.microsoft.com/office/drawing/2014/main" id="{16B2CF6D-54A9-5143-0CAE-077708CF709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346" y="1516896"/>
            <a:ext cx="3166654" cy="3257549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5AA24B6-737C-EBCD-09B6-CBA8C1F62F5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72C70484-C04B-7494-AFED-96BAB3883DE8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53BBA76B-DADA-9174-D504-1EB4C397F940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3964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2999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pt-PT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PROCEDIMENTO CORRETO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Utilizar equipamento em bom estado e regularmente calibrado (uma vez por ano ou quando necessário)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Remover roupa pesada (e.g., casacos, camisolas), sapatos, meias espessas e qualquer acessório de cabelo ou chapéus/ bonés.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criança deve estar em pé direita, com os pés juntos, tornozelos, nádegas e omoplatas a tocar na placa vertical ou na parede.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Garantir que os membros superiores estão relaxados, pernas esticadas, pés planos em contacto com o solo/ placa inferior e juntos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Colocar a cabeça em posição horizontal na posição de Frankfurt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Garantir que a placa superior está firmemente de encontro à cabeça da criança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Registar a altura em centímetros, arredondada ao milímetro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353419" cy="369332"/>
          </a:xfrm>
        </p:spPr>
        <p:txBody>
          <a:bodyPr vert="horz"/>
          <a:lstStyle/>
          <a:p>
            <a:r>
              <a:rPr lang="pt-PT" altLang="en-US" sz="2400" dirty="0"/>
              <a:t>Estatura em pé </a:t>
            </a:r>
            <a:r>
              <a:rPr lang="pt-PT" altLang="en-US" sz="2400" b="0" dirty="0"/>
              <a:t>(&gt;2 anos de idade  e que conseguem ficar em pé)</a:t>
            </a:r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50582" y="4160203"/>
            <a:ext cx="2563200" cy="350520"/>
            <a:chOff x="6150582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50582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Recurso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Como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medir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altura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4" name="1 11 mpg measuring procedure for height – YouTube">
            <a:hlinkClick r:id="" action="ppaction://media"/>
            <a:extLst>
              <a:ext uri="{FF2B5EF4-FFF2-40B4-BE49-F238E27FC236}">
                <a16:creationId xmlns:a16="http://schemas.microsoft.com/office/drawing/2014/main" id="{0829C177-5878-A20C-8758-E42F4B7A462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2946934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E2D4E7-E1A6-E6A2-897D-98E1CB4E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DE38E8-A1FD-4BB0-3146-DA513BCEB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6</a:t>
            </a:fld>
            <a:endParaRPr lang="de-AT" alt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25664AFE-F906-5BAB-BE66-F77BA213C70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340" y="519889"/>
            <a:ext cx="3458210" cy="4082610"/>
          </a:xfrm>
          <a:prstGeom prst="rect">
            <a:avLst/>
          </a:prstGeom>
        </p:spPr>
      </p:pic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4AE02A85-180A-B824-88F2-F77C45C1381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3A4DD57C-4AE4-13FA-09FF-60968E73AE0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723EBAEC-A0D5-CFCF-E99D-C3C72E0EE043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765438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647732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pt-PT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ERROS COMUNS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fita de medição está muito acima das sobrancelhas, olhos ou ambos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Utilização de uma fita que não é flexível ou elástica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fita está em posição muito alta ou baixa na região occipital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fita envolve os pavilhões auriculares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pt-PT" altLang="en-US" dirty="0"/>
              <a:t>Perímetro Cefálico</a:t>
            </a:r>
          </a:p>
        </p:txBody>
      </p:sp>
      <p:pic>
        <p:nvPicPr>
          <p:cNvPr id="11" name="Grafik 2">
            <a:extLst>
              <a:ext uri="{FF2B5EF4-FFF2-40B4-BE49-F238E27FC236}">
                <a16:creationId xmlns:a16="http://schemas.microsoft.com/office/drawing/2014/main" id="{4863EF3B-128A-B6C1-A057-B2BB57416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963" y="987425"/>
            <a:ext cx="35004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4294B9-21FE-97D6-AFF7-1E44F37C6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FF02108-B2D3-C56E-CCA6-1EB6D074C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7</a:t>
            </a:fld>
            <a:endParaRPr lang="de-AT" altLang="de-DE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37A55D9-9BE4-E993-4209-31F080385F30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DAAC7516-3481-04D3-3FF1-6457DC6BCD85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0673D814-A1C4-66B2-B467-96D3A8B6B15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6837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53156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pt-PT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PROCEDIMENTO CORRECTO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Utilizar uma fita flexível, não elástica para medir o perímetro cefálico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Remover ganchos, fitas e outros acessórios da cabeça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Sentar a criança ao colo do cuidador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Segurar a criança firmemente durante a medição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Passar a fita à volta da cabeça e colocá-la sobre as sobrancelhas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Verificar se a fita passa imediatamente acima dos pavilhões auriculares e sobre a protusão occipital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Segurar firmemente de forma a comprimir o cabelo e a pele, sem causar desconforto à criança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Registar a medição arredondando ao milímetro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Repetir a medição e se a diferença for &gt; 0.5 cm, deve ser efetuada uma terceira medição. Calcular a media das três medições. 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pt-PT" altLang="en-US" dirty="0"/>
              <a:t>Perímetro Cefálico </a:t>
            </a:r>
            <a:endParaRPr lang="pt-PT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Recurso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Como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medir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perímetro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en-US" sz="1000" b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cefálico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1 24 mpg measuring procedure for head circumference - YouTube">
            <a:hlinkClick r:id="" action="ppaction://media"/>
            <a:extLst>
              <a:ext uri="{FF2B5EF4-FFF2-40B4-BE49-F238E27FC236}">
                <a16:creationId xmlns:a16="http://schemas.microsoft.com/office/drawing/2014/main" id="{8EA80B18-F43E-748B-E887-FEA8B347807C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3558" cy="2209800"/>
          </a:xfrm>
          <a:prstGeom prst="rect">
            <a:avLst/>
          </a:prstGeom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2E7B3A12-C608-A5F4-32F8-BD1226D4E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896" y="987734"/>
            <a:ext cx="3476724" cy="357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6ED186-3DEF-D254-D252-ED5E2BD80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722DC3-3BF9-1C5F-5624-095E9D604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8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A7D00BF2-41D0-314C-7A8D-7E21F7F8AC7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AA95A3ED-ABB3-1B4E-6384-6F9281B740E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090B0F2B-3433-F029-4D63-678AF190F040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7291167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830007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pt-PT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ERROS COMUNS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criança é pesada vestida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criança é pesada com fralda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Pesar a criança a segurá-la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Pesar a criança com brinquedos na mão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As pernas ou as mãos da criança tocam a mesa ou a parede 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 balança está colocada numa superfície mole (</a:t>
            </a:r>
            <a:r>
              <a:rPr lang="pt-PT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ex</a:t>
            </a:r>
            <a:r>
              <a:rPr lang="pt-PT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: colchão)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pt-PT" altLang="en-US" dirty="0"/>
              <a:t>Peso no lactente </a:t>
            </a:r>
            <a:r>
              <a:rPr lang="pt-PT" altLang="en-US" sz="2000" b="0" dirty="0"/>
              <a:t>(&lt;2 anos de idade)</a:t>
            </a:r>
            <a:endParaRPr lang="pt-PT" altLang="en-US" b="0" dirty="0"/>
          </a:p>
        </p:txBody>
      </p:sp>
      <p:pic>
        <p:nvPicPr>
          <p:cNvPr id="14" name="Grafik 5">
            <a:extLst>
              <a:ext uri="{FF2B5EF4-FFF2-40B4-BE49-F238E27FC236}">
                <a16:creationId xmlns:a16="http://schemas.microsoft.com/office/drawing/2014/main" id="{472F493D-5481-1EBF-2CDD-D2BD8A8D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60" y="783431"/>
            <a:ext cx="3869926" cy="387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A330BB-6E7E-1ECC-B27A-622360CD0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40ACE4-6681-4128-E868-4D3F45C8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9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28543727-6BE9-F743-CAE3-A292C0DF526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AEFDB7DD-C9B7-E1AF-63E1-AAEA99AF50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9F1F384B-0105-537D-6866-55C2E0A7CD6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9225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8bb406-f9b4-4bf4-93fc-8ca01d6e3e84">
      <Terms xmlns="http://schemas.microsoft.com/office/infopath/2007/PartnerControls"/>
    </lcf76f155ced4ddcb4097134ff3c332f>
    <TaxCatchAll xmlns="7b5a56f8-56c5-4c53-9a70-bce830385d8a" xsi:nil="true"/>
  </documentManagement>
</p:properties>
</file>

<file path=customXml/itemProps1.xml><?xml version="1.0" encoding="utf-8"?>
<ds:datastoreItem xmlns:ds="http://schemas.openxmlformats.org/officeDocument/2006/customXml" ds:itemID="{AA9D2D0A-BACE-47CE-91B8-B6A1328B897F}"/>
</file>

<file path=customXml/itemProps2.xml><?xml version="1.0" encoding="utf-8"?>
<ds:datastoreItem xmlns:ds="http://schemas.openxmlformats.org/officeDocument/2006/customXml" ds:itemID="{76962363-4298-47BB-9FAB-0A0E5F39DC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1DB444-464E-407C-B22B-06781938FC4C}">
  <ds:schemaRefs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7b5a56f8-56c5-4c53-9a70-bce830385d8a"/>
    <ds:schemaRef ds:uri="http://schemas.microsoft.com/office/2006/metadata/properties"/>
    <ds:schemaRef ds:uri="978bb406-f9b4-4bf4-93fc-8ca01d6e3e84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832</TotalTime>
  <Words>1411</Words>
  <Application>Microsoft Macintosh PowerPoint</Application>
  <PresentationFormat>On-screen Show (16:9)</PresentationFormat>
  <Paragraphs>184</Paragraphs>
  <Slides>16</Slides>
  <Notes>15</Notes>
  <HiddenSlides>0</HiddenSlides>
  <MMClips>6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Larissa-Design</vt:lpstr>
      <vt:lpstr>think-cell Folie</vt:lpstr>
      <vt:lpstr>PowerPoint Presentation</vt:lpstr>
      <vt:lpstr>Conteúdo Antropometria em doentes pediátricos: Técnica de medição correta e erros comuns</vt:lpstr>
      <vt:lpstr>Comprimento em Posição Supina (&lt;2 anos de idade)</vt:lpstr>
      <vt:lpstr>Comprimento em posição supina (&lt;2 anos de idade)</vt:lpstr>
      <vt:lpstr>Estatura em pé (&gt;2 anos de idade)</vt:lpstr>
      <vt:lpstr>Estatura em pé (&gt;2 anos de idade  e que conseguem ficar em pé)</vt:lpstr>
      <vt:lpstr>Perímetro Cefálico</vt:lpstr>
      <vt:lpstr>Perímetro Cefálico </vt:lpstr>
      <vt:lpstr>Peso no lactente (&lt;2 anos de idade)</vt:lpstr>
      <vt:lpstr>PowerPoint Presentation</vt:lpstr>
      <vt:lpstr>PowerPoint Presentation</vt:lpstr>
      <vt:lpstr>PowerPoint Presentation</vt:lpstr>
      <vt:lpstr>Pesar uma criança com incapacidades ou não colaborante</vt:lpstr>
      <vt:lpstr>Registo das medições antropométricas em curvas</vt:lpstr>
      <vt:lpstr>Recursos Adicionais</vt:lpstr>
      <vt:lpstr>Disclaimer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vschiefert</dc:creator>
  <cp:lastModifiedBy>Litwin, Anna</cp:lastModifiedBy>
  <cp:revision>452</cp:revision>
  <cp:lastPrinted>2019-10-15T08:56:38Z</cp:lastPrinted>
  <dcterms:created xsi:type="dcterms:W3CDTF">2016-04-11T22:55:53Z</dcterms:created>
  <dcterms:modified xsi:type="dcterms:W3CDTF">2024-07-15T14:23:08Z</dcterms:modified>
</cp:coreProperties>
</file>