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C2C9"/>
    <a:srgbClr val="F08489"/>
    <a:srgbClr val="F39FA3"/>
    <a:srgbClr val="F8C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89637" autoAdjust="0"/>
  </p:normalViewPr>
  <p:slideViewPr>
    <p:cSldViewPr snapToGrid="0">
      <p:cViewPr varScale="1">
        <p:scale>
          <a:sx n="136" d="100"/>
          <a:sy n="136" d="100"/>
        </p:scale>
        <p:origin x="1520" y="184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15.07.24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15.07.24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37476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669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953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289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15.07.24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8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22.xml"/><Relationship Id="rId6" Type="http://schemas.openxmlformats.org/officeDocument/2006/relationships/image" Target="../media/image23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1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9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r-HR" altLang="de-DE" sz="4000" dirty="0">
                <a:latin typeface="+mn-lt"/>
                <a:cs typeface="Calibri" panose="020F0502020204030204" pitchFamily="34" charset="0"/>
              </a:rPr>
              <a:t>KVALITETA SKRBI O PACIJENTU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de-DE" sz="4000" dirty="0">
              <a:latin typeface="+mn-lt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hr-HR" altLang="de-DE" sz="4000" dirty="0">
                <a:latin typeface="+mn-lt"/>
                <a:cs typeface="Calibri" panose="020F0502020204030204" pitchFamily="34" charset="0"/>
              </a:rPr>
              <a:t>ANTROPOMETRIJA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89" y="46515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ISPRAVAN POSTUPAK 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Koristite dobro održavanu i redovito kalibriranu opremu (1x godišnje ili prema potrebi)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Vaga bi trebala mjeriti do najbližih 20 grama (najbolje koristiti vage klase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Postavite vagu na nulu prije vaganja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Stavite vagu na tvrdu vodoravnu površinu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Izvažite dijete golo, idealno prije hranjenja/obroka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307777"/>
          </a:xfrm>
        </p:spPr>
        <p:txBody>
          <a:bodyPr vert="horz"/>
          <a:lstStyle/>
          <a:p>
            <a:r>
              <a:rPr lang="hr-HR" altLang="en-US" sz="2000" b="0" dirty="0"/>
              <a:t>Tjelesna masa </a:t>
            </a:r>
            <a:r>
              <a:rPr lang="en-GB" altLang="en-US" sz="2000" b="0" dirty="0"/>
              <a:t>(&lt;2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UOBIČAJENE GREŠKE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ima cipele na sebi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je u potpunosti obučeno i ima dodatke u džepovima (mobitel, ključeve, …),  s igračkama u rukama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se oslanja na namještaj/zid/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srkbnika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ili osobu koja radi mjerenje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Vaga je preblizu zida i dijete se naslanja na zid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Vaga je na mekoj ili neravnoj površini (npr. tepih)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r-HR" altLang="en-US" dirty="0"/>
              <a:t>Tjelesna masa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ISPRAVAN POSTUPAK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Koristite dobro održavanu i redovito kalibriranu opremu (1x godišnje ili prema potrebi)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Vaga bi trebala mjeriti do najbližih 100 grama (najbolje koristiti vage klase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Zamolite da dijete skine cipele, isprazni džepove, dijete treba biti u laganoj odjeći (npr. u donjem rublju)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Provjerite je li digitalni zaslon na vagi postavljen na nulu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Zamolite dijete da ostane mirno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Kod sjedećih vaga, stopala bi trebala biti na šipci, ne dodirujući pod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r-HR" altLang="en-US" dirty="0"/>
              <a:t>Tjelesna masa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ISPRAVAN POSTUPAK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Mjerenje se provodi uz pomoć skrbnika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Prvo izvažite skrbnika i zabilježite mjerenje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treba biti golo ili minimalno odjeveno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Predajte dijete skrbniku na vagi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Zamolite skrbnika da stoji mirno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Zabilježite kombinirano mjerenje tjelesne mase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Od ukupne tjelesne mase oduzmite tjelesnu masu 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skrbika</a:t>
            </a:r>
            <a:endParaRPr lang="hr-HR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 djecu s invaliditetom koristite dizalicu za vaganje ako je dostupna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hr-HR" altLang="en-US" dirty="0"/>
              <a:t>Tjelesna masa kod djeteta s poteškoćama u razvoju ili nesuradljivim djetetom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uncooperative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hr-HR" altLang="en-US" dirty="0"/>
              <a:t>Unos antropometrijskih mjera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2659190"/>
          </a:xfrm>
        </p:spPr>
        <p:txBody>
          <a:bodyPr/>
          <a:lstStyle/>
          <a:p>
            <a:r>
              <a:rPr lang="hr-HR" altLang="en-US" dirty="0"/>
              <a:t>Antropometrijska mjerenja se unose u odgovarajuće </a:t>
            </a:r>
            <a:r>
              <a:rPr lang="hr-HR" altLang="en-US" dirty="0" err="1"/>
              <a:t>percentilne</a:t>
            </a:r>
            <a:r>
              <a:rPr lang="hr-HR" altLang="en-US" dirty="0"/>
              <a:t> krivulje i tumače prema ranijim mjerenjima i kliničkom stanju djeteta</a:t>
            </a:r>
            <a:endParaRPr lang="en-US" altLang="en-US" dirty="0"/>
          </a:p>
          <a:p>
            <a:r>
              <a:rPr lang="hr-HR" altLang="en-US" dirty="0"/>
              <a:t>Praktične smjernice o prepoznavanju pothranjenosti povezane s pedijatrijskim bolestima su navedene u izjavi </a:t>
            </a:r>
            <a:r>
              <a:rPr lang="en-US" altLang="en-US" dirty="0" err="1"/>
              <a:t>ESPGHAN</a:t>
            </a:r>
            <a:r>
              <a:rPr lang="en-US" altLang="en-US" dirty="0"/>
              <a:t> Special Interest Group on Clinical Malnutrition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hr-HR" altLang="en-US" dirty="0"/>
              <a:t>Dodatni izvori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58ADEE-6B00-DA6D-0843-733C10E2F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</a:t>
            </a:r>
            <a:r>
              <a:rPr lang="en-GB" b="0" i="0" u="none" strike="noStrike" dirty="0"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Sara Sila and Ana Pavic.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984885"/>
          </a:xfrm>
        </p:spPr>
        <p:txBody>
          <a:bodyPr vert="horz"/>
          <a:lstStyle/>
          <a:p>
            <a:r>
              <a:rPr lang="hr-HR" altLang="en-US" dirty="0"/>
              <a:t>Sadržaj</a:t>
            </a:r>
            <a:br>
              <a:rPr lang="en-US" altLang="en-US" dirty="0"/>
            </a:br>
            <a:r>
              <a:rPr lang="hr-HR" altLang="en-US" sz="1800" b="0" dirty="0"/>
              <a:t>Antropometrija kod pedijatrijskih pacijenata: pravilno mjerenje i uobičajene pogreške u mjerenju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tjelesnu duljinu kod djece mlađe od 2 godine?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tjelesnu visinu kod djece starije od 2 godine?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opseg glave?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tjelesnu masu djece mlađe od 2 godine?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tjelesnu masu djece starije od 2 godine?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Kako izmjeriti tjelesnu masu kod djece koja nisu suradljiva?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hr-HR" sz="2000" dirty="0"/>
              <a:t>Ostali pomoćni alati i praktični savjeti, poveznice i informacije. 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UOBIČAJENE GREŠKE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Mjerenje djeteta bez pomoći druge osobe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je nesputano i slobodno pomicati tijelo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se mjeri poravnavanjem samo jedne noge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Korištenje trake za mjerenje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Obje noge nisu ispružene/ravne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Podloga na kojoj dijete leži nije ravna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leži na boku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ima pelenu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Donji dio opreme za mjerenje (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infantometar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nije ravan i paralelno prislonjen na djetetove tabane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r-HR" altLang="en-US" dirty="0"/>
              <a:t>Tjelesna duljina </a:t>
            </a:r>
            <a:r>
              <a:rPr lang="en-GB" altLang="en-US" sz="2000" b="0" dirty="0"/>
              <a:t>(&lt;2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ISPRAVAN POSTUPAK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Koristite održavanu i redovito kalibriranu opremu (1 puta godišnje ili po potrebi) 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Skinite odjeću, uključujući i pelenu, te smjestite dijete ravno na njegova leđa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Dvije odrasle osobe su potrebne za mjerenje – jedna da pridržava glavu, a druga da izravna noge djeteta</a:t>
            </a:r>
          </a:p>
          <a:p>
            <a:pPr>
              <a:spcBef>
                <a:spcPct val="0"/>
              </a:spcBef>
              <a:defRPr/>
            </a:pPr>
            <a:r>
              <a:rPr lang="hr-H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Prva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Drži glavu uz fiksirano uzglavlje 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infantometra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te usmjerava djetetovu glavu prema gore</a:t>
            </a:r>
          </a:p>
          <a:p>
            <a:pPr>
              <a:spcBef>
                <a:spcPct val="0"/>
              </a:spcBef>
              <a:defRPr/>
            </a:pPr>
            <a:r>
              <a:rPr lang="hr-H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Druga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Izravnava torzo i noge pritišćući ih prema dolje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Pozicionira stopala s tabanima položenim paralelno s podnožjem 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infantometra</a:t>
            </a:r>
            <a:endParaRPr lang="hr-HR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Podnožje 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infantometra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pozicionira čvrsto uz tabane oba stopala. Idealno, obje noge su ravne, a gležnjevi su pod pravim kutom od nogu te su nožni prsti usmjereni prema gore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Zabilježava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duljinu prema najbližem milimetru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r-HR" altLang="en-US" dirty="0"/>
              <a:t>Tjelesna duljina </a:t>
            </a:r>
            <a:r>
              <a:rPr lang="en-GB" altLang="en-US" sz="2000" b="0" dirty="0"/>
              <a:t>(&lt;2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253241" y="4319251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length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UOBIČAJENE GREŠKE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ima cipele na stopalima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stoji na prstima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Pete i noge su razdvojene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Koljena nisu u potpunosti ispružena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je u potpunosti obučeno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se pridržava uz namještaj/skrbnika/osobu koja radi mjerenje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Djetetova stopala su postavljena jedno iza drugoga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ne stoji uspravno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Djetetova glava nije u položaju tzv. frankfurtske ravnine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Djetetova glava je usmjerena prema gore ili prema dolje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r-HR" altLang="en-US" dirty="0"/>
              <a:t>Tjelesna visina </a:t>
            </a:r>
            <a:r>
              <a:rPr lang="en-GB" altLang="en-US" sz="2000" b="0" dirty="0"/>
              <a:t>(&gt;2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ISPRAVAN POSTUPAK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Koristite održavanu i redovito kalibriranu opremu (1 puta godišnje ili po potrebi)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Skinite tešku odjeću (npr. jakna, debela vesta,..), cipele, debele čarape te bilo kakav pribor za kosu ili kapu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treba stajati uspravno, stopala položena jedno uz drugo, a pete, stražnjica i ramena uz zid ili dasku mjerača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Ruke trebaju biti opuštene uz tijelo, noge ravne, a stopala jedna uz drugo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Postavite glavu u položaj frankfurtske ravnine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Osigurajte da je mjerno uzglavlje čvrsto smješteno na djetetovu glavu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Zabilježite visinu u centimetrima i zaokružite na najbliži milimetar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hr-HR" altLang="en-US" dirty="0"/>
              <a:t>Tjelesna visina </a:t>
            </a:r>
            <a:r>
              <a:rPr lang="en-GB" altLang="en-US" sz="2000" b="0" dirty="0"/>
              <a:t>(</a:t>
            </a:r>
            <a:r>
              <a:rPr lang="hr-HR" altLang="en-US" sz="2000" b="0" dirty="0"/>
              <a:t>djeca</a:t>
            </a:r>
            <a:r>
              <a:rPr lang="en-GB" altLang="en-US" sz="2000" b="0" dirty="0"/>
              <a:t> &gt;2 </a:t>
            </a:r>
            <a:r>
              <a:rPr lang="hr-HR" altLang="en-US" sz="2000" b="0" dirty="0"/>
              <a:t>godine koja mogu stajati uspravno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height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UOBIČAJENE GREŠKE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Mjerna traka je smještena previsoko iznad obrva i/ili ušiju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Korištenje nefleksibilne ili rastezljive trake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Traka je na stražnjem dijelu glave položena previsoko ili prenisko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Traka prelazi preko ušiju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r-HR" altLang="en-US" dirty="0"/>
              <a:t>Opseg glave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ISPRAVAN POSTUPAK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Koristite fleksibilnu, nerastezljivu traku za mjerenje opsega glave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Maknite pribor za kosu s glave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Smjestite dijete u krilo skrbnika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Osigurajte da je dijete mirno tijekom postupka mjerenja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Položite traku oko glave i smjestite je neposredno iznad obrva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Provjerite da traka prolazi neposredno iznad ušiju i preko koštane izbočine na stražnjem dijelu glave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Čvrsto povucite traku tako da </a:t>
            </a:r>
            <a:r>
              <a:rPr lang="hr-H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prijanja</a:t>
            </a: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uz kosu i kožu, no pazite da ne uzrokuje nelagodu kod djeteta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Zabilježite mjerenje zaokružujući prema najbližem milimetru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Ponovite mjerenje te ukoliko je razlika veća od &gt;0.5cm potrebno je ponoviti mjerenje. Izračunajte prosjek od 3 mjerenja.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hr-HR" altLang="en-US" dirty="0"/>
              <a:t>Opseg glave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head circumference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hr-H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UOBIČAJENE GREŠKE 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mjereno obučeno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mjereno u pelenama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mjereno podupiranjem djeteta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Dijete mjereno s igračkom u rukama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Noge ili ruke djeteta dodiruju stol (na kojem je postavljena vaga) ili zid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hr-H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Vaga je postavljena na mekanu površinu (npr. madrac kreveta)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hr-HR" altLang="en-US" dirty="0"/>
              <a:t>Tjelesna masa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hr-HR" altLang="en-US" sz="2000" b="0" dirty="0"/>
              <a:t>godine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Props1.xml><?xml version="1.0" encoding="utf-8"?>
<ds:datastoreItem xmlns:ds="http://schemas.openxmlformats.org/officeDocument/2006/customXml" ds:itemID="{5AC44070-4313-4620-B29A-4EE679D5D82B}"/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1DB444-464E-407C-B22B-06781938FC4C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7b5a56f8-56c5-4c53-9a70-bce830385d8a"/>
    <ds:schemaRef ds:uri="978bb406-f9b4-4bf4-93fc-8ca01d6e3e8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3758</TotalTime>
  <Words>1225</Words>
  <Application>Microsoft Macintosh PowerPoint</Application>
  <PresentationFormat>On-screen Show (16:9)</PresentationFormat>
  <Paragraphs>184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Sadržaj Antropometrija kod pedijatrijskih pacijenata: pravilno mjerenje i uobičajene pogreške u mjerenju</vt:lpstr>
      <vt:lpstr>Tjelesna duljina (&lt;2 godine)</vt:lpstr>
      <vt:lpstr>Tjelesna duljina (&lt;2 godine)</vt:lpstr>
      <vt:lpstr>Tjelesna visina (&gt;2 godine)</vt:lpstr>
      <vt:lpstr>Tjelesna visina (djeca &gt;2 godine koja mogu stajati uspravno)</vt:lpstr>
      <vt:lpstr>Opseg glave</vt:lpstr>
      <vt:lpstr>Opseg glave</vt:lpstr>
      <vt:lpstr>Tjelesna masa (&lt;2 godine)</vt:lpstr>
      <vt:lpstr>Tjelesna masa (&lt;2 godine)</vt:lpstr>
      <vt:lpstr>Tjelesna masa (&gt;2 godine)</vt:lpstr>
      <vt:lpstr>Tjelesna masa (&gt;2 godine)</vt:lpstr>
      <vt:lpstr>Tjelesna masa kod djeteta s poteškoćama u razvoju ili nesuradljivim djetetom</vt:lpstr>
      <vt:lpstr>Unos antropometrijskih mjera</vt:lpstr>
      <vt:lpstr>Dodatni izvori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Litwin, Anna</cp:lastModifiedBy>
  <cp:revision>461</cp:revision>
  <cp:lastPrinted>2019-10-15T08:56:38Z</cp:lastPrinted>
  <dcterms:created xsi:type="dcterms:W3CDTF">2016-04-11T22:55:53Z</dcterms:created>
  <dcterms:modified xsi:type="dcterms:W3CDTF">2024-07-15T14:19:08Z</dcterms:modified>
</cp:coreProperties>
</file>