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21.xml" ContentType="application/vnd.openxmlformats-officedocument.presentationml.tags+xml"/>
  <Override PartName="/ppt/notesSlides/notesSlide1.xml" ContentType="application/vnd.openxmlformats-officedocument.presentationml.notesSlide+xml"/>
  <Override PartName="/ppt/tags/tag22.xml" ContentType="application/vnd.openxmlformats-officedocument.presentationml.tags+xml"/>
  <Override PartName="/ppt/notesSlides/notesSlide2.xml" ContentType="application/vnd.openxmlformats-officedocument.presentationml.notesSlide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tags/tag25.xml" ContentType="application/vnd.openxmlformats-officedocument.presentationml.tags+xml"/>
  <Override PartName="/ppt/notesSlides/notesSlide5.xml" ContentType="application/vnd.openxmlformats-officedocument.presentationml.notesSlide+xml"/>
  <Override PartName="/ppt/tags/tag26.xml" ContentType="application/vnd.openxmlformats-officedocument.presentationml.tags+xml"/>
  <Override PartName="/ppt/notesSlides/notesSlide6.xml" ContentType="application/vnd.openxmlformats-officedocument.presentationml.notesSlide+xml"/>
  <Override PartName="/ppt/tags/tag27.xml" ContentType="application/vnd.openxmlformats-officedocument.presentationml.tags+xml"/>
  <Override PartName="/ppt/notesSlides/notesSlide7.xml" ContentType="application/vnd.openxmlformats-officedocument.presentationml.notesSlide+xml"/>
  <Override PartName="/ppt/tags/tag28.xml" ContentType="application/vnd.openxmlformats-officedocument.presentationml.tags+xml"/>
  <Override PartName="/ppt/notesSlides/notesSlide8.xml" ContentType="application/vnd.openxmlformats-officedocument.presentationml.notesSlide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notesSlides/notesSlide10.xml" ContentType="application/vnd.openxmlformats-officedocument.presentationml.notesSlide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notesSlides/notesSlide12.xml" ContentType="application/vnd.openxmlformats-officedocument.presentationml.notesSlide+xml"/>
  <Override PartName="/ppt/tags/tag33.xml" ContentType="application/vnd.openxmlformats-officedocument.presentationml.tags+xml"/>
  <Override PartName="/ppt/notesSlides/notesSlide13.xml" ContentType="application/vnd.openxmlformats-officedocument.presentationml.notesSlide+xml"/>
  <Override PartName="/ppt/tags/tag34.xml" ContentType="application/vnd.openxmlformats-officedocument.presentationml.tags+xml"/>
  <Override PartName="/ppt/notesSlides/notesSlide14.xml" ContentType="application/vnd.openxmlformats-officedocument.presentationml.notesSlide+xml"/>
  <Override PartName="/ppt/tags/tag35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4786" r:id="rId4"/>
  </p:sldMasterIdLst>
  <p:notesMasterIdLst>
    <p:notesMasterId r:id="rId22"/>
  </p:notesMasterIdLst>
  <p:handoutMasterIdLst>
    <p:handoutMasterId r:id="rId23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  <p:sldId id="2919" r:id="rId21"/>
  </p:sldIdLst>
  <p:sldSz cx="9144000" cy="5143500" type="screen16x9"/>
  <p:notesSz cx="6761163" cy="9942513"/>
  <p:custDataLst>
    <p:tags r:id="rId24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89">
          <p15:clr>
            <a:srgbClr val="A4A3A4"/>
          </p15:clr>
        </p15:guide>
        <p15:guide id="2" pos="872">
          <p15:clr>
            <a:srgbClr val="A4A3A4"/>
          </p15:clr>
        </p15:guide>
        <p15:guide id="3" pos="29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59EF36-9D98-454A-A6D9-C2BB4AEE43D3}" v="4" dt="2024-01-23T11:26:03.0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89601" autoAdjust="0"/>
  </p:normalViewPr>
  <p:slideViewPr>
    <p:cSldViewPr snapToGrid="0">
      <p:cViewPr varScale="1">
        <p:scale>
          <a:sx n="113" d="100"/>
          <a:sy n="113" d="100"/>
        </p:scale>
        <p:origin x="1037" y="91"/>
      </p:cViewPr>
      <p:guideLst>
        <p:guide orient="horz" pos="1189"/>
        <p:guide pos="872"/>
        <p:guide pos="2948"/>
      </p:guideLst>
    </p:cSldViewPr>
  </p:slideViewPr>
  <p:outlineViewPr>
    <p:cViewPr>
      <p:scale>
        <a:sx n="33" d="100"/>
        <a:sy n="33" d="100"/>
      </p:scale>
      <p:origin x="0" y="-17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4" d="100"/>
          <a:sy n="44" d="100"/>
        </p:scale>
        <p:origin x="285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8059EF36-9D98-454A-A6D9-C2BB4AEE43D3}"/>
    <pc:docChg chg="modSld">
      <pc:chgData name="Katharina Ikrath" userId="cfb46c0e-784e-4967-ba00-ce9e1da3cf9e" providerId="ADAL" clId="{8059EF36-9D98-454A-A6D9-C2BB4AEE43D3}" dt="2024-01-23T11:26:31.235" v="16" actId="20577"/>
      <pc:docMkLst>
        <pc:docMk/>
      </pc:docMkLst>
      <pc:sldChg chg="addSp delSp modSp mod">
        <pc:chgData name="Katharina Ikrath" userId="cfb46c0e-784e-4967-ba00-ce9e1da3cf9e" providerId="ADAL" clId="{8059EF36-9D98-454A-A6D9-C2BB4AEE43D3}" dt="2024-01-23T11:26:31.235" v="16" actId="20577"/>
        <pc:sldMkLst>
          <pc:docMk/>
          <pc:sldMk cId="1973336222" sldId="2919"/>
        </pc:sldMkLst>
        <pc:spChg chg="mod">
          <ac:chgData name="Katharina Ikrath" userId="cfb46c0e-784e-4967-ba00-ce9e1da3cf9e" providerId="ADAL" clId="{8059EF36-9D98-454A-A6D9-C2BB4AEE43D3}" dt="2024-01-23T11:26:06.510" v="13" actId="20577"/>
          <ac:spMkLst>
            <pc:docMk/>
            <pc:sldMk cId="1973336222" sldId="2919"/>
            <ac:spMk id="2" creationId="{00000000-0000-0000-0000-000000000000}"/>
          </ac:spMkLst>
        </pc:spChg>
        <pc:spChg chg="del">
          <ac:chgData name="Katharina Ikrath" userId="cfb46c0e-784e-4967-ba00-ce9e1da3cf9e" providerId="ADAL" clId="{8059EF36-9D98-454A-A6D9-C2BB4AEE43D3}" dt="2024-01-23T11:25:52.721" v="0" actId="478"/>
          <ac:spMkLst>
            <pc:docMk/>
            <pc:sldMk cId="1973336222" sldId="2919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8059EF36-9D98-454A-A6D9-C2BB4AEE43D3}" dt="2024-01-23T11:25:53.634" v="1" actId="478"/>
          <ac:spMkLst>
            <pc:docMk/>
            <pc:sldMk cId="1973336222" sldId="2919"/>
            <ac:spMk id="6" creationId="{9E06B8D6-E1A3-C329-43AD-35526F29EF2B}"/>
          </ac:spMkLst>
        </pc:spChg>
        <pc:spChg chg="add mod">
          <ac:chgData name="Katharina Ikrath" userId="cfb46c0e-784e-4967-ba00-ce9e1da3cf9e" providerId="ADAL" clId="{8059EF36-9D98-454A-A6D9-C2BB4AEE43D3}" dt="2024-01-23T11:26:31.235" v="16" actId="20577"/>
          <ac:spMkLst>
            <pc:docMk/>
            <pc:sldMk cId="1973336222" sldId="2919"/>
            <ac:spMk id="7" creationId="{601D142A-E0F9-43BC-E0A2-8AAFCB3667C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D7DA521-CBC3-45EB-F382-6E4604D3E8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A0813EF-D1FE-F4F9-C688-59D551D794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C0B03D07-7240-4954-A423-D625FFE459A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55C97B6-9B4A-B4C5-9CFA-B1AE7A9795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FD851F0-524A-A350-2DF8-01BFF14F96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18D09A2-B2E5-4745-8964-F5584C8BACEA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94A2A2E-1010-B9EC-CE47-D4208B29F3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D2DB927-BB6D-0CFC-6E73-E3EB5570E19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577AA52A-1980-4F2E-9E80-168C57A09C5B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BB113974-8BA3-0CCE-7B23-D1FE8F65D52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DF886294-AEFF-EF55-562F-9E533665E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0BECF3-467D-C758-2269-C376D147CB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2832C97-5536-A9D6-1BA0-386AE312FA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F49B440-17FB-4BDF-89AB-AD8211C2C497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1F585C20-FEF1-BFE8-5D53-9FDEE0ADD9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BD46ED07-5590-7BB6-EA55-CBD7794A22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Create committees to solve issues</a:t>
            </a:r>
            <a:endParaRPr lang="he-IL" altLang="en-US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7A44B790-85CD-C239-F85A-274569BEA4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AF1EDA4-282F-45DF-8FAB-FC44DA3CE3EB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03AE08F9-F29C-A0E7-A464-AA1FFCE401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D348401F-A8AE-6020-2E52-583851A564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5391F1AF-C6E2-BC6D-5A83-595B70EFD4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62DA097-D061-4CBC-B4CD-96221BF6C95B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3F189119-3D3F-BEBF-A7EA-BDB8587E86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1979E809-EEE9-D3CD-83D2-C51B435833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DF3BFCA7-CF5B-5C24-98A8-A937E17C531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18B8709-3930-4771-A589-847007C1CD2F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470E5ED4-ADB8-84B7-2D01-D568ADA811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1F081901-10DA-00F6-28F9-E562441B9B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345873AD-036A-32F1-9964-2E9EBEC4AA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32B41F0-2D7B-4998-A2B0-1FE645A57209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96BB9974-7A04-6821-D8D6-AC83431F29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9E430EB5-B15D-4ECA-8817-7BD5ACB236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3C0774CA-67F6-B904-09A3-27C60F18EC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81C6AC1-A4D8-43A9-ACC8-FA06C1070C4C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AD3C77DB-CE54-9A9A-FDF8-262F929D19A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CF80C9CA-46FD-20A6-DCB0-737869F3E7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9A78AA87-6388-A19C-87FA-DBB5A21A5F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7EA1946-5EC4-4064-AA53-93499DAAE59D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>
            <a:extLst>
              <a:ext uri="{FF2B5EF4-FFF2-40B4-BE49-F238E27FC236}">
                <a16:creationId xmlns:a16="http://schemas.microsoft.com/office/drawing/2014/main" id="{D62722B2-1CC4-6AC6-8942-02C5C4AA63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izenplatzhalter 2">
            <a:extLst>
              <a:ext uri="{FF2B5EF4-FFF2-40B4-BE49-F238E27FC236}">
                <a16:creationId xmlns:a16="http://schemas.microsoft.com/office/drawing/2014/main" id="{E98B44A1-E51B-63F5-A43F-4F1E528C23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k-SK" altLang="sk-SK"/>
          </a:p>
        </p:txBody>
      </p:sp>
      <p:sp>
        <p:nvSpPr>
          <p:cNvPr id="40964" name="Foliennummernplatzhalter 3">
            <a:extLst>
              <a:ext uri="{FF2B5EF4-FFF2-40B4-BE49-F238E27FC236}">
                <a16:creationId xmlns:a16="http://schemas.microsoft.com/office/drawing/2014/main" id="{878917AF-69F0-5870-5E7A-E904FEF89A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6C731CE-1AC2-4FA6-9AB8-D0DC6F8930A7}" type="slidenum">
              <a:rPr lang="de-DE" altLang="de-DE" smtClean="0">
                <a:latin typeface="Calibri" panose="020F0502020204030204" pitchFamily="34" charset="0"/>
              </a:rPr>
              <a:pPr/>
              <a:t>15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3767C066-2CEF-EA88-1701-65D5036CA9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36C771E6-F9B6-98F8-5D10-885BC6A816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E9DEF454-2A39-5B19-7A8B-742E2308F3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A1C589-982B-4EFF-B8B5-FAE691432BC1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CB17D4A4-85A9-C572-300A-C911C2E3A8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2D6D4D93-2211-57EC-9BE8-B5C6C15DDA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3EDAA9DB-53E6-1A43-8D2B-9F3B67C541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88AC86E-42A5-404B-B8D5-20FA2F88E1CA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ABFACD6D-5053-96A1-ADA6-96E317B61A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9CF5989F-7E99-24FB-F102-BF6BD9F7CF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F563534B-BB58-B6E5-9D34-10B5215A97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77A26B1-D888-4F89-8FA3-4681F9427CD9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10CCA07A-897A-E982-2650-906EDB0FBC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E2AC71C2-F89F-1CFA-2F92-77E553F18F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A2FEA099-CDD0-7BF0-3AC1-973F60D627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F5E1081-4164-4C05-B998-C45605B73FAE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A614993F-1A04-4BFE-1D47-D31AC3D256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7852AE6A-2CEE-44B2-189C-814CBA82DE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BA64C8DE-CE18-9B42-322F-C2BB2A99F9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2FFACAC-85A9-4A53-8855-1C054F51E54F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D636005E-05F3-1969-2C20-BF778BB5A0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73920371-1640-94F0-7071-0875C3F82D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0C607164-8FEA-3AB1-B1D7-7400648922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6B4CC86-9DE3-45BE-BCEF-59105729A1D1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FD8E4E44-2936-FBCD-900C-C0A8A0B4EA9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F5B5E3D0-1470-1EEA-3E6D-742E2F4B98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FD1E4452-3D49-7631-2AA7-FA11EE00F2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D23E0E1-5C12-4368-8E3D-EC6659D74345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D11C388D-81DA-C730-5D79-F509FD4E91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29B81818-0DF8-B56A-E559-54109C9BF0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E8DE21A8-E663-A905-99EB-FB534E70F7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BB77891-A127-421C-8A1D-D3F9FB9AE890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7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5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2" hidden="1">
            <a:extLst>
              <a:ext uri="{FF2B5EF4-FFF2-40B4-BE49-F238E27FC236}">
                <a16:creationId xmlns:a16="http://schemas.microsoft.com/office/drawing/2014/main" id="{DC6A1E87-2B70-3CFF-00C3-32694AFD482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4" name="Objekt 2" hidden="1">
                        <a:extLst>
                          <a:ext uri="{FF2B5EF4-FFF2-40B4-BE49-F238E27FC236}">
                            <a16:creationId xmlns:a16="http://schemas.microsoft.com/office/drawing/2014/main" id="{DC6A1E87-2B70-3CFF-00C3-32694AFD48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Bild 8">
            <a:extLst>
              <a:ext uri="{FF2B5EF4-FFF2-40B4-BE49-F238E27FC236}">
                <a16:creationId xmlns:a16="http://schemas.microsoft.com/office/drawing/2014/main" id="{ACE2D456-4B28-92C2-17AE-CBC27E63690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">
            <a:extLst>
              <a:ext uri="{FF2B5EF4-FFF2-40B4-BE49-F238E27FC236}">
                <a16:creationId xmlns:a16="http://schemas.microsoft.com/office/drawing/2014/main" id="{EFABBBBF-13EC-2CE0-F785-50D295DC71DC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7" name="Bild 8">
            <a:extLst>
              <a:ext uri="{FF2B5EF4-FFF2-40B4-BE49-F238E27FC236}">
                <a16:creationId xmlns:a16="http://schemas.microsoft.com/office/drawing/2014/main" id="{0B80E1C8-3A8B-7557-AC55-897D915FE8B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7">
            <a:extLst>
              <a:ext uri="{FF2B5EF4-FFF2-40B4-BE49-F238E27FC236}">
                <a16:creationId xmlns:a16="http://schemas.microsoft.com/office/drawing/2014/main" id="{E6A9610F-3ED7-3457-2FE8-9104AAFF92A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01927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2" hidden="1">
            <a:extLst>
              <a:ext uri="{FF2B5EF4-FFF2-40B4-BE49-F238E27FC236}">
                <a16:creationId xmlns:a16="http://schemas.microsoft.com/office/drawing/2014/main" id="{C11009AB-9CFD-423A-23C1-04080C761EB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4" name="Objekt 2" hidden="1">
                        <a:extLst>
                          <a:ext uri="{FF2B5EF4-FFF2-40B4-BE49-F238E27FC236}">
                            <a16:creationId xmlns:a16="http://schemas.microsoft.com/office/drawing/2014/main" id="{C11009AB-9CFD-423A-23C1-04080C761E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Bild 8">
            <a:extLst>
              <a:ext uri="{FF2B5EF4-FFF2-40B4-BE49-F238E27FC236}">
                <a16:creationId xmlns:a16="http://schemas.microsoft.com/office/drawing/2014/main" id="{56A07007-321E-783F-92A2-B82F0A1A8F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">
            <a:extLst>
              <a:ext uri="{FF2B5EF4-FFF2-40B4-BE49-F238E27FC236}">
                <a16:creationId xmlns:a16="http://schemas.microsoft.com/office/drawing/2014/main" id="{3978C225-01A1-64CB-19EA-13C50A062795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7" name="Bild 8">
            <a:extLst>
              <a:ext uri="{FF2B5EF4-FFF2-40B4-BE49-F238E27FC236}">
                <a16:creationId xmlns:a16="http://schemas.microsoft.com/office/drawing/2014/main" id="{FAA87FBB-2B3F-B796-079E-13372EA3894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kt 10" hidden="1">
            <a:extLst>
              <a:ext uri="{FF2B5EF4-FFF2-40B4-BE49-F238E27FC236}">
                <a16:creationId xmlns:a16="http://schemas.microsoft.com/office/drawing/2014/main" id="{AA2ED599-D594-9B86-EC8E-B9F4D429010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8" name="Objekt 10" hidden="1">
                        <a:extLst>
                          <a:ext uri="{FF2B5EF4-FFF2-40B4-BE49-F238E27FC236}">
                            <a16:creationId xmlns:a16="http://schemas.microsoft.com/office/drawing/2014/main" id="{AA2ED599-D594-9B86-EC8E-B9F4D42901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999C4594-794F-D65D-0E9F-573CF41C1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85790-14D1-4354-B0AF-A81DDB3A6301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4BC6924D-D797-148D-4884-6C520878F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AC758A7-E269-66DF-FF1D-6454F503C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D98FF-F9E3-412B-BBA4-88828E9CD37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19876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F46A2C-ADEB-D0BE-CB27-D2FE30208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91929-2F8D-421C-ADDD-2411983EE342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A43CC7-2294-90FD-FDA0-DE267DB57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BB5F7F-2B38-F610-CE24-4EE8ED2F5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F41A8-0E78-4CF5-99A5-63F8AF187BCE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81913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0D254BB0-519A-484B-8C78-0EDA96044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74745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kt 7" hidden="1">
            <a:extLst>
              <a:ext uri="{FF2B5EF4-FFF2-40B4-BE49-F238E27FC236}">
                <a16:creationId xmlns:a16="http://schemas.microsoft.com/office/drawing/2014/main" id="{193A55E2-8DA0-F53E-8EC8-5234499C3A11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6EE5742-53FB-6C6E-0F1A-A4F2E4A89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B202-4277-EC4D-9405-6129202C230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924877FE-93A5-585C-995D-20400ED7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F275CE4-2D9E-A4F4-4D07-1CD375990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60068E-FDD0-6248-8872-6B5A200BC3B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24119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9B4F82-82F9-2175-A999-C868B5439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48C8E-D943-DA40-BB5D-8C6409E0F50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81979C-0F8F-A52C-6EFA-DEFDD85CE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C12D64-2A8D-E39A-B191-F24D9879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B5BDC-F44B-3A48-813B-FA7D27AAD0BE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697951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kt 8" hidden="1">
            <a:extLst>
              <a:ext uri="{FF2B5EF4-FFF2-40B4-BE49-F238E27FC236}">
                <a16:creationId xmlns:a16="http://schemas.microsoft.com/office/drawing/2014/main" id="{5089D3F4-CAB8-12E8-8207-3480ED50B9C6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A3BA654-0BAC-4316-921A-F36D40D8BB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DDE4-3F5E-C24B-AAA0-66985D6FC05A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1E83072-1293-A310-0FFD-8102F144A3A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59EA83B-D81D-7AF3-8713-E807953D72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E88DD0-FF77-7548-95E1-4824BB4E84AA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113298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kt 5" hidden="1">
            <a:extLst>
              <a:ext uri="{FF2B5EF4-FFF2-40B4-BE49-F238E27FC236}">
                <a16:creationId xmlns:a16="http://schemas.microsoft.com/office/drawing/2014/main" id="{5AA32395-D43B-BA52-A537-3F922A12151D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AC0F86FA-DABB-65F5-2AAF-DDACAF79791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D1D0F-FA29-4243-8715-74A2F59F9D5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C58D76B-0229-AFF8-2D8B-5BB429CD3A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A1C74CFB-EA55-D7DB-3448-6B2EBB7B9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BDEB9C-5A76-D84E-A68F-821005D0A3E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195304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kt 6" hidden="1">
            <a:extLst>
              <a:ext uri="{FF2B5EF4-FFF2-40B4-BE49-F238E27FC236}">
                <a16:creationId xmlns:a16="http://schemas.microsoft.com/office/drawing/2014/main" id="{6FEB5F52-7EC1-D35D-B737-81A8FB25291E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107C08-8AEB-368B-A95A-F4A809AF5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37385-0507-9247-BB72-F159787E87B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82E809-68B6-9B12-8574-7CD5E31D2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8443FF-AE2D-011A-3139-C2A1274DA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64B4A4-BEC2-8340-BAEA-40B83ACC404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256551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7">
            <a:extLst>
              <a:ext uri="{FF2B5EF4-FFF2-40B4-BE49-F238E27FC236}">
                <a16:creationId xmlns:a16="http://schemas.microsoft.com/office/drawing/2014/main" id="{BEA2E9B9-0C7F-F922-AA3B-EFC9A42BAE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359467B0-56A4-92C8-D7AF-325F7E79D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8886A-1D8E-694A-94E1-A1ED3C8E1F49}" type="datetime1">
              <a:rPr lang="de-DE"/>
              <a:pPr>
                <a:defRPr/>
              </a:pPr>
              <a:t>23.01.2024</a:t>
            </a:fld>
            <a:endParaRPr lang="de-AT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F2DAA99-F8B0-F223-C0DE-FA7329FDE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F5BB41DB-95AB-1E21-7F55-C6EAFA99B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4AD44F-C3D1-7D40-A02E-3EEBBD0C436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919597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FE95144A-FA17-67E1-B306-D7EFC8A53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F4A3-69E3-9D42-BD41-F1646FEA747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3B0AD-87F4-DFC8-2D11-FB8B728B3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BF687415-1C04-E785-A823-7769616F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47EA1-666E-4849-9E9F-D5D6DE91EE7B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93764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2" hidden="1">
            <a:extLst>
              <a:ext uri="{FF2B5EF4-FFF2-40B4-BE49-F238E27FC236}">
                <a16:creationId xmlns:a16="http://schemas.microsoft.com/office/drawing/2014/main" id="{4E7C9D9A-DAB4-45DC-EF34-0ABAAC6CBF8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4" name="Objekt 2" hidden="1">
                        <a:extLst>
                          <a:ext uri="{FF2B5EF4-FFF2-40B4-BE49-F238E27FC236}">
                            <a16:creationId xmlns:a16="http://schemas.microsoft.com/office/drawing/2014/main" id="{4E7C9D9A-DAB4-45DC-EF34-0ABAAC6CBF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Bild 8">
            <a:extLst>
              <a:ext uri="{FF2B5EF4-FFF2-40B4-BE49-F238E27FC236}">
                <a16:creationId xmlns:a16="http://schemas.microsoft.com/office/drawing/2014/main" id="{58761818-B558-86C8-6447-B20C3243321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">
            <a:extLst>
              <a:ext uri="{FF2B5EF4-FFF2-40B4-BE49-F238E27FC236}">
                <a16:creationId xmlns:a16="http://schemas.microsoft.com/office/drawing/2014/main" id="{1D6CE67F-C5E6-3CFB-51C6-396F82F8DA65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7" name="Bild 8">
            <a:extLst>
              <a:ext uri="{FF2B5EF4-FFF2-40B4-BE49-F238E27FC236}">
                <a16:creationId xmlns:a16="http://schemas.microsoft.com/office/drawing/2014/main" id="{7F0675D7-33D0-BCC1-F35A-0EE4546EDB5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kt 10" hidden="1">
            <a:extLst>
              <a:ext uri="{FF2B5EF4-FFF2-40B4-BE49-F238E27FC236}">
                <a16:creationId xmlns:a16="http://schemas.microsoft.com/office/drawing/2014/main" id="{65D12DF6-015F-C8CD-67DC-76D300C4D10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8" name="Objekt 10" hidden="1">
                        <a:extLst>
                          <a:ext uri="{FF2B5EF4-FFF2-40B4-BE49-F238E27FC236}">
                            <a16:creationId xmlns:a16="http://schemas.microsoft.com/office/drawing/2014/main" id="{65D12DF6-015F-C8CD-67DC-76D300C4D1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CD5D9021-98C6-B132-36C7-58AB79731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378D3-4352-4D7A-A2DB-4CC8CB840E90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2CD9E2CA-8C24-9663-1E2D-EBD1A688C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489B6212-3EF2-CB04-A3FA-B8B0680B7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F85F1-49F0-4267-AF14-269913818F0B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85631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85E2291A-92F9-3426-9141-C712FB0AE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49F9D-1FDE-EA4B-9053-BC8D84D4F8E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DC55674-7BBA-2D1D-B2D6-F7AE13C95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026E18B-7BAC-C66F-1F49-CBBBEC11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4B5AC-E7CE-024B-8C64-CFFE05F47C2E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19082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kt 7" hidden="1">
            <a:extLst>
              <a:ext uri="{FF2B5EF4-FFF2-40B4-BE49-F238E27FC236}">
                <a16:creationId xmlns:a16="http://schemas.microsoft.com/office/drawing/2014/main" id="{7A7500D9-E31B-6B5A-5535-990226DEF32E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00D0DCDD-1F51-D574-37A0-DC643841D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989E7-E854-5C4F-9844-816CD6EF9C01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53484C41-873C-14EA-0AE3-556690274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73C8826-3BD9-A9EB-8088-3C71F52B1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6CFD93-6FC3-CE41-9647-8F454D88727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382163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F05C67-81B0-049D-1E42-7C06DFEBF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F01A7-E544-834F-8DE8-D414291746B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9B11F9-3F53-CFC6-DE4A-0605D9986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A6F746-3839-5B6C-4F9C-7137A91A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C053C-0E8E-3144-B5BA-07244AC081DA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6049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C30E2C-9CD5-146F-554C-0AB4393FE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700A2-6490-4D9D-9B4C-451C380F2DFE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680A38-63DD-CE93-7066-D146BFD45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758BE8-1DEE-4EF0-1BE0-3E8DDBE94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DEE17-5D88-4022-B9A4-933F5D15E1F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5055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2" hidden="1">
            <a:extLst>
              <a:ext uri="{FF2B5EF4-FFF2-40B4-BE49-F238E27FC236}">
                <a16:creationId xmlns:a16="http://schemas.microsoft.com/office/drawing/2014/main" id="{71D9A2C6-D131-040B-BCC9-0CDD43596DF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4" name="Objekt 2" hidden="1">
                        <a:extLst>
                          <a:ext uri="{FF2B5EF4-FFF2-40B4-BE49-F238E27FC236}">
                            <a16:creationId xmlns:a16="http://schemas.microsoft.com/office/drawing/2014/main" id="{71D9A2C6-D131-040B-BCC9-0CDD43596D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Bild 8">
            <a:extLst>
              <a:ext uri="{FF2B5EF4-FFF2-40B4-BE49-F238E27FC236}">
                <a16:creationId xmlns:a16="http://schemas.microsoft.com/office/drawing/2014/main" id="{121354AD-AAA5-C8D1-DEAF-181D3D35007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">
            <a:extLst>
              <a:ext uri="{FF2B5EF4-FFF2-40B4-BE49-F238E27FC236}">
                <a16:creationId xmlns:a16="http://schemas.microsoft.com/office/drawing/2014/main" id="{B784552C-6AEC-EBC4-2350-9EA4DB9AE730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7" name="Bild 8">
            <a:extLst>
              <a:ext uri="{FF2B5EF4-FFF2-40B4-BE49-F238E27FC236}">
                <a16:creationId xmlns:a16="http://schemas.microsoft.com/office/drawing/2014/main" id="{B137F436-2B45-F486-4EC2-CAC5D6239E9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kt 10" hidden="1">
            <a:extLst>
              <a:ext uri="{FF2B5EF4-FFF2-40B4-BE49-F238E27FC236}">
                <a16:creationId xmlns:a16="http://schemas.microsoft.com/office/drawing/2014/main" id="{D498BDF1-3885-05A2-CCBE-B65AAC5B973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9" name="Objekt 10" hidden="1">
                        <a:extLst>
                          <a:ext uri="{FF2B5EF4-FFF2-40B4-BE49-F238E27FC236}">
                            <a16:creationId xmlns:a16="http://schemas.microsoft.com/office/drawing/2014/main" id="{D498BDF1-3885-05A2-CCBE-B65AAC5B97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75703CF-E0AE-DBD7-9130-05CBBD48A18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7A7F6-9106-4E1E-B656-3D439AB8845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5C6BDA2B-6667-E337-BBA1-23891F5313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1F19E125-A1EF-7ABC-1DB3-F2F132C22E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A3E2-866B-4B52-B802-9F5966BAFF0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552971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2" hidden="1">
            <a:extLst>
              <a:ext uri="{FF2B5EF4-FFF2-40B4-BE49-F238E27FC236}">
                <a16:creationId xmlns:a16="http://schemas.microsoft.com/office/drawing/2014/main" id="{B10A7AB7-F6F1-F24C-627B-6C3E4643719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5" name="Objekt 2" hidden="1">
                        <a:extLst>
                          <a:ext uri="{FF2B5EF4-FFF2-40B4-BE49-F238E27FC236}">
                            <a16:creationId xmlns:a16="http://schemas.microsoft.com/office/drawing/2014/main" id="{B10A7AB7-F6F1-F24C-627B-6C3E4643719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Bild 8">
            <a:extLst>
              <a:ext uri="{FF2B5EF4-FFF2-40B4-BE49-F238E27FC236}">
                <a16:creationId xmlns:a16="http://schemas.microsoft.com/office/drawing/2014/main" id="{9E2F108A-3C28-4E6F-D064-0CE892793A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">
            <a:extLst>
              <a:ext uri="{FF2B5EF4-FFF2-40B4-BE49-F238E27FC236}">
                <a16:creationId xmlns:a16="http://schemas.microsoft.com/office/drawing/2014/main" id="{F1A55F44-1F92-5D9D-0182-2E026A8CBE56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8" name="Bild 8">
            <a:extLst>
              <a:ext uri="{FF2B5EF4-FFF2-40B4-BE49-F238E27FC236}">
                <a16:creationId xmlns:a16="http://schemas.microsoft.com/office/drawing/2014/main" id="{38DCD5FD-E6E1-A21D-A891-061549D921F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kt 10" hidden="1">
            <a:extLst>
              <a:ext uri="{FF2B5EF4-FFF2-40B4-BE49-F238E27FC236}">
                <a16:creationId xmlns:a16="http://schemas.microsoft.com/office/drawing/2014/main" id="{DC666A08-39C4-B7AD-E906-E5C82B15736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9" name="Objekt 10" hidden="1">
                        <a:extLst>
                          <a:ext uri="{FF2B5EF4-FFF2-40B4-BE49-F238E27FC236}">
                            <a16:creationId xmlns:a16="http://schemas.microsoft.com/office/drawing/2014/main" id="{DC666A08-39C4-B7AD-E906-E5C82B1573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9236C2E-E0CF-F28B-1DA5-C9524AEA3B2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7AF06-E340-403E-BC28-4674B01C5970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21C96148-07CA-0161-CEA7-86A7B6385A4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8FED0139-B134-D6D2-CB63-74BCD94D0A1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81FC8-1C21-4021-8FD7-1C407437884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141633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BB2FF25-9690-A9C4-1E10-82EBDBF0D1A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BB2FF25-9690-A9C4-1E10-82EBDBF0D1A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Bild 8">
            <a:extLst>
              <a:ext uri="{FF2B5EF4-FFF2-40B4-BE49-F238E27FC236}">
                <a16:creationId xmlns:a16="http://schemas.microsoft.com/office/drawing/2014/main" id="{21720C58-9ED5-5353-1C7B-01A1F6BE2F9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1">
            <a:extLst>
              <a:ext uri="{FF2B5EF4-FFF2-40B4-BE49-F238E27FC236}">
                <a16:creationId xmlns:a16="http://schemas.microsoft.com/office/drawing/2014/main" id="{508FC4A3-95AD-BF95-018E-4A45592D9E90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6" name="Bild 8">
            <a:extLst>
              <a:ext uri="{FF2B5EF4-FFF2-40B4-BE49-F238E27FC236}">
                <a16:creationId xmlns:a16="http://schemas.microsoft.com/office/drawing/2014/main" id="{68730238-98EF-71AC-905B-9106E4A3AC0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kt 10" hidden="1">
            <a:extLst>
              <a:ext uri="{FF2B5EF4-FFF2-40B4-BE49-F238E27FC236}">
                <a16:creationId xmlns:a16="http://schemas.microsoft.com/office/drawing/2014/main" id="{51D62B57-BE8A-381C-B425-17079B5C64A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8" imgW="360" imgH="360" progId="TCLayout.ActiveDocument.1">
                  <p:embed/>
                </p:oleObj>
              </mc:Choice>
              <mc:Fallback>
                <p:oleObj name="think-cell Folie" r:id="rId8" imgW="360" imgH="360" progId="TCLayout.ActiveDocument.1">
                  <p:embed/>
                  <p:pic>
                    <p:nvPicPr>
                      <p:cNvPr id="7" name="Objekt 10" hidden="1">
                        <a:extLst>
                          <a:ext uri="{FF2B5EF4-FFF2-40B4-BE49-F238E27FC236}">
                            <a16:creationId xmlns:a16="http://schemas.microsoft.com/office/drawing/2014/main" id="{51D62B57-BE8A-381C-B425-17079B5C64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F3E7221F-AB17-8FC6-8315-47129BDDA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3849A-77C6-4E9B-A671-28B96236A58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B4F58850-3B77-105E-8020-68481270E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48F1FCF2-491B-692C-081C-5BD5D8C07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F1A8-045E-4003-B805-643242D457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8581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2" hidden="1">
            <a:extLst>
              <a:ext uri="{FF2B5EF4-FFF2-40B4-BE49-F238E27FC236}">
                <a16:creationId xmlns:a16="http://schemas.microsoft.com/office/drawing/2014/main" id="{4FC71194-3C50-A6D7-051A-632748E90F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2" name="Objekt 2" hidden="1">
                        <a:extLst>
                          <a:ext uri="{FF2B5EF4-FFF2-40B4-BE49-F238E27FC236}">
                            <a16:creationId xmlns:a16="http://schemas.microsoft.com/office/drawing/2014/main" id="{4FC71194-3C50-A6D7-051A-632748E90F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Bild 8">
            <a:extLst>
              <a:ext uri="{FF2B5EF4-FFF2-40B4-BE49-F238E27FC236}">
                <a16:creationId xmlns:a16="http://schemas.microsoft.com/office/drawing/2014/main" id="{80C6AE45-C227-3DE7-72B8-D65E3CBC90B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1">
            <a:extLst>
              <a:ext uri="{FF2B5EF4-FFF2-40B4-BE49-F238E27FC236}">
                <a16:creationId xmlns:a16="http://schemas.microsoft.com/office/drawing/2014/main" id="{F7C14751-F2F3-1E93-CC81-1E14952CFE9C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5" name="Bild 8">
            <a:extLst>
              <a:ext uri="{FF2B5EF4-FFF2-40B4-BE49-F238E27FC236}">
                <a16:creationId xmlns:a16="http://schemas.microsoft.com/office/drawing/2014/main" id="{4B12155B-BC02-FF10-FC55-13CF63FCD1D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7">
            <a:extLst>
              <a:ext uri="{FF2B5EF4-FFF2-40B4-BE49-F238E27FC236}">
                <a16:creationId xmlns:a16="http://schemas.microsoft.com/office/drawing/2014/main" id="{675CA548-8C59-39D6-6162-9F4FAC69B4E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CE524696-EA02-B050-1EAE-CFF2E6B4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3C2AE-DA1C-42B8-81D5-3CFF9686459E}" type="datetime1">
              <a:rPr lang="de-DE"/>
              <a:pPr>
                <a:defRPr/>
              </a:pPr>
              <a:t>23.01.2024</a:t>
            </a:fld>
            <a:endParaRPr lang="de-AT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EA9D2AE9-8EF7-113D-2B9F-2E6D744A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ABAE0348-0AE3-0372-501B-6128881DF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20B03-A3C2-43F9-9911-E6AD05F5C2A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930568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56E15041-4B9A-5EB3-E587-3750B3FE3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A7E02-E52D-4462-95DD-8AE548FD3763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4914D58-2CD2-B8BC-977A-4131197EE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DC2E833-5B83-E43F-AE44-EF4D3B098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CB0DF-2092-491A-9706-9D8796BA53ED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21007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3FD2077D-E226-FFE6-4036-14EEC6603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A64FA-2138-4D97-8E9F-A651324D103A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33F6126C-1321-3FFC-5A68-6A6B79998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2DA00C0B-E144-9E40-DE55-C0DA45A0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34E2B-5659-4E4E-B8C7-77AEFE728E8A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910882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1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kt 2" hidden="1">
            <a:extLst>
              <a:ext uri="{FF2B5EF4-FFF2-40B4-BE49-F238E27FC236}">
                <a16:creationId xmlns:a16="http://schemas.microsoft.com/office/drawing/2014/main" id="{E1DD72D3-75CB-74D0-620D-FD4717CC106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60" imgH="360" progId="TCLayout.ActiveDocument.1">
                  <p:embed/>
                </p:oleObj>
              </mc:Choice>
              <mc:Fallback>
                <p:oleObj name="think-cell Folie" r:id="rId14" imgW="360" imgH="360" progId="TCLayout.ActiveDocument.1">
                  <p:embed/>
                  <p:pic>
                    <p:nvPicPr>
                      <p:cNvPr id="1026" name="Objekt 2" hidden="1">
                        <a:extLst>
                          <a:ext uri="{FF2B5EF4-FFF2-40B4-BE49-F238E27FC236}">
                            <a16:creationId xmlns:a16="http://schemas.microsoft.com/office/drawing/2014/main" id="{E1DD72D3-75CB-74D0-620D-FD4717CC10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Bild 8">
            <a:extLst>
              <a:ext uri="{FF2B5EF4-FFF2-40B4-BE49-F238E27FC236}">
                <a16:creationId xmlns:a16="http://schemas.microsoft.com/office/drawing/2014/main" id="{134A272D-BC2C-BC6F-A80D-D69E62DFE9E5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AD83BEA5-1E40-8949-D390-57F24E59B5E0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29" name="Titelplatzhalter 1">
            <a:extLst>
              <a:ext uri="{FF2B5EF4-FFF2-40B4-BE49-F238E27FC236}">
                <a16:creationId xmlns:a16="http://schemas.microsoft.com/office/drawing/2014/main" id="{C54C3271-4FD7-8822-D4BC-51C3B501850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425"/>
            <a:ext cx="5940425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AT" altLang="de-DE"/>
          </a:p>
        </p:txBody>
      </p:sp>
      <p:sp>
        <p:nvSpPr>
          <p:cNvPr id="1030" name="Textplatzhalter 2">
            <a:extLst>
              <a:ext uri="{FF2B5EF4-FFF2-40B4-BE49-F238E27FC236}">
                <a16:creationId xmlns:a16="http://schemas.microsoft.com/office/drawing/2014/main" id="{E8E143C8-B78F-FB0B-41A0-79D86951243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225CCA-9A37-A276-FCFD-2A594CFA65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00585792-FE76-47B5-BD32-D7C18C5DC721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37ABAB-1EA1-CF70-B288-19594EA60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34613E-5A7C-3DBF-C5A5-AA039D30C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828EF82D-8F1E-47C9-9DE8-4B5BD06FFF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1034" name="Bild 8">
            <a:extLst>
              <a:ext uri="{FF2B5EF4-FFF2-40B4-BE49-F238E27FC236}">
                <a16:creationId xmlns:a16="http://schemas.microsoft.com/office/drawing/2014/main" id="{BA502363-B4E3-DB8B-9E1E-7F3B7093AF88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79" r:id="rId1"/>
    <p:sldLayoutId id="2147484780" r:id="rId2"/>
    <p:sldLayoutId id="2147484775" r:id="rId3"/>
    <p:sldLayoutId id="2147484781" r:id="rId4"/>
    <p:sldLayoutId id="2147484782" r:id="rId5"/>
    <p:sldLayoutId id="2147484783" r:id="rId6"/>
    <p:sldLayoutId id="2147484784" r:id="rId7"/>
    <p:sldLayoutId id="2147484776" r:id="rId8"/>
    <p:sldLayoutId id="2147484777" r:id="rId9"/>
    <p:sldLayoutId id="2147484785" r:id="rId10"/>
    <p:sldLayoutId id="214748477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jekt 2" hidden="1">
            <a:extLst>
              <a:ext uri="{FF2B5EF4-FFF2-40B4-BE49-F238E27FC236}">
                <a16:creationId xmlns:a16="http://schemas.microsoft.com/office/drawing/2014/main" id="{F592F8B6-8012-4EF6-23AB-CF5C8CEBB7E3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ild 8">
            <a:extLst>
              <a:ext uri="{FF2B5EF4-FFF2-40B4-BE49-F238E27FC236}">
                <a16:creationId xmlns:a16="http://schemas.microsoft.com/office/drawing/2014/main" id="{D4C49234-BF1E-C918-CF2F-0B1F3EF3BD5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77644086-AA5E-9EE2-EF3F-E18DB64B67D8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29" name="Titelplatzhalter 1">
            <a:extLst>
              <a:ext uri="{FF2B5EF4-FFF2-40B4-BE49-F238E27FC236}">
                <a16:creationId xmlns:a16="http://schemas.microsoft.com/office/drawing/2014/main" id="{7610B68F-AF07-D619-AB3D-699C46C07A1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425"/>
            <a:ext cx="5940425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AT" altLang="de-DE"/>
          </a:p>
        </p:txBody>
      </p:sp>
      <p:sp>
        <p:nvSpPr>
          <p:cNvPr id="1030" name="Textplatzhalter 2">
            <a:extLst>
              <a:ext uri="{FF2B5EF4-FFF2-40B4-BE49-F238E27FC236}">
                <a16:creationId xmlns:a16="http://schemas.microsoft.com/office/drawing/2014/main" id="{B20E493F-B5AF-5F8D-20BC-59F6DAEA258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524261-9452-65D2-5379-4A137FFAD0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13D91D57-B10D-E849-8E7C-5A55502689CE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3EE974-E27C-8793-29AA-E43873CC3C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E590BF-C1F2-664A-1ED0-328ED64B0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 smtClean="0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56D12CB6-D776-1A47-AA79-18EF9DA936E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1034" name="Bild 8">
            <a:extLst>
              <a:ext uri="{FF2B5EF4-FFF2-40B4-BE49-F238E27FC236}">
                <a16:creationId xmlns:a16="http://schemas.microsoft.com/office/drawing/2014/main" id="{6814BFCF-1505-B766-CC8F-8F8FA35117E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64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  <p:sldLayoutId id="2147484788" r:id="rId2"/>
    <p:sldLayoutId id="2147484789" r:id="rId3"/>
    <p:sldLayoutId id="2147484790" r:id="rId4"/>
    <p:sldLayoutId id="2147484791" r:id="rId5"/>
    <p:sldLayoutId id="2147484792" r:id="rId6"/>
    <p:sldLayoutId id="2147484793" r:id="rId7"/>
    <p:sldLayoutId id="2147484794" r:id="rId8"/>
    <p:sldLayoutId id="2147484795" r:id="rId9"/>
    <p:sldLayoutId id="2147484796" r:id="rId10"/>
    <p:sldLayoutId id="214748479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6" Type="http://schemas.openxmlformats.org/officeDocument/2006/relationships/image" Target="../media/image18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6" Type="http://schemas.openxmlformats.org/officeDocument/2006/relationships/image" Target="../media/image20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6" Type="http://schemas.openxmlformats.org/officeDocument/2006/relationships/image" Target="../media/image2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6" Type="http://schemas.openxmlformats.org/officeDocument/2006/relationships/image" Target="../media/image2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.png"/><Relationship Id="rId1" Type="http://schemas.openxmlformats.org/officeDocument/2006/relationships/tags" Target="../tags/tag35.xml"/><Relationship Id="rId6" Type="http://schemas.openxmlformats.org/officeDocument/2006/relationships/image" Target="../media/image25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8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8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8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1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image" Target="../media/image1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1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6" Type="http://schemas.openxmlformats.org/officeDocument/2006/relationships/image" Target="../media/image1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6" Type="http://schemas.openxmlformats.org/officeDocument/2006/relationships/image" Target="../media/image17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kt 3" hidden="1">
            <a:extLst>
              <a:ext uri="{FF2B5EF4-FFF2-40B4-BE49-F238E27FC236}">
                <a16:creationId xmlns:a16="http://schemas.microsoft.com/office/drawing/2014/main" id="{D8ACBC9B-CCE9-B567-36BF-6B945500A06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11266" name="Objekt 3" hidden="1">
                        <a:extLst>
                          <a:ext uri="{FF2B5EF4-FFF2-40B4-BE49-F238E27FC236}">
                            <a16:creationId xmlns:a16="http://schemas.microsoft.com/office/drawing/2014/main" id="{D8ACBC9B-CCE9-B567-36BF-6B945500A0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CF276F32-1726-7970-21E3-765B71DDE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7800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cs-CZ" altLang="de-DE" sz="4000" dirty="0">
                <a:latin typeface="+mn-lt"/>
                <a:cs typeface="Calibri" panose="020F0502020204030204" pitchFamily="34" charset="0"/>
              </a:rPr>
              <a:t>Kvalita starostlivosti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cs-CZ" altLang="de-DE" sz="4000" dirty="0">
                <a:latin typeface="+mn-lt"/>
                <a:cs typeface="Calibri" panose="020F0502020204030204" pitchFamily="34" charset="0"/>
              </a:rPr>
              <a:t>Vstupná </a:t>
            </a:r>
            <a:r>
              <a:rPr lang="cs-CZ" altLang="de-DE" sz="4000" dirty="0" err="1">
                <a:latin typeface="+mn-lt"/>
                <a:cs typeface="Calibri" panose="020F0502020204030204" pitchFamily="34" charset="0"/>
              </a:rPr>
              <a:t>antropometria</a:t>
            </a:r>
            <a:endParaRPr lang="en-US" altLang="de-DE" sz="40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1268" name="Date Placeholder 3">
            <a:extLst>
              <a:ext uri="{FF2B5EF4-FFF2-40B4-BE49-F238E27FC236}">
                <a16:creationId xmlns:a16="http://schemas.microsoft.com/office/drawing/2014/main" id="{F68F24B9-5EEB-E0F7-2A83-B54F3C2EE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200" y="4060825"/>
            <a:ext cx="7000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kt 7" hidden="1">
            <a:extLst>
              <a:ext uri="{FF2B5EF4-FFF2-40B4-BE49-F238E27FC236}">
                <a16:creationId xmlns:a16="http://schemas.microsoft.com/office/drawing/2014/main" id="{65E3A966-62A1-46D6-C3FB-1613A3C13D9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9698" name="Objekt 7" hidden="1">
                        <a:extLst>
                          <a:ext uri="{FF2B5EF4-FFF2-40B4-BE49-F238E27FC236}">
                            <a16:creationId xmlns:a16="http://schemas.microsoft.com/office/drawing/2014/main" id="{65E3A966-62A1-46D6-C3FB-1613A3C13D9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5F741646-B43D-276A-FEA0-F45FC1B8D138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sk-SK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Správny postup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Použite dobre udržiavané a pravidelne kalibrované vybavenie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raz ročne alebo podľa potreby)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by mala vážiť na 20 gramov presne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ideálne použite váhu triedy III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Pred vážením váhu vynulujte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Váhu položte na tvrdú horizontálnu plochu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vážte vyzlečené, ideálne pred jedlom/kŕmením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29700" name="Title 1">
            <a:extLst>
              <a:ext uri="{FF2B5EF4-FFF2-40B4-BE49-F238E27FC236}">
                <a16:creationId xmlns:a16="http://schemas.microsoft.com/office/drawing/2014/main" id="{52BDB52E-AAE8-E6C0-B84F-CD60FD991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370762" cy="430213"/>
          </a:xfrm>
        </p:spPr>
        <p:txBody>
          <a:bodyPr/>
          <a:lstStyle/>
          <a:p>
            <a:r>
              <a:rPr lang="sk-SK" altLang="en-US"/>
              <a:t>Hmotnosť dieťaťa</a:t>
            </a:r>
            <a:r>
              <a:rPr lang="en-GB" altLang="en-US"/>
              <a:t> </a:t>
            </a:r>
            <a:r>
              <a:rPr lang="en-GB" altLang="en-US" sz="2000" b="0"/>
              <a:t>(&lt;2 </a:t>
            </a:r>
            <a:r>
              <a:rPr lang="sk-SK" altLang="en-US" sz="2000" b="0"/>
              <a:t>roky</a:t>
            </a:r>
            <a:r>
              <a:rPr lang="en-GB" altLang="en-US" sz="2000" b="0"/>
              <a:t>)</a:t>
            </a:r>
            <a:endParaRPr lang="en-GB" altLang="en-US" b="0"/>
          </a:p>
        </p:txBody>
      </p:sp>
      <p:grpSp>
        <p:nvGrpSpPr>
          <p:cNvPr id="29701" name="Playbutton">
            <a:extLst>
              <a:ext uri="{FF2B5EF4-FFF2-40B4-BE49-F238E27FC236}">
                <a16:creationId xmlns:a16="http://schemas.microsoft.com/office/drawing/2014/main" id="{920EE428-1097-474F-9E93-14CB221F71BF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2225" cy="34925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BC85E8A4-D3F0-4FC9-386E-9766532ADED1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</a:t>
              </a: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Ako vážiť deti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9710" name="Gruppieren 19">
              <a:extLst>
                <a:ext uri="{FF2B5EF4-FFF2-40B4-BE49-F238E27FC236}">
                  <a16:creationId xmlns:a16="http://schemas.microsoft.com/office/drawing/2014/main" id="{42221D83-7469-7227-08F7-BC3B870E05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FDEDA352-687F-3CE0-9365-E0D288916909}"/>
                  </a:ext>
                </a:extLst>
              </p:cNvPr>
              <p:cNvSpPr/>
              <p:nvPr/>
            </p:nvSpPr>
            <p:spPr>
              <a:xfrm>
                <a:off x="8404774" y="4211188"/>
                <a:ext cx="249307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93201F7B-673D-D1AE-D8E3-77BB6F39481B}"/>
                  </a:ext>
                </a:extLst>
              </p:cNvPr>
              <p:cNvSpPr/>
              <p:nvPr/>
            </p:nvSpPr>
            <p:spPr>
              <a:xfrm rot="5400000">
                <a:off x="8490325" y="4278297"/>
                <a:ext cx="117902" cy="11433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29702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EF448EA1-B115-7183-8ECD-5AB697794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33700"/>
            <a:ext cx="32226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6">
            <a:extLst>
              <a:ext uri="{FF2B5EF4-FFF2-40B4-BE49-F238E27FC236}">
                <a16:creationId xmlns:a16="http://schemas.microsoft.com/office/drawing/2014/main" id="{BEFBA2D2-6DAC-BC29-0C7B-64EEA49A6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784225"/>
            <a:ext cx="3875087" cy="387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D9C7026-8C97-383C-F366-264077CFD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9705" name="Foliennummernplatzhalter 6">
            <a:extLst>
              <a:ext uri="{FF2B5EF4-FFF2-40B4-BE49-F238E27FC236}">
                <a16:creationId xmlns:a16="http://schemas.microsoft.com/office/drawing/2014/main" id="{943E79E2-7BE2-8F71-447A-2A80589CDA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603D800-6584-4E91-AA81-931863F2379E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29706" name="Gruppieren 24">
            <a:extLst>
              <a:ext uri="{FF2B5EF4-FFF2-40B4-BE49-F238E27FC236}">
                <a16:creationId xmlns:a16="http://schemas.microsoft.com/office/drawing/2014/main" id="{A73F4FD3-29CD-D27C-B473-0698E2977079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29707" name="Freeform 49">
              <a:extLst>
                <a:ext uri="{FF2B5EF4-FFF2-40B4-BE49-F238E27FC236}">
                  <a16:creationId xmlns:a16="http://schemas.microsoft.com/office/drawing/2014/main" id="{6B91D569-53B7-7B94-FC14-0A04CF006ED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9708" name="Freeform 57">
              <a:extLst>
                <a:ext uri="{FF2B5EF4-FFF2-40B4-BE49-F238E27FC236}">
                  <a16:creationId xmlns:a16="http://schemas.microsoft.com/office/drawing/2014/main" id="{B3BB67D3-996E-B37F-30EE-EFA02EE79AF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90"/>
                <a:gd name="T37" fmla="*/ 0 h 1207"/>
                <a:gd name="T38" fmla="*/ 1390 w 1390"/>
                <a:gd name="T39" fmla="*/ 1207 h 12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kt 7" hidden="1">
            <a:extLst>
              <a:ext uri="{FF2B5EF4-FFF2-40B4-BE49-F238E27FC236}">
                <a16:creationId xmlns:a16="http://schemas.microsoft.com/office/drawing/2014/main" id="{39464E41-E208-B7A2-FCA9-7211BBD2377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31746" name="Objekt 7" hidden="1">
                        <a:extLst>
                          <a:ext uri="{FF2B5EF4-FFF2-40B4-BE49-F238E27FC236}">
                            <a16:creationId xmlns:a16="http://schemas.microsoft.com/office/drawing/2014/main" id="{39464E41-E208-B7A2-FCA9-7211BBD237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47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81C32247-8EC5-DB7F-A044-00B3D04B6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981075"/>
            <a:ext cx="3281362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D72DFA07-3CD4-7D82-50AB-16101EEB070A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91440" bIns="45720" anchor="t"/>
          <a:lstStyle/>
          <a:p>
            <a:pPr>
              <a:defRPr/>
            </a:pPr>
            <a:r>
              <a:rPr lang="sk-SK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má obuté topánky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je oblečené a vo vreckách oblečenia má rôzne predmety (napr. mobilný telefón, kľúče) alebo hračky v rukách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sa pri vážení opiera o nábytok/stenu/sprievodcu alebo osobu, ktorá ho váži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Váha je príliš blízko steny a dieťa sa o ňu opiera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je umiestnená na nerovnom či mäkkom povrchu (napr. koberec)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31749" name="Title 1">
            <a:extLst>
              <a:ext uri="{FF2B5EF4-FFF2-40B4-BE49-F238E27FC236}">
                <a16:creationId xmlns:a16="http://schemas.microsoft.com/office/drawing/2014/main" id="{58BAABC3-8F54-C72F-EE94-EEAE797BD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sk-SK" altLang="en-US"/>
              <a:t>Hmotnosť dieťaťa</a:t>
            </a:r>
            <a:r>
              <a:rPr lang="en-GB" altLang="en-US"/>
              <a:t> </a:t>
            </a:r>
            <a:r>
              <a:rPr lang="en-GB" altLang="en-US" sz="2000" b="0"/>
              <a:t>(&gt;2 </a:t>
            </a:r>
            <a:r>
              <a:rPr lang="sk-SK" altLang="en-US" sz="2000" b="0"/>
              <a:t>roky</a:t>
            </a:r>
            <a:r>
              <a:rPr lang="en-GB" altLang="en-US" sz="2000" b="0"/>
              <a:t>)</a:t>
            </a:r>
            <a:endParaRPr lang="en-GB" altLang="en-US" b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D40C05-EF15-DE94-1C4D-52DEAB7F3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1751" name="Foliennummernplatzhalter 4">
            <a:extLst>
              <a:ext uri="{FF2B5EF4-FFF2-40B4-BE49-F238E27FC236}">
                <a16:creationId xmlns:a16="http://schemas.microsoft.com/office/drawing/2014/main" id="{47B9B0F1-0CE1-746A-D1D6-3A7A04D3C2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7A0AB9-6C43-4852-BA84-B96FD99D822F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31752" name="Gruppieren 10">
            <a:extLst>
              <a:ext uri="{FF2B5EF4-FFF2-40B4-BE49-F238E27FC236}">
                <a16:creationId xmlns:a16="http://schemas.microsoft.com/office/drawing/2014/main" id="{8F4554A0-3626-32A0-CCA0-C365017B43ED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31753" name="Freeform 49">
              <a:extLst>
                <a:ext uri="{FF2B5EF4-FFF2-40B4-BE49-F238E27FC236}">
                  <a16:creationId xmlns:a16="http://schemas.microsoft.com/office/drawing/2014/main" id="{7B592A25-B62E-F485-1960-C18EAA321CA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1754" name="Freihandform: Form 14">
              <a:extLst>
                <a:ext uri="{FF2B5EF4-FFF2-40B4-BE49-F238E27FC236}">
                  <a16:creationId xmlns:a16="http://schemas.microsoft.com/office/drawing/2014/main" id="{03F36753-BD2E-B5C3-004E-54AF07CBA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13678"/>
                <a:gd name="T82" fmla="*/ 0 h 513179"/>
                <a:gd name="T83" fmla="*/ 513678 w 513678"/>
                <a:gd name="T84" fmla="*/ 513179 h 51317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kt 7" hidden="1">
            <a:extLst>
              <a:ext uri="{FF2B5EF4-FFF2-40B4-BE49-F238E27FC236}">
                <a16:creationId xmlns:a16="http://schemas.microsoft.com/office/drawing/2014/main" id="{55304286-953A-1A60-687C-4A654825F66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33794" name="Objekt 7" hidden="1">
                        <a:extLst>
                          <a:ext uri="{FF2B5EF4-FFF2-40B4-BE49-F238E27FC236}">
                            <a16:creationId xmlns:a16="http://schemas.microsoft.com/office/drawing/2014/main" id="{55304286-953A-1A60-687C-4A654825F6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795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6870D9E3-C419-408A-AEF4-86EF4B3A7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981075"/>
            <a:ext cx="3281362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9EEF404B-8BB3-C8DF-86CE-258861F92685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91440" bIns="45720" anchor="t"/>
          <a:lstStyle/>
          <a:p>
            <a:pPr>
              <a:defRPr/>
            </a:pPr>
            <a:r>
              <a:rPr lang="sk-SK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Správny postup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Použite dobre udržiavané a pravidelne kalibrované vybavenie (raz ročne alebo podľa potreby)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by mala vážiť na 100 gramov presne (ideálne použite váhu triedy III)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Dieťa vážte vyzuté, s prázdnymi vreckami, s minimálnym množstvom oblečenia</a:t>
            </a:r>
            <a:r>
              <a:rPr lang="en-GB" altLang="en-US" sz="1100" dirty="0">
                <a:solidFill>
                  <a:schemeClr val="accent1"/>
                </a:solidFill>
                <a:cs typeface="Times New Roman"/>
              </a:rPr>
              <a:t> (</a:t>
            </a: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napr. spodné </a:t>
            </a:r>
            <a:r>
              <a:rPr lang="sk-SK" altLang="en-US" sz="1100" dirty="0" err="1">
                <a:solidFill>
                  <a:schemeClr val="accent1"/>
                </a:solidFill>
                <a:cs typeface="Times New Roman"/>
              </a:rPr>
              <a:t>prádlo</a:t>
            </a:r>
            <a:r>
              <a:rPr lang="en-GB" altLang="en-US" sz="1100" dirty="0">
                <a:solidFill>
                  <a:schemeClr val="accent1"/>
                </a:solidFill>
                <a:cs typeface="Times New Roman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Skontrolujte, či je váha vynulovaná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Požiadajte dieťa, aby ostalo v pokoji rovno stáť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Pri váhe vážiacej v sede by mali byť nohy položené na nej a nedotýkať sa podlahy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33797" name="Title 1">
            <a:extLst>
              <a:ext uri="{FF2B5EF4-FFF2-40B4-BE49-F238E27FC236}">
                <a16:creationId xmlns:a16="http://schemas.microsoft.com/office/drawing/2014/main" id="{94DEAECF-2AEF-BC4E-23F4-B058B6551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370762" cy="430213"/>
          </a:xfrm>
        </p:spPr>
        <p:txBody>
          <a:bodyPr/>
          <a:lstStyle/>
          <a:p>
            <a:r>
              <a:rPr lang="sk-SK" altLang="en-US"/>
              <a:t>Hmotnosť dieťaťa</a:t>
            </a:r>
            <a:r>
              <a:rPr lang="en-GB" altLang="en-US"/>
              <a:t> </a:t>
            </a:r>
            <a:r>
              <a:rPr lang="en-GB" altLang="en-US" sz="2000" b="0"/>
              <a:t>(&gt;2 </a:t>
            </a:r>
            <a:r>
              <a:rPr lang="sk-SK" altLang="en-US" sz="2000" b="0"/>
              <a:t>roky</a:t>
            </a:r>
            <a:r>
              <a:rPr lang="en-GB" altLang="en-US" sz="2000" b="0"/>
              <a:t>)</a:t>
            </a:r>
            <a:endParaRPr lang="en-US" altLang="en-US" b="0"/>
          </a:p>
        </p:txBody>
      </p:sp>
      <p:grpSp>
        <p:nvGrpSpPr>
          <p:cNvPr id="33798" name="Playbutton">
            <a:extLst>
              <a:ext uri="{FF2B5EF4-FFF2-40B4-BE49-F238E27FC236}">
                <a16:creationId xmlns:a16="http://schemas.microsoft.com/office/drawing/2014/main" id="{3119A870-EA36-0782-9617-112E177D6B2D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2225" cy="34925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7E29F563-774B-E04A-841A-F1E12D625794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Ako vážiť deti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33806" name="Gruppieren 19">
              <a:extLst>
                <a:ext uri="{FF2B5EF4-FFF2-40B4-BE49-F238E27FC236}">
                  <a16:creationId xmlns:a16="http://schemas.microsoft.com/office/drawing/2014/main" id="{D9CED80B-1669-77BC-3341-870B946E99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020B8B7D-AFB8-BF29-C905-67A9FED9E32E}"/>
                  </a:ext>
                </a:extLst>
              </p:cNvPr>
              <p:cNvSpPr/>
              <p:nvPr/>
            </p:nvSpPr>
            <p:spPr>
              <a:xfrm>
                <a:off x="8404774" y="4211188"/>
                <a:ext cx="249307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E6CC0E79-0CCB-D5BF-A807-1CBA977B10C3}"/>
                  </a:ext>
                </a:extLst>
              </p:cNvPr>
              <p:cNvSpPr/>
              <p:nvPr/>
            </p:nvSpPr>
            <p:spPr>
              <a:xfrm rot="5400000">
                <a:off x="8490325" y="4278297"/>
                <a:ext cx="117902" cy="11433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33799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F2380CB4-443B-B343-1F0F-C066DAF80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0" y="2965450"/>
            <a:ext cx="32226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AE278C-37C4-E895-7A64-121500434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3801" name="Foliennummernplatzhalter 5">
            <a:extLst>
              <a:ext uri="{FF2B5EF4-FFF2-40B4-BE49-F238E27FC236}">
                <a16:creationId xmlns:a16="http://schemas.microsoft.com/office/drawing/2014/main" id="{E60A0728-E520-BFB1-4AC9-158903B35A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397FAE-AC2E-483D-8F6B-CC7049BB5BF2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33802" name="Gruppieren 23">
            <a:extLst>
              <a:ext uri="{FF2B5EF4-FFF2-40B4-BE49-F238E27FC236}">
                <a16:creationId xmlns:a16="http://schemas.microsoft.com/office/drawing/2014/main" id="{52F5343B-F8D6-5C5C-3AEB-CDF49301A0B5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33803" name="Freeform 49">
              <a:extLst>
                <a:ext uri="{FF2B5EF4-FFF2-40B4-BE49-F238E27FC236}">
                  <a16:creationId xmlns:a16="http://schemas.microsoft.com/office/drawing/2014/main" id="{B907FB50-1DCD-0BD5-4783-B8B25F01B557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3804" name="Freeform 57">
              <a:extLst>
                <a:ext uri="{FF2B5EF4-FFF2-40B4-BE49-F238E27FC236}">
                  <a16:creationId xmlns:a16="http://schemas.microsoft.com/office/drawing/2014/main" id="{64C2D39F-1EFD-314D-9062-DFAD08A4638A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90"/>
                <a:gd name="T37" fmla="*/ 0 h 1207"/>
                <a:gd name="T38" fmla="*/ 1390 w 1390"/>
                <a:gd name="T39" fmla="*/ 1207 h 12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Objekt 7" hidden="1">
            <a:extLst>
              <a:ext uri="{FF2B5EF4-FFF2-40B4-BE49-F238E27FC236}">
                <a16:creationId xmlns:a16="http://schemas.microsoft.com/office/drawing/2014/main" id="{5E13EAD4-B495-4E31-9061-E2FE6C94B5F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35842" name="Objekt 7" hidden="1">
                        <a:extLst>
                          <a:ext uri="{FF2B5EF4-FFF2-40B4-BE49-F238E27FC236}">
                            <a16:creationId xmlns:a16="http://schemas.microsoft.com/office/drawing/2014/main" id="{5E13EAD4-B495-4E31-9061-E2FE6C94B5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43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52C4BE4F-DB2D-7788-6FE2-1339877CC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3" y="1022350"/>
            <a:ext cx="3016250" cy="356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2AB93462-42B4-FBF5-2BCE-7085900F7B32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sk-SK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Správny postup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Meranie robte v spolupráci s rodičom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Najskôr zvážte rodiča a jeho hmotnosť si zapíšte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by malo byť vyzlečené alebo mať na sebe iba minimálne množstvo oblečenia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Rodičovi, ktorý stojí na váhe podajte do náručia dieťa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Požiadajte ho, aby stál v pokoji a rovno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Zapíšte si obe váženia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Od spoločne odváženej hmotnosti oboch (dieťaťa a rodiča) odčítajte hmotnosť rodiča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Pre deti s postihnutím použite váhu s kladkostrojom, ak ju máte k dispozícii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35845" name="Title 1">
            <a:extLst>
              <a:ext uri="{FF2B5EF4-FFF2-40B4-BE49-F238E27FC236}">
                <a16:creationId xmlns:a16="http://schemas.microsoft.com/office/drawing/2014/main" id="{678CD24C-8E96-339E-F742-3AC93D7FE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8405812" cy="862013"/>
          </a:xfrm>
        </p:spPr>
        <p:txBody>
          <a:bodyPr/>
          <a:lstStyle/>
          <a:p>
            <a:r>
              <a:rPr lang="sk-SK" altLang="en-US"/>
              <a:t>Váženie dieťaťa s postihnutím a nespolupracujúceho dieťaťa</a:t>
            </a:r>
            <a:endParaRPr lang="en-GB" altLang="en-US"/>
          </a:p>
        </p:txBody>
      </p:sp>
      <p:grpSp>
        <p:nvGrpSpPr>
          <p:cNvPr id="35846" name="Playbutton">
            <a:extLst>
              <a:ext uri="{FF2B5EF4-FFF2-40B4-BE49-F238E27FC236}">
                <a16:creationId xmlns:a16="http://schemas.microsoft.com/office/drawing/2014/main" id="{AF0C32FB-C8FD-0A43-F857-1108BD5FAE14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2225" cy="34925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E1C48DA3-B63B-B281-97BA-1234C18991D6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Ako vážiť nespolupracujúce deti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35854" name="Gruppieren 19">
              <a:extLst>
                <a:ext uri="{FF2B5EF4-FFF2-40B4-BE49-F238E27FC236}">
                  <a16:creationId xmlns:a16="http://schemas.microsoft.com/office/drawing/2014/main" id="{BEF15C42-6E38-CADA-CB14-B1A583A5DE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6D3FE39B-49D8-F030-79A7-3AB8D505B534}"/>
                  </a:ext>
                </a:extLst>
              </p:cNvPr>
              <p:cNvSpPr/>
              <p:nvPr/>
            </p:nvSpPr>
            <p:spPr>
              <a:xfrm>
                <a:off x="8404774" y="4211188"/>
                <a:ext cx="249307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364E98DE-24DB-6CE5-E082-6B5AE5F080FF}"/>
                  </a:ext>
                </a:extLst>
              </p:cNvPr>
              <p:cNvSpPr/>
              <p:nvPr/>
            </p:nvSpPr>
            <p:spPr>
              <a:xfrm rot="5400000">
                <a:off x="8490325" y="4278297"/>
                <a:ext cx="117902" cy="11433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35847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3B6E48A1-3FD7-32FB-7508-3689CFCEBA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33700"/>
            <a:ext cx="32242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E253005-A88F-1E2D-E674-38164EF07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5849" name="Foliennummernplatzhalter 6">
            <a:extLst>
              <a:ext uri="{FF2B5EF4-FFF2-40B4-BE49-F238E27FC236}">
                <a16:creationId xmlns:a16="http://schemas.microsoft.com/office/drawing/2014/main" id="{572A91C6-DDE7-CC7D-95F5-66440BDCD9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E40DF5-810C-4D51-90AF-0B01115EE9B8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35850" name="Gruppieren 23">
            <a:extLst>
              <a:ext uri="{FF2B5EF4-FFF2-40B4-BE49-F238E27FC236}">
                <a16:creationId xmlns:a16="http://schemas.microsoft.com/office/drawing/2014/main" id="{71F73FB1-81AB-ABF8-E25D-CA3A4AAD784E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35851" name="Freeform 49">
              <a:extLst>
                <a:ext uri="{FF2B5EF4-FFF2-40B4-BE49-F238E27FC236}">
                  <a16:creationId xmlns:a16="http://schemas.microsoft.com/office/drawing/2014/main" id="{61A6D1B6-4036-BD6F-F974-75A25ACC070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5852" name="Freeform 57">
              <a:extLst>
                <a:ext uri="{FF2B5EF4-FFF2-40B4-BE49-F238E27FC236}">
                  <a16:creationId xmlns:a16="http://schemas.microsoft.com/office/drawing/2014/main" id="{A0119F07-157F-DD58-DB47-A0E3CD2A6165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90"/>
                <a:gd name="T37" fmla="*/ 0 h 1207"/>
                <a:gd name="T38" fmla="*/ 1390 w 1390"/>
                <a:gd name="T39" fmla="*/ 1207 h 12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kt 7" hidden="1">
            <a:extLst>
              <a:ext uri="{FF2B5EF4-FFF2-40B4-BE49-F238E27FC236}">
                <a16:creationId xmlns:a16="http://schemas.microsoft.com/office/drawing/2014/main" id="{893BEA5C-AC88-61DE-1FEB-AA1EC8BFF76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37890" name="Objekt 7" hidden="1">
                        <a:extLst>
                          <a:ext uri="{FF2B5EF4-FFF2-40B4-BE49-F238E27FC236}">
                            <a16:creationId xmlns:a16="http://schemas.microsoft.com/office/drawing/2014/main" id="{893BEA5C-AC88-61DE-1FEB-AA1EC8BFF7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1" name="Title 1">
            <a:extLst>
              <a:ext uri="{FF2B5EF4-FFF2-40B4-BE49-F238E27FC236}">
                <a16:creationId xmlns:a16="http://schemas.microsoft.com/office/drawing/2014/main" id="{DE40053E-90A7-069F-B288-2EF72413E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12738"/>
            <a:ext cx="8405812" cy="862012"/>
          </a:xfrm>
        </p:spPr>
        <p:txBody>
          <a:bodyPr/>
          <a:lstStyle/>
          <a:p>
            <a:r>
              <a:rPr lang="sk-SK" altLang="en-US"/>
              <a:t>Vyhodnocovanie antropometrických meraní</a:t>
            </a:r>
            <a:br>
              <a:rPr lang="en-US" altLang="en-US"/>
            </a:br>
            <a:endParaRPr lang="en-US" altLang="en-US" b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B6202BF-E1AD-FD6C-4E5E-CE5DD083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7893" name="Foliennummernplatzhalter 2">
            <a:extLst>
              <a:ext uri="{FF2B5EF4-FFF2-40B4-BE49-F238E27FC236}">
                <a16:creationId xmlns:a16="http://schemas.microsoft.com/office/drawing/2014/main" id="{ABA6AB25-80A5-E011-96D1-39E265608D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3DC2CB-1888-42FA-8F56-04D0894D5A1E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sp>
        <p:nvSpPr>
          <p:cNvPr id="37894" name="Content Placeholder 3">
            <a:extLst>
              <a:ext uri="{FF2B5EF4-FFF2-40B4-BE49-F238E27FC236}">
                <a16:creationId xmlns:a16="http://schemas.microsoft.com/office/drawing/2014/main" id="{6BF117D6-EE17-9AEC-8F44-0C987DDF4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5"/>
            <a:ext cx="8423275" cy="3028521"/>
          </a:xfrm>
        </p:spPr>
        <p:txBody>
          <a:bodyPr/>
          <a:lstStyle/>
          <a:p>
            <a:r>
              <a:rPr lang="sk-SK" altLang="en-US" dirty="0" err="1">
                <a:latin typeface="Calibri"/>
                <a:ea typeface="ＭＳ Ｐゴシック"/>
                <a:cs typeface="Calibri"/>
              </a:rPr>
              <a:t>Antropometrické</a:t>
            </a:r>
            <a:r>
              <a:rPr lang="sk-SK" altLang="en-US" dirty="0">
                <a:latin typeface="Calibri"/>
                <a:ea typeface="ＭＳ Ｐゴシック"/>
                <a:cs typeface="Calibri"/>
              </a:rPr>
              <a:t> merania by mali byť zaznamenávané v príslušných referenčných tabuľkách a interpretované aj vzhľadom k predchádzajúcim meraniam a klinickému vývoju dieťaťa</a:t>
            </a:r>
            <a:endParaRPr lang="en-US" altLang="en-US" dirty="0">
              <a:latin typeface="Calibri"/>
              <a:ea typeface="ＭＳ Ｐゴシック"/>
              <a:cs typeface="Calibri"/>
            </a:endParaRPr>
          </a:p>
          <a:p>
            <a:r>
              <a:rPr lang="sk-SK" altLang="en-US" dirty="0">
                <a:latin typeface="Calibri"/>
                <a:ea typeface="ＭＳ Ｐゴシック"/>
                <a:cs typeface="Calibri"/>
              </a:rPr>
              <a:t>Praktický prístup k identifikácii neprospievania u detí v spojení s ochoreniami je k dispozícii vo vyhlásení </a:t>
            </a:r>
            <a:r>
              <a:rPr lang="en-US" altLang="en-US" dirty="0">
                <a:latin typeface="Calibri"/>
                <a:ea typeface="ＭＳ Ｐゴシック"/>
                <a:cs typeface="Calibri"/>
              </a:rPr>
              <a:t>ESPGHAN Special Interest Group on Clinical Malnutrition </a:t>
            </a:r>
            <a:r>
              <a:rPr lang="en-US" altLang="en-US" i="1" dirty="0">
                <a:latin typeface="Calibri"/>
                <a:ea typeface="ＭＳ Ｐゴシック"/>
                <a:cs typeface="Calibri"/>
              </a:rPr>
              <a:t>“Hulst et al JPGN 2022 </a:t>
            </a:r>
            <a:r>
              <a:rPr lang="en-GB" altLang="sk-SK" i="1" dirty="0" err="1">
                <a:latin typeface="Calibri"/>
                <a:ea typeface="ＭＳ Ｐゴシック"/>
                <a:cs typeface="Calibri"/>
              </a:rPr>
              <a:t>doi</a:t>
            </a:r>
            <a:r>
              <a:rPr lang="en-GB" altLang="sk-SK" i="1" dirty="0">
                <a:latin typeface="Calibri"/>
                <a:ea typeface="ＭＳ Ｐゴシック"/>
                <a:cs typeface="Calibri"/>
              </a:rPr>
              <a:t>: 10.1097/MPG.0000000000003437”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kt 6" hidden="1">
            <a:extLst>
              <a:ext uri="{FF2B5EF4-FFF2-40B4-BE49-F238E27FC236}">
                <a16:creationId xmlns:a16="http://schemas.microsoft.com/office/drawing/2014/main" id="{5CE3DEF0-73C2-0548-E9B2-3169AB6C1C7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39938" name="Objekt 6" hidden="1">
                        <a:extLst>
                          <a:ext uri="{FF2B5EF4-FFF2-40B4-BE49-F238E27FC236}">
                            <a16:creationId xmlns:a16="http://schemas.microsoft.com/office/drawing/2014/main" id="{5CE3DEF0-73C2-0548-E9B2-3169AB6C1C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39" name="Title 1">
            <a:extLst>
              <a:ext uri="{FF2B5EF4-FFF2-40B4-BE49-F238E27FC236}">
                <a16:creationId xmlns:a16="http://schemas.microsoft.com/office/drawing/2014/main" id="{65A53144-DC54-835C-E034-5B5111C0A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12738"/>
            <a:ext cx="5940425" cy="430212"/>
          </a:xfrm>
        </p:spPr>
        <p:txBody>
          <a:bodyPr/>
          <a:lstStyle/>
          <a:p>
            <a:r>
              <a:rPr lang="sk-SK" altLang="en-US"/>
              <a:t>Ďalšie zdroje</a:t>
            </a:r>
            <a:endParaRPr lang="en-US" altLang="en-US"/>
          </a:p>
        </p:txBody>
      </p:sp>
      <p:pic>
        <p:nvPicPr>
          <p:cNvPr id="39940" name="Grafik 59">
            <a:extLst>
              <a:ext uri="{FF2B5EF4-FFF2-40B4-BE49-F238E27FC236}">
                <a16:creationId xmlns:a16="http://schemas.microsoft.com/office/drawing/2014/main" id="{634040D7-DD9C-C92D-9EEF-2059513BB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175" y="4059238"/>
            <a:ext cx="17541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2C473C3-E8F5-627D-F135-F42A68D47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39942" name="Foliennummernplatzhalter 9">
            <a:extLst>
              <a:ext uri="{FF2B5EF4-FFF2-40B4-BE49-F238E27FC236}">
                <a16:creationId xmlns:a16="http://schemas.microsoft.com/office/drawing/2014/main" id="{4F3769B6-866C-ADB6-9FF5-C0B7B673BF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AA943EA-01A9-482C-80F1-CBB7A88727BC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7B37947A-C8B4-2BCF-D2CD-3DE7A42C1DAF}"/>
              </a:ext>
            </a:extLst>
          </p:cNvPr>
          <p:cNvSpPr/>
          <p:nvPr/>
        </p:nvSpPr>
        <p:spPr>
          <a:xfrm>
            <a:off x="358775" y="1335088"/>
            <a:ext cx="2413000" cy="269875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anchor="ctr"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</a:t>
            </a:r>
            <a:r>
              <a:rPr lang="sk-SK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tréningový kurz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EBF6A9B-BAAC-E0F6-C9DA-7D484A58DDFB}"/>
              </a:ext>
            </a:extLst>
          </p:cNvPr>
          <p:cNvSpPr txBox="1"/>
          <p:nvPr/>
        </p:nvSpPr>
        <p:spPr>
          <a:xfrm>
            <a:off x="533400" y="1604963"/>
            <a:ext cx="4572000" cy="1698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8A8A05E2-C517-9C86-1BB5-22DAD36BFA00}"/>
              </a:ext>
            </a:extLst>
          </p:cNvPr>
          <p:cNvSpPr/>
          <p:nvPr/>
        </p:nvSpPr>
        <p:spPr>
          <a:xfrm>
            <a:off x="358775" y="1862138"/>
            <a:ext cx="2413000" cy="269875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anchor="ctr"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</a:t>
            </a:r>
            <a:r>
              <a:rPr lang="sk-SK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videá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39946" name="Textfeld 22">
            <a:extLst>
              <a:ext uri="{FF2B5EF4-FFF2-40B4-BE49-F238E27FC236}">
                <a16:creationId xmlns:a16="http://schemas.microsoft.com/office/drawing/2014/main" id="{84A52389-2960-F244-9174-0ECF5FA05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132013"/>
            <a:ext cx="45720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sk-SK" sz="1100">
                <a:solidFill>
                  <a:schemeClr val="tx1"/>
                </a:solidFill>
                <a:hlinkClick r:id="rId8"/>
              </a:rPr>
              <a:t>WHO Training Course | MGRS Anthropometry Training Video – YouTube</a:t>
            </a:r>
            <a:endParaRPr lang="en-US" altLang="sk-SK" sz="1100">
              <a:solidFill>
                <a:schemeClr val="tx1"/>
              </a:solidFill>
            </a:endParaRP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4892E9E9-5BCA-FE14-726C-F7C517136C85}"/>
              </a:ext>
            </a:extLst>
          </p:cNvPr>
          <p:cNvSpPr/>
          <p:nvPr/>
        </p:nvSpPr>
        <p:spPr>
          <a:xfrm>
            <a:off x="358775" y="2411413"/>
            <a:ext cx="2413000" cy="269875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anchor="ctr"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</a:t>
            </a:r>
            <a:r>
              <a:rPr lang="sk-SK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štandardy rastu u detí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39948" name="Textfeld 24">
            <a:extLst>
              <a:ext uri="{FF2B5EF4-FFF2-40B4-BE49-F238E27FC236}">
                <a16:creationId xmlns:a16="http://schemas.microsoft.com/office/drawing/2014/main" id="{9F2FF62D-9341-023E-B6DE-8BEBA02278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681288"/>
            <a:ext cx="45720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>
                <a:solidFill>
                  <a:schemeClr val="tx1"/>
                </a:solidFill>
                <a:hlinkClick r:id="rId9"/>
              </a:rPr>
              <a:t>https://www.who.int/tools/child-growth-standards/standards</a:t>
            </a:r>
            <a:endParaRPr lang="en-US" altLang="sk-SK" sz="1100">
              <a:solidFill>
                <a:schemeClr val="tx1"/>
              </a:solidFill>
            </a:endParaRPr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CFEB2223-CE22-1249-7534-24791BBC4323}"/>
              </a:ext>
            </a:extLst>
          </p:cNvPr>
          <p:cNvSpPr/>
          <p:nvPr/>
        </p:nvSpPr>
        <p:spPr>
          <a:xfrm>
            <a:off x="377825" y="2935288"/>
            <a:ext cx="2413000" cy="269875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anchor="ctr"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</a:t>
            </a:r>
            <a:r>
              <a:rPr lang="sk-SK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zdroje </a:t>
            </a:r>
            <a:r>
              <a:rPr lang="sk-SK" altLang="en-US" sz="11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softwareov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39950" name="Textfeld 26">
            <a:extLst>
              <a:ext uri="{FF2B5EF4-FFF2-40B4-BE49-F238E27FC236}">
                <a16:creationId xmlns:a16="http://schemas.microsoft.com/office/drawing/2014/main" id="{A008C9FE-1976-5A55-E813-85FBEF550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221038"/>
            <a:ext cx="495935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altLang="en-US" sz="1100">
                <a:solidFill>
                  <a:schemeClr val="tx1"/>
                </a:solidFill>
                <a:hlinkClick r:id="rId10"/>
              </a:rPr>
              <a:t>https://www.who.int/tools/child-growth-standards/software</a:t>
            </a:r>
            <a:br>
              <a:rPr lang="en-US" altLang="en-US" sz="1100">
                <a:solidFill>
                  <a:schemeClr val="tx1"/>
                </a:solidFill>
              </a:rPr>
            </a:br>
            <a:r>
              <a:rPr lang="en-US" altLang="en-US" sz="1100">
                <a:solidFill>
                  <a:schemeClr val="tx1"/>
                </a:solidFill>
                <a:hlinkClick r:id="rId11"/>
              </a:rPr>
              <a:t>https://www.who.int/tools/growth-reference-data-for-5to19-years/application-tools </a:t>
            </a:r>
            <a:r>
              <a:rPr lang="en-US" altLang="en-US" sz="1100">
                <a:solidFill>
                  <a:schemeClr val="tx1"/>
                </a:solidFill>
                <a:hlinkClick r:id="rId12"/>
              </a:rPr>
              <a:t>https://www.healthforallchildren.com/shop-base/shop/software/lmsgrowth/</a:t>
            </a:r>
            <a:endParaRPr lang="en-US" altLang="sk-SK" sz="1100">
              <a:solidFill>
                <a:schemeClr val="tx1"/>
              </a:solidFill>
            </a:endParaRPr>
          </a:p>
        </p:txBody>
      </p:sp>
      <p:grpSp>
        <p:nvGrpSpPr>
          <p:cNvPr id="39951" name="Gruppieren 14">
            <a:extLst>
              <a:ext uri="{FF2B5EF4-FFF2-40B4-BE49-F238E27FC236}">
                <a16:creationId xmlns:a16="http://schemas.microsoft.com/office/drawing/2014/main" id="{66A48C91-1AF0-5F71-8C87-6FA108369273}"/>
              </a:ext>
            </a:extLst>
          </p:cNvPr>
          <p:cNvGrpSpPr>
            <a:grpSpLocks/>
          </p:cNvGrpSpPr>
          <p:nvPr/>
        </p:nvGrpSpPr>
        <p:grpSpPr bwMode="auto">
          <a:xfrm>
            <a:off x="6107113" y="300038"/>
            <a:ext cx="2293937" cy="1384300"/>
            <a:chOff x="6107473" y="299385"/>
            <a:chExt cx="2442802" cy="1475453"/>
          </a:xfrm>
        </p:grpSpPr>
        <p:grpSp>
          <p:nvGrpSpPr>
            <p:cNvPr id="39971" name="Gruppieren 12">
              <a:extLst>
                <a:ext uri="{FF2B5EF4-FFF2-40B4-BE49-F238E27FC236}">
                  <a16:creationId xmlns:a16="http://schemas.microsoft.com/office/drawing/2014/main" id="{8ADFFD2C-7EB2-8E16-D557-CFBA045B38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39973" name="Picture 2" descr="Bildergebnis für macbook png">
                <a:extLst>
                  <a:ext uri="{FF2B5EF4-FFF2-40B4-BE49-F238E27FC236}">
                    <a16:creationId xmlns:a16="http://schemas.microsoft.com/office/drawing/2014/main" id="{18A84C38-FEB2-AC09-E9EB-3CD0A194EB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1CBBF425-47B7-B2A9-5B44-644D9C267852}"/>
                  </a:ext>
                </a:extLst>
              </p:cNvPr>
              <p:cNvSpPr/>
              <p:nvPr/>
            </p:nvSpPr>
            <p:spPr>
              <a:xfrm>
                <a:off x="6413457" y="387371"/>
                <a:ext cx="1830835" cy="11488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pic>
          <p:nvPicPr>
            <p:cNvPr id="39972" name="Picture 2">
              <a:extLst>
                <a:ext uri="{FF2B5EF4-FFF2-40B4-BE49-F238E27FC236}">
                  <a16:creationId xmlns:a16="http://schemas.microsoft.com/office/drawing/2014/main" id="{FDB64D53-D67D-0340-F15A-2630FABE05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>
              <a:fillRect/>
            </a:stretch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952" name="Gruppieren 13">
            <a:extLst>
              <a:ext uri="{FF2B5EF4-FFF2-40B4-BE49-F238E27FC236}">
                <a16:creationId xmlns:a16="http://schemas.microsoft.com/office/drawing/2014/main" id="{9035F1F0-C92E-2033-361D-265055896C2E}"/>
              </a:ext>
            </a:extLst>
          </p:cNvPr>
          <p:cNvGrpSpPr>
            <a:grpSpLocks/>
          </p:cNvGrpSpPr>
          <p:nvPr/>
        </p:nvGrpSpPr>
        <p:grpSpPr bwMode="auto">
          <a:xfrm>
            <a:off x="6107113" y="1684338"/>
            <a:ext cx="2293937" cy="1385887"/>
            <a:chOff x="6107473" y="1730836"/>
            <a:chExt cx="2442802" cy="1475453"/>
          </a:xfrm>
        </p:grpSpPr>
        <p:grpSp>
          <p:nvGrpSpPr>
            <p:cNvPr id="39967" name="Gruppieren 32">
              <a:extLst>
                <a:ext uri="{FF2B5EF4-FFF2-40B4-BE49-F238E27FC236}">
                  <a16:creationId xmlns:a16="http://schemas.microsoft.com/office/drawing/2014/main" id="{B81A706B-464B-5C4C-06CC-E1CED4E1D7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9969" name="Picture 2" descr="Bildergebnis für macbook png">
                <a:extLst>
                  <a:ext uri="{FF2B5EF4-FFF2-40B4-BE49-F238E27FC236}">
                    <a16:creationId xmlns:a16="http://schemas.microsoft.com/office/drawing/2014/main" id="{17DF400C-FD59-14EE-BFBA-DAFE42B862D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BD6BA0A9-7287-747D-1236-034AD3C0D740}"/>
                  </a:ext>
                </a:extLst>
              </p:cNvPr>
              <p:cNvSpPr/>
              <p:nvPr/>
            </p:nvSpPr>
            <p:spPr>
              <a:xfrm>
                <a:off x="6413457" y="387270"/>
                <a:ext cx="1830835" cy="114757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pic>
          <p:nvPicPr>
            <p:cNvPr id="39968" name="Picture 4">
              <a:extLst>
                <a:ext uri="{FF2B5EF4-FFF2-40B4-BE49-F238E27FC236}">
                  <a16:creationId xmlns:a16="http://schemas.microsoft.com/office/drawing/2014/main" id="{88C0CAD0-E5E2-A407-E343-C2E9F29688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953" name="Gruppieren 15">
            <a:extLst>
              <a:ext uri="{FF2B5EF4-FFF2-40B4-BE49-F238E27FC236}">
                <a16:creationId xmlns:a16="http://schemas.microsoft.com/office/drawing/2014/main" id="{4A6548ED-C8A9-057C-6B92-CD2C99329608}"/>
              </a:ext>
            </a:extLst>
          </p:cNvPr>
          <p:cNvGrpSpPr>
            <a:grpSpLocks/>
          </p:cNvGrpSpPr>
          <p:nvPr/>
        </p:nvGrpSpPr>
        <p:grpSpPr bwMode="auto">
          <a:xfrm>
            <a:off x="5359400" y="3086100"/>
            <a:ext cx="2293938" cy="1385888"/>
            <a:chOff x="6107473" y="3181823"/>
            <a:chExt cx="2293577" cy="1385321"/>
          </a:xfrm>
        </p:grpSpPr>
        <p:grpSp>
          <p:nvGrpSpPr>
            <p:cNvPr id="39963" name="Gruppieren 46">
              <a:extLst>
                <a:ext uri="{FF2B5EF4-FFF2-40B4-BE49-F238E27FC236}">
                  <a16:creationId xmlns:a16="http://schemas.microsoft.com/office/drawing/2014/main" id="{49987A02-EBEA-9D76-6EDD-FDC162D115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39965" name="Picture 2" descr="Bildergebnis für macbook png">
                <a:extLst>
                  <a:ext uri="{FF2B5EF4-FFF2-40B4-BE49-F238E27FC236}">
                    <a16:creationId xmlns:a16="http://schemas.microsoft.com/office/drawing/2014/main" id="{CD87AF19-A7FF-42F9-BA0B-209E460A20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857F8842-F4BD-BFEF-B2F0-326D95E80632}"/>
                  </a:ext>
                </a:extLst>
              </p:cNvPr>
              <p:cNvSpPr/>
              <p:nvPr/>
            </p:nvSpPr>
            <p:spPr>
              <a:xfrm>
                <a:off x="6413458" y="387270"/>
                <a:ext cx="1830833" cy="11475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pic>
          <p:nvPicPr>
            <p:cNvPr id="39964" name="Picture 3">
              <a:extLst>
                <a:ext uri="{FF2B5EF4-FFF2-40B4-BE49-F238E27FC236}">
                  <a16:creationId xmlns:a16="http://schemas.microsoft.com/office/drawing/2014/main" id="{D69C8689-D299-5D09-F608-1E7E2C0B09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954" name="Gruppieren 16">
            <a:extLst>
              <a:ext uri="{FF2B5EF4-FFF2-40B4-BE49-F238E27FC236}">
                <a16:creationId xmlns:a16="http://schemas.microsoft.com/office/drawing/2014/main" id="{9A76A2A5-4B9D-39D5-1314-55E11ACC66C4}"/>
              </a:ext>
            </a:extLst>
          </p:cNvPr>
          <p:cNvGrpSpPr>
            <a:grpSpLocks/>
          </p:cNvGrpSpPr>
          <p:nvPr/>
        </p:nvGrpSpPr>
        <p:grpSpPr bwMode="auto">
          <a:xfrm>
            <a:off x="6175375" y="3206750"/>
            <a:ext cx="2293938" cy="1385888"/>
            <a:chOff x="6684688" y="3323354"/>
            <a:chExt cx="2293577" cy="1385321"/>
          </a:xfrm>
        </p:grpSpPr>
        <p:grpSp>
          <p:nvGrpSpPr>
            <p:cNvPr id="39959" name="Gruppieren 53">
              <a:extLst>
                <a:ext uri="{FF2B5EF4-FFF2-40B4-BE49-F238E27FC236}">
                  <a16:creationId xmlns:a16="http://schemas.microsoft.com/office/drawing/2014/main" id="{58040168-316F-546A-27ED-84C3F592F9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39961" name="Picture 2" descr="Bildergebnis für macbook png">
                <a:extLst>
                  <a:ext uri="{FF2B5EF4-FFF2-40B4-BE49-F238E27FC236}">
                    <a16:creationId xmlns:a16="http://schemas.microsoft.com/office/drawing/2014/main" id="{07FCAB3F-78CF-9AC2-DCC9-5ABC0CBE23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F478E0FB-0185-4D6E-277D-F30B521F0622}"/>
                  </a:ext>
                </a:extLst>
              </p:cNvPr>
              <p:cNvSpPr/>
              <p:nvPr/>
            </p:nvSpPr>
            <p:spPr>
              <a:xfrm>
                <a:off x="6413458" y="386103"/>
                <a:ext cx="1830833" cy="11492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pic>
          <p:nvPicPr>
            <p:cNvPr id="39960" name="Picture 5">
              <a:extLst>
                <a:ext uri="{FF2B5EF4-FFF2-40B4-BE49-F238E27FC236}">
                  <a16:creationId xmlns:a16="http://schemas.microsoft.com/office/drawing/2014/main" id="{DAD4BA27-AF69-0C93-F282-842CAF2BA0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955" name="Gruppieren 42">
            <a:extLst>
              <a:ext uri="{FF2B5EF4-FFF2-40B4-BE49-F238E27FC236}">
                <a16:creationId xmlns:a16="http://schemas.microsoft.com/office/drawing/2014/main" id="{4DD060CE-6E42-3E67-1CEA-8C20860F98AE}"/>
              </a:ext>
            </a:extLst>
          </p:cNvPr>
          <p:cNvGrpSpPr>
            <a:grpSpLocks/>
          </p:cNvGrpSpPr>
          <p:nvPr/>
        </p:nvGrpSpPr>
        <p:grpSpPr bwMode="auto">
          <a:xfrm>
            <a:off x="6805613" y="3324225"/>
            <a:ext cx="2293937" cy="1384300"/>
            <a:chOff x="6107473" y="299385"/>
            <a:chExt cx="2442802" cy="1475453"/>
          </a:xfrm>
        </p:grpSpPr>
        <p:pic>
          <p:nvPicPr>
            <p:cNvPr id="39957" name="Picture 2" descr="Bildergebnis für macbook png">
              <a:extLst>
                <a:ext uri="{FF2B5EF4-FFF2-40B4-BE49-F238E27FC236}">
                  <a16:creationId xmlns:a16="http://schemas.microsoft.com/office/drawing/2014/main" id="{30BD4B8C-F046-24EF-7D67-F8F97E7A7B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41DE5515-3D15-F723-5A78-39BE7D7BA6AC}"/>
                </a:ext>
              </a:extLst>
            </p:cNvPr>
            <p:cNvSpPr/>
            <p:nvPr/>
          </p:nvSpPr>
          <p:spPr>
            <a:xfrm>
              <a:off x="6413457" y="387371"/>
              <a:ext cx="1830835" cy="11488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pic>
        <p:nvPicPr>
          <p:cNvPr id="39956" name="Grafik 1">
            <a:extLst>
              <a:ext uri="{FF2B5EF4-FFF2-40B4-BE49-F238E27FC236}">
                <a16:creationId xmlns:a16="http://schemas.microsoft.com/office/drawing/2014/main" id="{34923263-A388-803B-9057-DF1B7D8E4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416300"/>
            <a:ext cx="16605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Disclaimer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73866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ESPGHAN takes no responsibility for the accuracy of the translation of the original </a:t>
            </a:r>
            <a:r>
              <a:rPr lang="en-GB"/>
              <a:t>English version.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770ED3-E81A-4D20-AA9B-13DEB7B0C866}" type="slidenum">
              <a:rPr kumimoji="0" lang="de-AT" altLang="de-DE" sz="10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AT" altLang="de-DE" sz="10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01D142A-E0F9-43BC-E0A2-8AAFCB366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Lenka </a:t>
            </a:r>
            <a:r>
              <a:rPr lang="en-GB" dirty="0" err="1"/>
              <a:t>Majerová</a:t>
            </a:r>
            <a:r>
              <a:rPr lang="en-GB" dirty="0"/>
              <a:t>, Dominik </a:t>
            </a:r>
            <a:r>
              <a:rPr lang="en-GB" dirty="0" err="1"/>
              <a:t>Olbricht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36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kt 7" hidden="1">
            <a:extLst>
              <a:ext uri="{FF2B5EF4-FFF2-40B4-BE49-F238E27FC236}">
                <a16:creationId xmlns:a16="http://schemas.microsoft.com/office/drawing/2014/main" id="{87058285-887C-C27C-3BAC-CB6CC39E8CD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13314" name="Objekt 7" hidden="1">
                        <a:extLst>
                          <a:ext uri="{FF2B5EF4-FFF2-40B4-BE49-F238E27FC236}">
                            <a16:creationId xmlns:a16="http://schemas.microsoft.com/office/drawing/2014/main" id="{87058285-887C-C27C-3BAC-CB6CC39E8C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Title 1">
            <a:extLst>
              <a:ext uri="{FF2B5EF4-FFF2-40B4-BE49-F238E27FC236}">
                <a16:creationId xmlns:a16="http://schemas.microsoft.com/office/drawing/2014/main" id="{128985F4-742E-9C59-D23C-C561EF67B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8405812" cy="708025"/>
          </a:xfrm>
        </p:spPr>
        <p:txBody>
          <a:bodyPr/>
          <a:lstStyle/>
          <a:p>
            <a:r>
              <a:rPr lang="cs-CZ" altLang="en-US"/>
              <a:t>Obsah</a:t>
            </a:r>
            <a:br>
              <a:rPr lang="en-US" altLang="en-US"/>
            </a:br>
            <a:r>
              <a:rPr lang="en-US" altLang="en-US" sz="1800" b="0"/>
              <a:t>Antropometr</a:t>
            </a:r>
            <a:r>
              <a:rPr lang="cs-CZ" altLang="en-US" sz="1800" b="0"/>
              <a:t>ia u detských pacientov:</a:t>
            </a:r>
            <a:r>
              <a:rPr lang="en-US" altLang="en-US" sz="1800" b="0"/>
              <a:t> </a:t>
            </a:r>
            <a:r>
              <a:rPr lang="cs-CZ" altLang="en-US" sz="1800" b="0"/>
              <a:t>Správne techniky merania a časté chyby</a:t>
            </a:r>
            <a:endParaRPr lang="en-US" altLang="en-US" b="0"/>
          </a:p>
        </p:txBody>
      </p:sp>
      <p:sp>
        <p:nvSpPr>
          <p:cNvPr id="13316" name="Inhaltsplatzhalter 6">
            <a:extLst>
              <a:ext uri="{FF2B5EF4-FFF2-40B4-BE49-F238E27FC236}">
                <a16:creationId xmlns:a16="http://schemas.microsoft.com/office/drawing/2014/main" id="{4B0D29DB-D107-2E4E-DC2B-1B27F2ADE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386013"/>
          </a:xfrm>
        </p:spPr>
        <p:txBody>
          <a:bodyPr/>
          <a:lstStyle/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Ako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zmerať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dĺžku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u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detí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&lt;</a:t>
            </a:r>
            <a:r>
              <a:rPr lang="en-GB" altLang="sk-SK" sz="2000" dirty="0">
                <a:latin typeface="Calibri"/>
                <a:ea typeface="ＭＳ Ｐゴシック"/>
                <a:cs typeface="Calibri"/>
              </a:rPr>
              <a:t>2 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roky v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ľahu</a:t>
            </a:r>
            <a:endParaRPr lang="en-GB" altLang="sk-SK" sz="2000" dirty="0" err="1"/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Ako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zmerať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výšku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dieťaťa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en-GB" altLang="sk-SK" sz="2000" dirty="0">
                <a:latin typeface="Calibri"/>
                <a:ea typeface="ＭＳ Ｐゴシック"/>
                <a:cs typeface="Calibri"/>
              </a:rPr>
              <a:t>&gt;2 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roky v stoji</a:t>
            </a:r>
            <a:endParaRPr lang="en-GB" altLang="sk-SK" sz="2000" dirty="0">
              <a:latin typeface="Calibri"/>
              <a:ea typeface="ＭＳ Ｐゴシック"/>
              <a:cs typeface="Calibri"/>
            </a:endParaRP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Ako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zmerať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obvod hlavy</a:t>
            </a:r>
            <a:endParaRPr lang="en-GB" altLang="sk-SK" sz="2000" dirty="0">
              <a:latin typeface="Calibri"/>
              <a:ea typeface="ＭＳ Ｐゴシック"/>
              <a:cs typeface="Calibri"/>
            </a:endParaRP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Ako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zmerať</a:t>
            </a:r>
            <a:r>
              <a:rPr lang="en-GB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hmotnosť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dieťaťa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en-GB" altLang="sk-SK" sz="2000" dirty="0">
                <a:latin typeface="Calibri"/>
                <a:ea typeface="ＭＳ Ｐゴシック"/>
                <a:cs typeface="Calibri"/>
              </a:rPr>
              <a:t>&lt;2 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roky</a:t>
            </a:r>
            <a:endParaRPr lang="en-GB" altLang="sk-SK" sz="2000" dirty="0">
              <a:latin typeface="Calibri"/>
              <a:ea typeface="ＭＳ Ｐゴシック"/>
              <a:cs typeface="Calibri"/>
            </a:endParaRP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Ako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zmerať</a:t>
            </a:r>
            <a:r>
              <a:rPr lang="en-GB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hmotnosť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dieťaťa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en-GB" altLang="sk-SK" sz="2000" dirty="0">
                <a:latin typeface="Calibri"/>
                <a:ea typeface="ＭＳ Ｐゴシック"/>
                <a:cs typeface="Calibri"/>
              </a:rPr>
              <a:t>&gt;2 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roky</a:t>
            </a:r>
            <a:endParaRPr lang="en-GB" altLang="sk-SK" sz="2000" dirty="0">
              <a:latin typeface="Calibri"/>
              <a:ea typeface="ＭＳ Ｐゴシック"/>
              <a:cs typeface="Calibri"/>
            </a:endParaRP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Ako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zmerať</a:t>
            </a:r>
            <a:r>
              <a:rPr lang="en-GB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hmotnosť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nespolupracujúceho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dieťaťa</a:t>
            </a:r>
            <a:endParaRPr lang="en-GB" altLang="sk-SK" sz="2000" dirty="0" err="1">
              <a:latin typeface="Calibri"/>
              <a:ea typeface="ＭＳ Ｐゴシック"/>
              <a:cs typeface="Calibri"/>
            </a:endParaRPr>
          </a:p>
          <a:p>
            <a:pPr marL="457200" indent="-457200">
              <a:spcBef>
                <a:spcPts val="300"/>
              </a:spcBef>
              <a:buFont typeface="Calibri" panose="020F0502020204030204" pitchFamily="34" charset="0"/>
              <a:buAutoNum type="arabicPeriod"/>
            </a:pP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Ďalšie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 praktické a pomocné návody</a:t>
            </a:r>
            <a:r>
              <a:rPr lang="en-GB" altLang="sk-SK" sz="2000" dirty="0">
                <a:latin typeface="Calibri"/>
                <a:ea typeface="ＭＳ Ｐゴシック"/>
                <a:cs typeface="Calibri"/>
              </a:rPr>
              <a:t>, link</a:t>
            </a:r>
            <a:r>
              <a:rPr lang="cs-CZ" altLang="sk-SK" sz="2000" dirty="0">
                <a:latin typeface="Calibri"/>
                <a:ea typeface="ＭＳ Ｐゴシック"/>
                <a:cs typeface="Calibri"/>
              </a:rPr>
              <a:t>y a i</a:t>
            </a:r>
            <a:r>
              <a:rPr lang="en-GB" altLang="sk-SK" sz="2000" dirty="0" err="1">
                <a:latin typeface="Calibri"/>
                <a:ea typeface="ＭＳ Ｐゴシック"/>
                <a:cs typeface="Calibri"/>
              </a:rPr>
              <a:t>nform</a:t>
            </a:r>
            <a:r>
              <a:rPr lang="cs-CZ" altLang="sk-SK" sz="2000" dirty="0" err="1">
                <a:latin typeface="Calibri"/>
                <a:ea typeface="ＭＳ Ｐゴシック"/>
                <a:cs typeface="Calibri"/>
              </a:rPr>
              <a:t>ácie</a:t>
            </a:r>
            <a:endParaRPr lang="en-US" altLang="sk-SK" sz="2000" dirty="0" err="1">
              <a:latin typeface="Calibri"/>
              <a:ea typeface="ＭＳ Ｐゴシック"/>
              <a:cs typeface="Calibri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FA0FF2E-3E92-8D60-B2CB-E70338D52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3318" name="Foliennummernplatzhalter 2">
            <a:extLst>
              <a:ext uri="{FF2B5EF4-FFF2-40B4-BE49-F238E27FC236}">
                <a16:creationId xmlns:a16="http://schemas.microsoft.com/office/drawing/2014/main" id="{01F7D161-7974-B364-591B-3B47CA9CAB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D281CC4-826A-4E33-8992-D9EF871EDD76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de-AT" altLang="de-DE" sz="10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kt 7" hidden="1">
            <a:extLst>
              <a:ext uri="{FF2B5EF4-FFF2-40B4-BE49-F238E27FC236}">
                <a16:creationId xmlns:a16="http://schemas.microsoft.com/office/drawing/2014/main" id="{CD40937B-A725-16A8-CF2A-EBAB61523EB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15362" name="Objekt 7" hidden="1">
                        <a:extLst>
                          <a:ext uri="{FF2B5EF4-FFF2-40B4-BE49-F238E27FC236}">
                            <a16:creationId xmlns:a16="http://schemas.microsoft.com/office/drawing/2014/main" id="{CD40937B-A725-16A8-CF2A-EBAB61523E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09DE0E53-5812-5CEF-2B5B-FF3070418DFC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cs-CZ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Meranie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dieťaťa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bez pomoci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druhej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osoby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može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voľne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hýbať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je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obmedzené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 pohybe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je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merané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len s jednou narovnanou nohou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Meter je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opotrebovaný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poškodený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sú narovnané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obe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nohy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Povrch pod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dieťaťom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je rovný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je otočené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bokom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má na sebe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plienku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Spodná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časť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meradla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napr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dojčenské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meradlo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meracia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doska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je plochá 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paralelná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chodidlom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dieťaťa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5364" name="Title 1">
            <a:extLst>
              <a:ext uri="{FF2B5EF4-FFF2-40B4-BE49-F238E27FC236}">
                <a16:creationId xmlns:a16="http://schemas.microsoft.com/office/drawing/2014/main" id="{F70529F9-022F-08FC-6A15-690143602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cs-CZ" altLang="en-US" dirty="0" err="1">
                <a:latin typeface="Calibri"/>
                <a:ea typeface="ＭＳ Ｐゴシック"/>
                <a:cs typeface="Calibri"/>
              </a:rPr>
              <a:t>Meranie</a:t>
            </a:r>
            <a:r>
              <a:rPr lang="cs-CZ" altLang="en-US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en-US" dirty="0" err="1">
                <a:latin typeface="Calibri"/>
                <a:ea typeface="ＭＳ Ｐゴシック"/>
                <a:cs typeface="Calibri"/>
              </a:rPr>
              <a:t>dĺžky</a:t>
            </a:r>
            <a:r>
              <a:rPr lang="cs-CZ" altLang="en-US" dirty="0">
                <a:latin typeface="Calibri"/>
                <a:ea typeface="ＭＳ Ｐゴシック"/>
                <a:cs typeface="Calibri"/>
              </a:rPr>
              <a:t> v </a:t>
            </a:r>
            <a:r>
              <a:rPr lang="cs-CZ" altLang="en-US" dirty="0" err="1">
                <a:latin typeface="Calibri"/>
                <a:ea typeface="ＭＳ Ｐゴシック"/>
                <a:cs typeface="Calibri"/>
              </a:rPr>
              <a:t>ľahu</a:t>
            </a:r>
            <a:r>
              <a:rPr lang="cs-CZ" altLang="en-US" dirty="0">
                <a:latin typeface="Calibri"/>
                <a:ea typeface="ＭＳ Ｐゴシック"/>
                <a:cs typeface="Calibri"/>
              </a:rPr>
              <a:t> </a:t>
            </a:r>
            <a:r>
              <a:rPr lang="en-GB" altLang="en-US" sz="2000" b="0" dirty="0">
                <a:latin typeface="Calibri"/>
                <a:ea typeface="ＭＳ Ｐゴシック"/>
                <a:cs typeface="Calibri"/>
              </a:rPr>
              <a:t>(&lt;2 </a:t>
            </a:r>
            <a:r>
              <a:rPr lang="cs-CZ" altLang="en-US" sz="2000" b="0" dirty="0">
                <a:latin typeface="Calibri"/>
                <a:ea typeface="ＭＳ Ｐゴシック"/>
                <a:cs typeface="Calibri"/>
              </a:rPr>
              <a:t>roky</a:t>
            </a:r>
            <a:r>
              <a:rPr lang="en-GB" altLang="en-US" sz="2000" b="0" dirty="0">
                <a:latin typeface="Calibri"/>
                <a:ea typeface="ＭＳ Ｐゴシック"/>
                <a:cs typeface="Calibri"/>
              </a:rPr>
              <a:t>)</a:t>
            </a:r>
            <a:endParaRPr lang="en-US" altLang="en-US" b="0" dirty="0">
              <a:latin typeface="Calibri"/>
              <a:ea typeface="ＭＳ Ｐゴシック"/>
              <a:cs typeface="Calibri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E553BEF-DAA2-9683-BE77-84B42A318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15366" name="Foliennummernplatzhalter 2">
            <a:extLst>
              <a:ext uri="{FF2B5EF4-FFF2-40B4-BE49-F238E27FC236}">
                <a16:creationId xmlns:a16="http://schemas.microsoft.com/office/drawing/2014/main" id="{239AFB0D-781D-B23E-338D-DA67E09998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CB88EF-9EFA-441E-8B7F-C13B6D70029F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pic>
        <p:nvPicPr>
          <p:cNvPr id="15367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AAAFD550-CD4D-10BD-E8D4-330BD4515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1" b="8713"/>
          <a:stretch>
            <a:fillRect/>
          </a:stretch>
        </p:blipFill>
        <p:spPr bwMode="auto">
          <a:xfrm>
            <a:off x="1000125" y="944563"/>
            <a:ext cx="387032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958A1EF9-3979-3523-DF4C-1620CD3C8D96}"/>
              </a:ext>
            </a:extLst>
          </p:cNvPr>
          <p:cNvSpPr txBox="1"/>
          <p:nvPr/>
        </p:nvSpPr>
        <p:spPr>
          <a:xfrm>
            <a:off x="4483100" y="4070350"/>
            <a:ext cx="107950" cy="153988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defRPr/>
            </a:pPr>
            <a:r>
              <a:rPr lang="de-AT" sz="1000" dirty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5369" name="Gruppieren 12">
            <a:extLst>
              <a:ext uri="{FF2B5EF4-FFF2-40B4-BE49-F238E27FC236}">
                <a16:creationId xmlns:a16="http://schemas.microsoft.com/office/drawing/2014/main" id="{ECD7EC76-B3F3-F106-536B-DCCFA70AA22C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15370" name="Freeform 49">
              <a:extLst>
                <a:ext uri="{FF2B5EF4-FFF2-40B4-BE49-F238E27FC236}">
                  <a16:creationId xmlns:a16="http://schemas.microsoft.com/office/drawing/2014/main" id="{380AD433-0B25-41D4-9055-A0AD0E2A6A2F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5371" name="Freihandform: Form 20">
              <a:extLst>
                <a:ext uri="{FF2B5EF4-FFF2-40B4-BE49-F238E27FC236}">
                  <a16:creationId xmlns:a16="http://schemas.microsoft.com/office/drawing/2014/main" id="{A3999F28-10EA-FFA2-B8C4-42FBD0BFCB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13678"/>
                <a:gd name="T82" fmla="*/ 0 h 513179"/>
                <a:gd name="T83" fmla="*/ 513678 w 513678"/>
                <a:gd name="T84" fmla="*/ 513179 h 51317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67EE7E87-5086-7F07-E6D3-8FD3895B3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901700"/>
            <a:ext cx="3663950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411" name="Objekt 7" hidden="1">
            <a:extLst>
              <a:ext uri="{FF2B5EF4-FFF2-40B4-BE49-F238E27FC236}">
                <a16:creationId xmlns:a16="http://schemas.microsoft.com/office/drawing/2014/main" id="{7D82F520-72C4-56BF-99E4-6D4A3D543B7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360" imgH="360" progId="TCLayout.ActiveDocument.1">
                  <p:embed/>
                </p:oleObj>
              </mc:Choice>
              <mc:Fallback>
                <p:oleObj name="think-cell Folie" r:id="rId5" imgW="360" imgH="360" progId="TCLayout.ActiveDocument.1">
                  <p:embed/>
                  <p:pic>
                    <p:nvPicPr>
                      <p:cNvPr id="17411" name="Objekt 7" hidden="1">
                        <a:extLst>
                          <a:ext uri="{FF2B5EF4-FFF2-40B4-BE49-F238E27FC236}">
                            <a16:creationId xmlns:a16="http://schemas.microsoft.com/office/drawing/2014/main" id="{7D82F520-72C4-56BF-99E4-6D4A3D543B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A8695581-5D59-6614-03B8-C21F5F97B528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91440" bIns="4572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cs-CZ" altLang="en-US" sz="1400" b="1" spc="30" dirty="0" err="1">
                <a:solidFill>
                  <a:srgbClr val="5AC2C9"/>
                </a:solidFill>
                <a:cs typeface="Times New Roman" panose="02020603050405020304" pitchFamily="18" charset="0"/>
              </a:rPr>
              <a:t>Správny</a:t>
            </a:r>
            <a:r>
              <a:rPr lang="cs-CZ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 postup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Použite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dobre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udržiavané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pravidelne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kalibrované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vybavenie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(raz za rok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alebo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podľa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potreby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Odstráňte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oblečenie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vrátane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plienky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položte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na rovný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chrbát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Merajte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vo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dvojici – jedna osoba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dieťaťu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drží rovno hlavu a druhá mu drží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vystreté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nohy</a:t>
            </a:r>
            <a:endParaRPr lang="en-GB" altLang="en-US" sz="1100" dirty="0">
              <a:solidFill>
                <a:schemeClr val="accent1"/>
              </a:solidFill>
              <a:cs typeface="Times New Roman"/>
            </a:endParaRPr>
          </a:p>
          <a:p>
            <a:pPr>
              <a:defRPr/>
            </a:pPr>
            <a:r>
              <a:rPr lang="cs-CZ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Prvá osoba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Drží hlavu oproti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fixovanej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podložke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dojčenského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meradla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tvárou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otočenou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nahor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cs-CZ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Druhá osoba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Narovnáva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trup a nohy a drží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ich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pevne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smerom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nadol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Umiestňuje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plosky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nôh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tak, aby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boli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paralelne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so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spodnou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doskou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meradla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k-SK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Prikladá spodnú dosku meradla k </a:t>
            </a:r>
            <a:r>
              <a:rPr lang="sk-SK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ploskám</a:t>
            </a:r>
            <a:r>
              <a:rPr lang="sk-SK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oboch nôh a pevne ich pridŕža. Ideálne by mali byť obe nohy narovnané, členky by s nimi mali tvoriť pravý uhol a palce by mali smerovať nahor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sk-SK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Zaznamenáva dĺžku na milimeter presne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7413" name="Title 1">
            <a:extLst>
              <a:ext uri="{FF2B5EF4-FFF2-40B4-BE49-F238E27FC236}">
                <a16:creationId xmlns:a16="http://schemas.microsoft.com/office/drawing/2014/main" id="{51FE3B75-1619-B9A3-7D2C-5E32A790C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370762" cy="430213"/>
          </a:xfrm>
        </p:spPr>
        <p:txBody>
          <a:bodyPr/>
          <a:lstStyle/>
          <a:p>
            <a:r>
              <a:rPr lang="cs-CZ" altLang="en-US" dirty="0" err="1">
                <a:latin typeface="Calibri"/>
                <a:ea typeface="ＭＳ Ｐゴシック"/>
                <a:cs typeface="Calibri"/>
              </a:rPr>
              <a:t>Meranie</a:t>
            </a:r>
            <a:r>
              <a:rPr lang="cs-CZ" altLang="en-US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en-US" dirty="0" err="1">
                <a:latin typeface="Calibri"/>
                <a:ea typeface="ＭＳ Ｐゴシック"/>
                <a:cs typeface="Calibri"/>
              </a:rPr>
              <a:t>dĺžky</a:t>
            </a:r>
            <a:r>
              <a:rPr lang="cs-CZ" altLang="en-US" dirty="0">
                <a:latin typeface="Calibri"/>
                <a:ea typeface="ＭＳ Ｐゴシック"/>
                <a:cs typeface="Calibri"/>
              </a:rPr>
              <a:t> </a:t>
            </a:r>
            <a:r>
              <a:rPr lang="cs-CZ" altLang="en-US" dirty="0" err="1">
                <a:latin typeface="Calibri"/>
                <a:ea typeface="ＭＳ Ｐゴシック"/>
                <a:cs typeface="Calibri"/>
              </a:rPr>
              <a:t>dieťaťa</a:t>
            </a:r>
            <a:r>
              <a:rPr lang="cs-CZ" altLang="en-US" dirty="0">
                <a:latin typeface="Calibri"/>
                <a:ea typeface="ＭＳ Ｐゴシック"/>
                <a:cs typeface="Calibri"/>
              </a:rPr>
              <a:t> v </a:t>
            </a:r>
            <a:r>
              <a:rPr lang="cs-CZ" altLang="en-US" dirty="0" err="1">
                <a:latin typeface="Calibri"/>
                <a:ea typeface="ＭＳ Ｐゴシック"/>
                <a:cs typeface="Calibri"/>
              </a:rPr>
              <a:t>ľahu</a:t>
            </a:r>
            <a:r>
              <a:rPr lang="cs-CZ" altLang="en-US" dirty="0">
                <a:latin typeface="Calibri"/>
                <a:ea typeface="ＭＳ Ｐゴシック"/>
                <a:cs typeface="Calibri"/>
              </a:rPr>
              <a:t> </a:t>
            </a:r>
            <a:r>
              <a:rPr lang="en-GB" altLang="en-US" sz="2000" b="0" dirty="0">
                <a:latin typeface="Calibri"/>
                <a:ea typeface="ＭＳ Ｐゴシック"/>
                <a:cs typeface="Calibri"/>
              </a:rPr>
              <a:t>(&lt;2 </a:t>
            </a:r>
            <a:r>
              <a:rPr lang="cs-CZ" altLang="en-US" sz="2000" b="0" dirty="0" err="1">
                <a:latin typeface="Calibri"/>
                <a:ea typeface="ＭＳ Ｐゴシック"/>
                <a:cs typeface="Calibri"/>
              </a:rPr>
              <a:t>rokov</a:t>
            </a:r>
            <a:r>
              <a:rPr lang="en-GB" altLang="en-US" sz="2000" b="0" dirty="0">
                <a:latin typeface="Calibri"/>
                <a:ea typeface="ＭＳ Ｐゴシック"/>
                <a:cs typeface="Calibri"/>
              </a:rPr>
              <a:t>)</a:t>
            </a:r>
            <a:endParaRPr lang="en-US" altLang="en-US" b="0" dirty="0">
              <a:latin typeface="Calibri"/>
              <a:ea typeface="ＭＳ Ｐゴシック"/>
              <a:cs typeface="Calibri"/>
            </a:endParaRPr>
          </a:p>
        </p:txBody>
      </p:sp>
      <p:grpSp>
        <p:nvGrpSpPr>
          <p:cNvPr id="17414" name="Playbutton">
            <a:extLst>
              <a:ext uri="{FF2B5EF4-FFF2-40B4-BE49-F238E27FC236}">
                <a16:creationId xmlns:a16="http://schemas.microsoft.com/office/drawing/2014/main" id="{AC2B5296-1E09-1C7A-CA13-9866A93CD011}"/>
              </a:ext>
            </a:extLst>
          </p:cNvPr>
          <p:cNvGrpSpPr>
            <a:grpSpLocks/>
          </p:cNvGrpSpPr>
          <p:nvPr/>
        </p:nvGrpSpPr>
        <p:grpSpPr bwMode="auto">
          <a:xfrm>
            <a:off x="6256338" y="4351338"/>
            <a:ext cx="2563812" cy="34925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58CFC969-B1FE-BDA5-F6C2-216112A40DBB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Ako merať dĺžku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17422" name="Gruppieren 19">
              <a:extLst>
                <a:ext uri="{FF2B5EF4-FFF2-40B4-BE49-F238E27FC236}">
                  <a16:creationId xmlns:a16="http://schemas.microsoft.com/office/drawing/2014/main" id="{7E792F2E-6D07-457F-BBD3-095FEA0FEE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734978E9-82B3-D2FB-8C46-A2F9A66ADA6C}"/>
                  </a:ext>
                </a:extLst>
              </p:cNvPr>
              <p:cNvSpPr/>
              <p:nvPr/>
            </p:nvSpPr>
            <p:spPr>
              <a:xfrm>
                <a:off x="8405197" y="4211188"/>
                <a:ext cx="249178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A502BB90-0DF5-7F19-E4B2-BAE9A71D15BF}"/>
                  </a:ext>
                </a:extLst>
              </p:cNvPr>
              <p:cNvSpPr/>
              <p:nvPr/>
            </p:nvSpPr>
            <p:spPr>
              <a:xfrm rot="5400000">
                <a:off x="8490674" y="4278327"/>
                <a:ext cx="117902" cy="114273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17415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20EF1F47-BEB1-1D8F-F0F5-243D0477A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33700"/>
            <a:ext cx="32226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B2A431A-F9EF-889C-B9C7-B9AE5AFF0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7417" name="Foliennummernplatzhalter 3">
            <a:extLst>
              <a:ext uri="{FF2B5EF4-FFF2-40B4-BE49-F238E27FC236}">
                <a16:creationId xmlns:a16="http://schemas.microsoft.com/office/drawing/2014/main" id="{6B3592E1-200D-805F-2D22-B81731E523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81461B-B5F8-4DA1-A1A6-E83AA14D7393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17418" name="Gruppieren 12">
            <a:extLst>
              <a:ext uri="{FF2B5EF4-FFF2-40B4-BE49-F238E27FC236}">
                <a16:creationId xmlns:a16="http://schemas.microsoft.com/office/drawing/2014/main" id="{694EDFDC-BFE9-F5DD-00E4-ECC2278EAC5C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17419" name="Freeform 49">
              <a:extLst>
                <a:ext uri="{FF2B5EF4-FFF2-40B4-BE49-F238E27FC236}">
                  <a16:creationId xmlns:a16="http://schemas.microsoft.com/office/drawing/2014/main" id="{72760A85-35B5-704E-631D-50D510D1E5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7420" name="Freeform 57">
              <a:extLst>
                <a:ext uri="{FF2B5EF4-FFF2-40B4-BE49-F238E27FC236}">
                  <a16:creationId xmlns:a16="http://schemas.microsoft.com/office/drawing/2014/main" id="{F4795B9C-F5CE-3DFE-0018-8B1BB63B2F0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90"/>
                <a:gd name="T37" fmla="*/ 0 h 1207"/>
                <a:gd name="T38" fmla="*/ 1390 w 1390"/>
                <a:gd name="T39" fmla="*/ 1207 h 12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kt 7" hidden="1">
            <a:extLst>
              <a:ext uri="{FF2B5EF4-FFF2-40B4-BE49-F238E27FC236}">
                <a16:creationId xmlns:a16="http://schemas.microsoft.com/office/drawing/2014/main" id="{14597D32-F1CC-716C-2D1F-B34565163AC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19458" name="Objekt 7" hidden="1">
                        <a:extLst>
                          <a:ext uri="{FF2B5EF4-FFF2-40B4-BE49-F238E27FC236}">
                            <a16:creationId xmlns:a16="http://schemas.microsoft.com/office/drawing/2014/main" id="{14597D32-F1CC-716C-2D1F-B34565163A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50485AB8-3CC2-6765-2F12-23E5356D5D69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91440" bIns="45720" anchor="t"/>
          <a:lstStyle/>
          <a:p>
            <a:pPr>
              <a:defRPr/>
            </a:pPr>
            <a:r>
              <a:rPr lang="sk-SK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má obuté topánky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stojí na špičkách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Päty a nohy nie sú v jednej rovine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Kolená nie sú úplne vystreté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je úplne oblečené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sa opiera o nábytok/rodiča/osobu, ktorá dieťa meria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má položenú jednu nohu za druhou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nestojí rovno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Hlava dieťaťa nie je v tzv. </a:t>
            </a:r>
            <a:r>
              <a:rPr lang="sk-SK" altLang="en-US" sz="1100" dirty="0" err="1">
                <a:solidFill>
                  <a:schemeClr val="accent1"/>
                </a:solidFill>
                <a:cs typeface="Times New Roman"/>
              </a:rPr>
              <a:t>Frankfortskej</a:t>
            </a: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 rovine (tzn. je odchýlená od horizontálnej roviny)</a:t>
            </a:r>
            <a:endParaRPr lang="en-GB" altLang="en-US" sz="1100" dirty="0">
              <a:solidFill>
                <a:schemeClr val="accent1"/>
              </a:solidFill>
              <a:cs typeface="Times New Roman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Hlava dieťaťa je zdvihnutá nahor či nadol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9460" name="Title 1">
            <a:extLst>
              <a:ext uri="{FF2B5EF4-FFF2-40B4-BE49-F238E27FC236}">
                <a16:creationId xmlns:a16="http://schemas.microsoft.com/office/drawing/2014/main" id="{4B3C745C-9134-FD9D-2D4B-76346E1E2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sk-SK" altLang="en-US"/>
              <a:t>Výška v stoji</a:t>
            </a:r>
            <a:r>
              <a:rPr lang="en-GB" altLang="en-US"/>
              <a:t> </a:t>
            </a:r>
            <a:r>
              <a:rPr lang="en-GB" altLang="en-US" sz="2000" b="0"/>
              <a:t>(&gt;2 </a:t>
            </a:r>
            <a:r>
              <a:rPr lang="sk-SK" altLang="en-US" sz="2000" b="0"/>
              <a:t>roky</a:t>
            </a:r>
            <a:r>
              <a:rPr lang="en-GB" altLang="en-US" sz="2000" b="0"/>
              <a:t>)</a:t>
            </a:r>
            <a:endParaRPr lang="en-GB" altLang="en-US" b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764ACAE-BCFF-1873-5183-895B8617E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9462" name="Foliennummernplatzhalter 4">
            <a:extLst>
              <a:ext uri="{FF2B5EF4-FFF2-40B4-BE49-F238E27FC236}">
                <a16:creationId xmlns:a16="http://schemas.microsoft.com/office/drawing/2014/main" id="{CBAEF2F4-CAFD-2C46-7539-B2D8FFCC7E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73C49B-36A9-43E3-BC28-EFD0A13599B8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pic>
        <p:nvPicPr>
          <p:cNvPr id="1946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9BC992E-D3D8-F557-4FE5-3047F8089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1517650"/>
            <a:ext cx="3167062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4" name="Gruppieren 10">
            <a:extLst>
              <a:ext uri="{FF2B5EF4-FFF2-40B4-BE49-F238E27FC236}">
                <a16:creationId xmlns:a16="http://schemas.microsoft.com/office/drawing/2014/main" id="{713D0C7B-30CF-9B6A-C213-BD2C77D8441D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19465" name="Freeform 49">
              <a:extLst>
                <a:ext uri="{FF2B5EF4-FFF2-40B4-BE49-F238E27FC236}">
                  <a16:creationId xmlns:a16="http://schemas.microsoft.com/office/drawing/2014/main" id="{02A199D3-BAB1-E890-A8E9-F5BD5F6FEC9E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19466" name="Freihandform: Form 14">
              <a:extLst>
                <a:ext uri="{FF2B5EF4-FFF2-40B4-BE49-F238E27FC236}">
                  <a16:creationId xmlns:a16="http://schemas.microsoft.com/office/drawing/2014/main" id="{57CDFF99-1B2E-9768-8586-97E5D99B821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13678"/>
                <a:gd name="T82" fmla="*/ 0 h 513179"/>
                <a:gd name="T83" fmla="*/ 513678 w 513678"/>
                <a:gd name="T84" fmla="*/ 513179 h 51317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kt 7" hidden="1">
            <a:extLst>
              <a:ext uri="{FF2B5EF4-FFF2-40B4-BE49-F238E27FC236}">
                <a16:creationId xmlns:a16="http://schemas.microsoft.com/office/drawing/2014/main" id="{AEA21370-EEDD-26FA-74C5-FFBE3F17192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1506" name="Objekt 7" hidden="1">
                        <a:extLst>
                          <a:ext uri="{FF2B5EF4-FFF2-40B4-BE49-F238E27FC236}">
                            <a16:creationId xmlns:a16="http://schemas.microsoft.com/office/drawing/2014/main" id="{AEA21370-EEDD-26FA-74C5-FFBE3F1719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9DB24567-1C2C-36AB-4B38-12A7C2940D38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91440" bIns="45720" anchor="t"/>
          <a:lstStyle/>
          <a:p>
            <a:pPr>
              <a:defRPr/>
            </a:pPr>
            <a:r>
              <a:rPr lang="sk-SK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Správny postup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Použite dobre udržiavané a pravidelne kalibrované vybavenie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raz ročne, resp. podľa potreby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Odstráňte hrubé vrstvy oblečenia </a:t>
            </a:r>
            <a:r>
              <a:rPr lang="en-GB" altLang="en-US" sz="1100" dirty="0">
                <a:solidFill>
                  <a:schemeClr val="accent1"/>
                </a:solidFill>
                <a:cs typeface="Times New Roman"/>
              </a:rPr>
              <a:t>(</a:t>
            </a: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napr. bundu, sveter</a:t>
            </a:r>
            <a:r>
              <a:rPr lang="en-GB" altLang="en-US" sz="1100" dirty="0">
                <a:solidFill>
                  <a:schemeClr val="accent1"/>
                </a:solidFill>
                <a:cs typeface="Times New Roman"/>
              </a:rPr>
              <a:t>), </a:t>
            </a: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topánky</a:t>
            </a:r>
            <a:r>
              <a:rPr lang="en-GB" altLang="en-US" sz="1100" dirty="0">
                <a:solidFill>
                  <a:schemeClr val="accent1"/>
                </a:solidFill>
                <a:cs typeface="Times New Roman"/>
              </a:rPr>
              <a:t>, </a:t>
            </a: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hrubé ponožky, všetky vlasové doplnky, čiapku či inú pokrývku hlavy</a:t>
            </a:r>
            <a:endParaRPr lang="sk-SK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Dieťa by malo stáť vzpriamene, s obomi nohami vedľa seba, päty, zadok a lopatky by sa mali dotýkať meradla alebo steny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Uistite sa, že ruky dieťaťa sú uvoľnené, nohy vystreté a položené na zemi jedna vedľa druhej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Umiestnite hlavu horizontálne do </a:t>
            </a:r>
            <a:r>
              <a:rPr lang="sk-SK" altLang="en-US" sz="1100" dirty="0" err="1">
                <a:solidFill>
                  <a:schemeClr val="accent1"/>
                </a:solidFill>
                <a:cs typeface="Times New Roman"/>
              </a:rPr>
              <a:t>Frankfortskej</a:t>
            </a: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 pozície</a:t>
            </a:r>
            <a:endParaRPr lang="en-GB" altLang="en-US" sz="1100" dirty="0">
              <a:solidFill>
                <a:schemeClr val="accent1"/>
              </a:solidFill>
              <a:cs typeface="Times New Roman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Uistite sa, že horná časť meradla pevne prilieha k hlave dieťaťa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Zaznamenajte výšku v centimetroch a zaokrúhlite ju k najbližšiemu milimetru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21508" name="Title 1">
            <a:extLst>
              <a:ext uri="{FF2B5EF4-FFF2-40B4-BE49-F238E27FC236}">
                <a16:creationId xmlns:a16="http://schemas.microsoft.com/office/drawing/2014/main" id="{EB466BED-A92B-9240-1C69-A3B378CD2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8353425" cy="430213"/>
          </a:xfrm>
        </p:spPr>
        <p:txBody>
          <a:bodyPr/>
          <a:lstStyle/>
          <a:p>
            <a:r>
              <a:rPr lang="sk-SK" altLang="en-US"/>
              <a:t>Výška v stoji</a:t>
            </a:r>
            <a:r>
              <a:rPr lang="en-GB" altLang="en-US"/>
              <a:t> </a:t>
            </a:r>
            <a:r>
              <a:rPr lang="en-GB" altLang="en-US" sz="2000" b="0"/>
              <a:t>(</a:t>
            </a:r>
            <a:r>
              <a:rPr lang="sk-SK" altLang="en-US" sz="2000" b="0"/>
              <a:t>deti </a:t>
            </a:r>
            <a:r>
              <a:rPr lang="en-GB" altLang="en-US" sz="2000" b="0"/>
              <a:t>&gt;2 </a:t>
            </a:r>
            <a:r>
              <a:rPr lang="sk-SK" altLang="en-US" sz="2000" b="0"/>
              <a:t>roky, ktoré sú schopné stáť rovno</a:t>
            </a:r>
            <a:r>
              <a:rPr lang="en-GB" altLang="en-US" sz="2000" b="0"/>
              <a:t>)</a:t>
            </a:r>
            <a:endParaRPr lang="en-GB" altLang="en-US" b="0"/>
          </a:p>
        </p:txBody>
      </p:sp>
      <p:grpSp>
        <p:nvGrpSpPr>
          <p:cNvPr id="21509" name="Playbutton">
            <a:extLst>
              <a:ext uri="{FF2B5EF4-FFF2-40B4-BE49-F238E27FC236}">
                <a16:creationId xmlns:a16="http://schemas.microsoft.com/office/drawing/2014/main" id="{FC3B521A-A912-4A4D-3A80-855F6588DEB8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3813" cy="34925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D716E153-7B89-329E-106E-BA1D4E5AC3F7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Ako merať výšku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1518" name="Gruppieren 19">
              <a:extLst>
                <a:ext uri="{FF2B5EF4-FFF2-40B4-BE49-F238E27FC236}">
                  <a16:creationId xmlns:a16="http://schemas.microsoft.com/office/drawing/2014/main" id="{F0D2680B-933D-36BF-6042-7DC6DDF397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0048D1E5-A8DB-9161-25E3-20850F97E01A}"/>
                  </a:ext>
                </a:extLst>
              </p:cNvPr>
              <p:cNvSpPr/>
              <p:nvPr/>
            </p:nvSpPr>
            <p:spPr>
              <a:xfrm>
                <a:off x="8404293" y="4211188"/>
                <a:ext cx="250765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F88099BD-56BB-1AED-0382-B180A66AC784}"/>
                  </a:ext>
                </a:extLst>
              </p:cNvPr>
              <p:cNvSpPr/>
              <p:nvPr/>
            </p:nvSpPr>
            <p:spPr>
              <a:xfrm rot="5400000">
                <a:off x="8490564" y="4277533"/>
                <a:ext cx="117902" cy="115859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21510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41AA64E1-5E6B-F32F-F0D5-F71682E69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33700"/>
            <a:ext cx="294798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FE45054-69E4-D09E-9D4E-496C91DA6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1512" name="Foliennummernplatzhalter 4">
            <a:extLst>
              <a:ext uri="{FF2B5EF4-FFF2-40B4-BE49-F238E27FC236}">
                <a16:creationId xmlns:a16="http://schemas.microsoft.com/office/drawing/2014/main" id="{FB786464-8771-88BC-4A90-1E576131D0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8D89AFE-8240-495E-9253-AD556EFE079B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pic>
        <p:nvPicPr>
          <p:cNvPr id="21513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E5A70FDC-38E0-35B9-FD98-7B4F39678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63" y="530225"/>
            <a:ext cx="3457575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4" name="Gruppieren 24">
            <a:extLst>
              <a:ext uri="{FF2B5EF4-FFF2-40B4-BE49-F238E27FC236}">
                <a16:creationId xmlns:a16="http://schemas.microsoft.com/office/drawing/2014/main" id="{35211EBA-D54A-FAE0-0BBF-4B3C500E51F4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21515" name="Freeform 49">
              <a:extLst>
                <a:ext uri="{FF2B5EF4-FFF2-40B4-BE49-F238E27FC236}">
                  <a16:creationId xmlns:a16="http://schemas.microsoft.com/office/drawing/2014/main" id="{F68B983D-739C-3C78-6824-57B0AA522DD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1516" name="Freeform 57">
              <a:extLst>
                <a:ext uri="{FF2B5EF4-FFF2-40B4-BE49-F238E27FC236}">
                  <a16:creationId xmlns:a16="http://schemas.microsoft.com/office/drawing/2014/main" id="{97541A8C-873E-1817-AF22-9ED86E00E2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90"/>
                <a:gd name="T37" fmla="*/ 0 h 1207"/>
                <a:gd name="T38" fmla="*/ 1390 w 1390"/>
                <a:gd name="T39" fmla="*/ 1207 h 12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kt 7" hidden="1">
            <a:extLst>
              <a:ext uri="{FF2B5EF4-FFF2-40B4-BE49-F238E27FC236}">
                <a16:creationId xmlns:a16="http://schemas.microsoft.com/office/drawing/2014/main" id="{D0AB8FC0-EAF0-A177-C75A-539E6961969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3554" name="Objekt 7" hidden="1">
                        <a:extLst>
                          <a:ext uri="{FF2B5EF4-FFF2-40B4-BE49-F238E27FC236}">
                            <a16:creationId xmlns:a16="http://schemas.microsoft.com/office/drawing/2014/main" id="{D0AB8FC0-EAF0-A177-C75A-539E696196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19EC1F90-6972-A1BE-35A5-06A02F61DD3F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cs-CZ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Meter je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príliš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vysoko nad obočím,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ušami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alebo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nad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obomi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Použitie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neohybného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alebo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naopak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naťahovacieho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metra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Meter je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príliš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nízko/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príliš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vysoko na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zadnej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strane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hlavy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Meter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prechádza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cez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uši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23556" name="Title 1">
            <a:extLst>
              <a:ext uri="{FF2B5EF4-FFF2-40B4-BE49-F238E27FC236}">
                <a16:creationId xmlns:a16="http://schemas.microsoft.com/office/drawing/2014/main" id="{D4D3A8B9-A32D-E097-1248-CE148E831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cs-CZ" altLang="en-US"/>
              <a:t>Obvod hlavy</a:t>
            </a:r>
            <a:endParaRPr lang="en-US" altLang="en-US"/>
          </a:p>
        </p:txBody>
      </p:sp>
      <p:pic>
        <p:nvPicPr>
          <p:cNvPr id="23557" name="Grafik 2">
            <a:extLst>
              <a:ext uri="{FF2B5EF4-FFF2-40B4-BE49-F238E27FC236}">
                <a16:creationId xmlns:a16="http://schemas.microsoft.com/office/drawing/2014/main" id="{9EDBF184-E56F-5352-1996-930B82FC6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987425"/>
            <a:ext cx="350043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1678F20-DA93-8918-0FEB-53745AE4E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3559" name="Foliennummernplatzhalter 3">
            <a:extLst>
              <a:ext uri="{FF2B5EF4-FFF2-40B4-BE49-F238E27FC236}">
                <a16:creationId xmlns:a16="http://schemas.microsoft.com/office/drawing/2014/main" id="{448DF141-0390-D294-33B9-8897245013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2705A7-128D-4990-A540-E59EF3B43318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23560" name="Gruppieren 13">
            <a:extLst>
              <a:ext uri="{FF2B5EF4-FFF2-40B4-BE49-F238E27FC236}">
                <a16:creationId xmlns:a16="http://schemas.microsoft.com/office/drawing/2014/main" id="{E90A9248-8847-E93C-1492-9201A5B8277C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23561" name="Freeform 49">
              <a:extLst>
                <a:ext uri="{FF2B5EF4-FFF2-40B4-BE49-F238E27FC236}">
                  <a16:creationId xmlns:a16="http://schemas.microsoft.com/office/drawing/2014/main" id="{7C01EE46-B52F-40AF-7FE7-B75B21B1ECE7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3562" name="Freihandform: Form 16">
              <a:extLst>
                <a:ext uri="{FF2B5EF4-FFF2-40B4-BE49-F238E27FC236}">
                  <a16:creationId xmlns:a16="http://schemas.microsoft.com/office/drawing/2014/main" id="{8627E404-FC9E-A25D-CD1F-AE3E35A45A1F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13678"/>
                <a:gd name="T82" fmla="*/ 0 h 513179"/>
                <a:gd name="T83" fmla="*/ 513678 w 513678"/>
                <a:gd name="T84" fmla="*/ 513179 h 51317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kt 7" hidden="1">
            <a:extLst>
              <a:ext uri="{FF2B5EF4-FFF2-40B4-BE49-F238E27FC236}">
                <a16:creationId xmlns:a16="http://schemas.microsoft.com/office/drawing/2014/main" id="{95337263-B026-78E7-6831-C9187F777ED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5602" name="Objekt 7" hidden="1">
                        <a:extLst>
                          <a:ext uri="{FF2B5EF4-FFF2-40B4-BE49-F238E27FC236}">
                            <a16:creationId xmlns:a16="http://schemas.microsoft.com/office/drawing/2014/main" id="{95337263-B026-78E7-6831-C9187F777E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3259A99D-C6B6-4FEE-40FF-C80D5FFEB9AC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91440" bIns="45720" anchor="t"/>
          <a:lstStyle/>
          <a:p>
            <a:pPr>
              <a:defRPr/>
            </a:pPr>
            <a:r>
              <a:rPr lang="cs-CZ" altLang="en-US" sz="1400" b="1" spc="30" dirty="0" err="1">
                <a:solidFill>
                  <a:srgbClr val="5AC2C9"/>
                </a:solidFill>
                <a:cs typeface="Times New Roman" panose="02020603050405020304" pitchFamily="18" charset="0"/>
              </a:rPr>
              <a:t>Správny</a:t>
            </a:r>
            <a:r>
              <a:rPr lang="cs-CZ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 postup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Vezmite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ohybný, ale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nie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naťahovací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meter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Odstráňte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sponky, čelenku či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iné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vlasové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doplnky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posaďte na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kolená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rodiča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Počas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merania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držte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dieťa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v pokoji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Meter obtočte okolo hlavy 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pridržte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tak, aby bol nad obočím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Skontrolujte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, či je meter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umiestnený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nad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ušami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prechádza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cez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kostený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výčnelok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na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zadnej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strane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hlavy</a:t>
            </a:r>
            <a:endParaRPr lang="en-GB" altLang="en-US" sz="1100" dirty="0">
              <a:solidFill>
                <a:schemeClr val="accent1"/>
              </a:solidFill>
              <a:cs typeface="Times New Roman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Meter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utiahnite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ku 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koži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vlasom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, ale tak, aby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ste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dieťatu</a:t>
            </a:r>
            <a:r>
              <a:rPr lang="cs-CZ" altLang="en-US" sz="1100" dirty="0">
                <a:solidFill>
                  <a:schemeClr val="accent1"/>
                </a:solidFill>
                <a:cs typeface="Times New Roman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/>
              </a:rPr>
              <a:t>nesp</a:t>
            </a:r>
            <a:r>
              <a:rPr lang="sk-SK" altLang="en-US" sz="1100" dirty="0" err="1">
                <a:solidFill>
                  <a:schemeClr val="accent1"/>
                </a:solidFill>
                <a:cs typeface="Times New Roman"/>
              </a:rPr>
              <a:t>ôsobili</a:t>
            </a:r>
            <a:r>
              <a:rPr lang="sk-SK" altLang="en-US" sz="1100" dirty="0">
                <a:solidFill>
                  <a:schemeClr val="accent1"/>
                </a:solidFill>
                <a:cs typeface="Times New Roman"/>
              </a:rPr>
              <a:t> zbytočný </a:t>
            </a:r>
            <a:r>
              <a:rPr lang="sk-SK" altLang="en-US" sz="1100" dirty="0" err="1">
                <a:solidFill>
                  <a:schemeClr val="accent1"/>
                </a:solidFill>
                <a:cs typeface="Times New Roman"/>
              </a:rPr>
              <a:t>diskomfort</a:t>
            </a:r>
            <a:endParaRPr lang="sk-SK" altLang="en-US" sz="1100" dirty="0">
              <a:solidFill>
                <a:schemeClr val="accent1"/>
              </a:solidFill>
              <a:cs typeface="Times New Roman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Meranie zaokrúhlite na najbližší milimeter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Meranie zopakujte a v prípade, že bude rozdiel &gt; 0,5 cm, meranie zopakujte tretíkrát. Vypočítajte priemernú hodnotu daných 3 meraní.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25604" name="Title 1">
            <a:extLst>
              <a:ext uri="{FF2B5EF4-FFF2-40B4-BE49-F238E27FC236}">
                <a16:creationId xmlns:a16="http://schemas.microsoft.com/office/drawing/2014/main" id="{85778E84-3C19-6F76-F0D7-D0C2D3BEF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370762" cy="430213"/>
          </a:xfrm>
        </p:spPr>
        <p:txBody>
          <a:bodyPr/>
          <a:lstStyle/>
          <a:p>
            <a:r>
              <a:rPr lang="cs-CZ" altLang="en-US"/>
              <a:t>Obvod hlavy</a:t>
            </a:r>
            <a:r>
              <a:rPr lang="en-US" altLang="en-US"/>
              <a:t> </a:t>
            </a:r>
            <a:endParaRPr lang="en-US" altLang="en-US" b="0"/>
          </a:p>
        </p:txBody>
      </p:sp>
      <p:grpSp>
        <p:nvGrpSpPr>
          <p:cNvPr id="25605" name="Playbutton">
            <a:extLst>
              <a:ext uri="{FF2B5EF4-FFF2-40B4-BE49-F238E27FC236}">
                <a16:creationId xmlns:a16="http://schemas.microsoft.com/office/drawing/2014/main" id="{EE794065-D1F8-1C5B-3223-F7E980E3BE00}"/>
              </a:ext>
            </a:extLst>
          </p:cNvPr>
          <p:cNvGrpSpPr>
            <a:grpSpLocks/>
          </p:cNvGrpSpPr>
          <p:nvPr/>
        </p:nvGrpSpPr>
        <p:grpSpPr bwMode="auto">
          <a:xfrm>
            <a:off x="6149975" y="4160838"/>
            <a:ext cx="2562225" cy="34925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FA67BC2D-F4A7-E3D7-8433-26479B2A4FC4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r>
                <a:rPr lang="sk-SK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Ako merať obvod hlavy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5614" name="Gruppieren 19">
              <a:extLst>
                <a:ext uri="{FF2B5EF4-FFF2-40B4-BE49-F238E27FC236}">
                  <a16:creationId xmlns:a16="http://schemas.microsoft.com/office/drawing/2014/main" id="{3A968232-5916-7D19-3B7F-BBFA32B44A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71DE1F3E-857F-8E61-DCBE-935790B65D7D}"/>
                  </a:ext>
                </a:extLst>
              </p:cNvPr>
              <p:cNvSpPr/>
              <p:nvPr/>
            </p:nvSpPr>
            <p:spPr>
              <a:xfrm>
                <a:off x="8404774" y="4211188"/>
                <a:ext cx="249307" cy="248550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DEE80284-A91D-D3AD-68A8-45274DBB300F}"/>
                  </a:ext>
                </a:extLst>
              </p:cNvPr>
              <p:cNvSpPr/>
              <p:nvPr/>
            </p:nvSpPr>
            <p:spPr>
              <a:xfrm rot="5400000">
                <a:off x="8490325" y="4278297"/>
                <a:ext cx="117902" cy="11433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</p:grpSp>
      <p:pic>
        <p:nvPicPr>
          <p:cNvPr id="25606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B7B95898-3E01-8F81-F7BE-BF933F7CF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063" y="2933700"/>
            <a:ext cx="32242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5">
            <a:extLst>
              <a:ext uri="{FF2B5EF4-FFF2-40B4-BE49-F238E27FC236}">
                <a16:creationId xmlns:a16="http://schemas.microsoft.com/office/drawing/2014/main" id="{7C63CC8D-8504-D286-75D4-927F69E91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987425"/>
            <a:ext cx="3476625" cy="357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115853-1D5B-5FA8-FB62-69E91F5BF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5609" name="Foliennummernplatzhalter 5">
            <a:extLst>
              <a:ext uri="{FF2B5EF4-FFF2-40B4-BE49-F238E27FC236}">
                <a16:creationId xmlns:a16="http://schemas.microsoft.com/office/drawing/2014/main" id="{E54AED08-8AD7-E163-AB2C-81762C8A1C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DC6DC13-CC0D-465B-93E7-4B78DE8C27D3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25610" name="Gruppieren 23">
            <a:extLst>
              <a:ext uri="{FF2B5EF4-FFF2-40B4-BE49-F238E27FC236}">
                <a16:creationId xmlns:a16="http://schemas.microsoft.com/office/drawing/2014/main" id="{B640F89F-5AAE-34F5-ADDC-DC41D5F200B1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071153" cy="1023453"/>
          </a:xfrm>
        </p:grpSpPr>
        <p:sp>
          <p:nvSpPr>
            <p:cNvPr id="25611" name="Freeform 49">
              <a:extLst>
                <a:ext uri="{FF2B5EF4-FFF2-40B4-BE49-F238E27FC236}">
                  <a16:creationId xmlns:a16="http://schemas.microsoft.com/office/drawing/2014/main" id="{C3B4E6F2-D872-B906-200E-AE50443C628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5612" name="Freeform 57">
              <a:extLst>
                <a:ext uri="{FF2B5EF4-FFF2-40B4-BE49-F238E27FC236}">
                  <a16:creationId xmlns:a16="http://schemas.microsoft.com/office/drawing/2014/main" id="{52A52DA6-6DB1-DD5E-A8E9-00072A891652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2147483646 w 1390"/>
                <a:gd name="T1" fmla="*/ 2147483646 h 1207"/>
                <a:gd name="T2" fmla="*/ 2147483646 w 1390"/>
                <a:gd name="T3" fmla="*/ 2147483646 h 1207"/>
                <a:gd name="T4" fmla="*/ 2147483646 w 1390"/>
                <a:gd name="T5" fmla="*/ 2147483646 h 1207"/>
                <a:gd name="T6" fmla="*/ 2147483646 w 1390"/>
                <a:gd name="T7" fmla="*/ 2147483646 h 1207"/>
                <a:gd name="T8" fmla="*/ 2147483646 w 1390"/>
                <a:gd name="T9" fmla="*/ 2147483646 h 1207"/>
                <a:gd name="T10" fmla="*/ 2147483646 w 1390"/>
                <a:gd name="T11" fmla="*/ 2147483646 h 1207"/>
                <a:gd name="T12" fmla="*/ 2147483646 w 1390"/>
                <a:gd name="T13" fmla="*/ 2147483646 h 1207"/>
                <a:gd name="T14" fmla="*/ 2147483646 w 1390"/>
                <a:gd name="T15" fmla="*/ 2147483646 h 1207"/>
                <a:gd name="T16" fmla="*/ 2147483646 w 1390"/>
                <a:gd name="T17" fmla="*/ 2147483646 h 1207"/>
                <a:gd name="T18" fmla="*/ 2147483646 w 1390"/>
                <a:gd name="T19" fmla="*/ 2147483646 h 1207"/>
                <a:gd name="T20" fmla="*/ 2147483646 w 1390"/>
                <a:gd name="T21" fmla="*/ 2147483646 h 1207"/>
                <a:gd name="T22" fmla="*/ 2147483646 w 1390"/>
                <a:gd name="T23" fmla="*/ 2147483646 h 1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90"/>
                <a:gd name="T37" fmla="*/ 0 h 1207"/>
                <a:gd name="T38" fmla="*/ 1390 w 1390"/>
                <a:gd name="T39" fmla="*/ 1207 h 12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kt 7" hidden="1">
            <a:extLst>
              <a:ext uri="{FF2B5EF4-FFF2-40B4-BE49-F238E27FC236}">
                <a16:creationId xmlns:a16="http://schemas.microsoft.com/office/drawing/2014/main" id="{22AB5601-D328-FACA-D91E-257F0524842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7650" name="Objekt 7" hidden="1">
                        <a:extLst>
                          <a:ext uri="{FF2B5EF4-FFF2-40B4-BE49-F238E27FC236}">
                            <a16:creationId xmlns:a16="http://schemas.microsoft.com/office/drawing/2014/main" id="{22AB5601-D328-FACA-D91E-257F052484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1DA516F6-3253-0FE1-E74F-B590422CA774}"/>
              </a:ext>
            </a:extLst>
          </p:cNvPr>
          <p:cNvSpPr/>
          <p:nvPr/>
        </p:nvSpPr>
        <p:spPr>
          <a:xfrm>
            <a:off x="4841875" y="1047750"/>
            <a:ext cx="3924300" cy="328771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/>
          <a:lstStyle/>
          <a:p>
            <a:pPr>
              <a:defRPr/>
            </a:pPr>
            <a:r>
              <a:rPr lang="sk-SK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vážime oblečené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vážime v plienke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pri vážení podopierame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Dieťa má pri vážení v rukách hračky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Nohy či ruky dieťaťa sa dotýkajú podložky, na ktorej je položená váha alebo sa dotýka steny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je položená na mäkkom povrchu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sk-SK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napr. matrac postele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7652" name="Title 1">
            <a:extLst>
              <a:ext uri="{FF2B5EF4-FFF2-40B4-BE49-F238E27FC236}">
                <a16:creationId xmlns:a16="http://schemas.microsoft.com/office/drawing/2014/main" id="{28FEB2CF-5E4C-5052-F77C-032FD427B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425"/>
            <a:ext cx="7085012" cy="430213"/>
          </a:xfrm>
        </p:spPr>
        <p:txBody>
          <a:bodyPr/>
          <a:lstStyle/>
          <a:p>
            <a:r>
              <a:rPr lang="sk-SK" altLang="en-US"/>
              <a:t>Hmotnosť dieťaťa </a:t>
            </a:r>
            <a:r>
              <a:rPr lang="en-GB" altLang="en-US" sz="2000" b="0"/>
              <a:t>(&lt;2 </a:t>
            </a:r>
            <a:r>
              <a:rPr lang="sk-SK" altLang="en-US" sz="2000" b="0"/>
              <a:t>roky</a:t>
            </a:r>
            <a:r>
              <a:rPr lang="en-GB" altLang="en-US" sz="2000" b="0"/>
              <a:t>)</a:t>
            </a:r>
            <a:endParaRPr lang="en-GB" altLang="en-US" b="0"/>
          </a:p>
        </p:txBody>
      </p:sp>
      <p:pic>
        <p:nvPicPr>
          <p:cNvPr id="27653" name="Grafik 5">
            <a:extLst>
              <a:ext uri="{FF2B5EF4-FFF2-40B4-BE49-F238E27FC236}">
                <a16:creationId xmlns:a16="http://schemas.microsoft.com/office/drawing/2014/main" id="{B211FE8E-4BA4-523D-EE0A-AFF96DECD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25" y="782638"/>
            <a:ext cx="387032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688EF2A-33E9-0EE7-5A7F-F820A093E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27655" name="Foliennummernplatzhalter 4">
            <a:extLst>
              <a:ext uri="{FF2B5EF4-FFF2-40B4-BE49-F238E27FC236}">
                <a16:creationId xmlns:a16="http://schemas.microsoft.com/office/drawing/2014/main" id="{375E6D0E-410F-3A35-89EF-D3154B1C6E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A65D0C-100B-4DAF-BB3F-3F5898A0DAAC}" type="slidenum">
              <a:rPr lang="de-AT" altLang="de-DE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de-AT" altLang="de-DE" sz="1000">
              <a:solidFill>
                <a:srgbClr val="898989"/>
              </a:solidFill>
            </a:endParaRPr>
          </a:p>
        </p:txBody>
      </p:sp>
      <p:grpSp>
        <p:nvGrpSpPr>
          <p:cNvPr id="27656" name="Gruppieren 10">
            <a:extLst>
              <a:ext uri="{FF2B5EF4-FFF2-40B4-BE49-F238E27FC236}">
                <a16:creationId xmlns:a16="http://schemas.microsoft.com/office/drawing/2014/main" id="{F7058B32-0696-B356-E6AD-DF64920B6BD2}"/>
              </a:ext>
            </a:extLst>
          </p:cNvPr>
          <p:cNvGrpSpPr>
            <a:grpSpLocks/>
          </p:cNvGrpSpPr>
          <p:nvPr/>
        </p:nvGrpSpPr>
        <p:grpSpPr bwMode="auto">
          <a:xfrm>
            <a:off x="312738" y="1347788"/>
            <a:ext cx="1071562" cy="1023937"/>
            <a:chOff x="313138" y="1347788"/>
            <a:chExt cx="1517612" cy="1450031"/>
          </a:xfrm>
        </p:grpSpPr>
        <p:sp>
          <p:nvSpPr>
            <p:cNvPr id="27657" name="Freeform 49">
              <a:extLst>
                <a:ext uri="{FF2B5EF4-FFF2-40B4-BE49-F238E27FC236}">
                  <a16:creationId xmlns:a16="http://schemas.microsoft.com/office/drawing/2014/main" id="{11915B73-6343-A09E-73AC-8B6A804097CA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2147483646 w 2614"/>
                <a:gd name="T1" fmla="*/ 2147483646 h 2498"/>
                <a:gd name="T2" fmla="*/ 2147483646 w 2614"/>
                <a:gd name="T3" fmla="*/ 2147483646 h 2498"/>
                <a:gd name="T4" fmla="*/ 2147483646 w 2614"/>
                <a:gd name="T5" fmla="*/ 2147483646 h 2498"/>
                <a:gd name="T6" fmla="*/ 2147483646 w 2614"/>
                <a:gd name="T7" fmla="*/ 2147483646 h 2498"/>
                <a:gd name="T8" fmla="*/ 2147483646 w 2614"/>
                <a:gd name="T9" fmla="*/ 2147483646 h 2498"/>
                <a:gd name="T10" fmla="*/ 2147483646 w 2614"/>
                <a:gd name="T11" fmla="*/ 2147483646 h 2498"/>
                <a:gd name="T12" fmla="*/ 2147483646 w 2614"/>
                <a:gd name="T13" fmla="*/ 2147483646 h 2498"/>
                <a:gd name="T14" fmla="*/ 2147483646 w 2614"/>
                <a:gd name="T15" fmla="*/ 2147483646 h 2498"/>
                <a:gd name="T16" fmla="*/ 2147483646 w 2614"/>
                <a:gd name="T17" fmla="*/ 2147483646 h 2498"/>
                <a:gd name="T18" fmla="*/ 2147483646 w 2614"/>
                <a:gd name="T19" fmla="*/ 2147483646 h 2498"/>
                <a:gd name="T20" fmla="*/ 2147483646 w 2614"/>
                <a:gd name="T21" fmla="*/ 2147483646 h 2498"/>
                <a:gd name="T22" fmla="*/ 2147483646 w 2614"/>
                <a:gd name="T23" fmla="*/ 2147483646 h 2498"/>
                <a:gd name="T24" fmla="*/ 2147483646 w 2614"/>
                <a:gd name="T25" fmla="*/ 2147483646 h 2498"/>
                <a:gd name="T26" fmla="*/ 2147483646 w 2614"/>
                <a:gd name="T27" fmla="*/ 2147483646 h 24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614"/>
                <a:gd name="T43" fmla="*/ 0 h 2498"/>
                <a:gd name="T44" fmla="*/ 2614 w 2614"/>
                <a:gd name="T45" fmla="*/ 2498 h 249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7658" name="Freihandform: Form 16">
              <a:extLst>
                <a:ext uri="{FF2B5EF4-FFF2-40B4-BE49-F238E27FC236}">
                  <a16:creationId xmlns:a16="http://schemas.microsoft.com/office/drawing/2014/main" id="{87E01135-F047-9960-7E1D-2EC5D903623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T0" fmla="*/ 472880 w 513678"/>
                <a:gd name="T1" fmla="*/ 513179 h 513179"/>
                <a:gd name="T2" fmla="*/ 444423 w 513678"/>
                <a:gd name="T3" fmla="*/ 501572 h 513179"/>
                <a:gd name="T4" fmla="*/ 301610 w 513678"/>
                <a:gd name="T5" fmla="*/ 358858 h 513179"/>
                <a:gd name="T6" fmla="*/ 256839 w 513678"/>
                <a:gd name="T7" fmla="*/ 314117 h 513179"/>
                <a:gd name="T8" fmla="*/ 251785 w 513678"/>
                <a:gd name="T9" fmla="*/ 319168 h 513179"/>
                <a:gd name="T10" fmla="*/ 69255 w 513678"/>
                <a:gd name="T11" fmla="*/ 501572 h 513179"/>
                <a:gd name="T12" fmla="*/ 40798 w 513678"/>
                <a:gd name="T13" fmla="*/ 513179 h 513179"/>
                <a:gd name="T14" fmla="*/ 11760 w 513678"/>
                <a:gd name="T15" fmla="*/ 501572 h 513179"/>
                <a:gd name="T16" fmla="*/ 11760 w 513678"/>
                <a:gd name="T17" fmla="*/ 443536 h 513179"/>
                <a:gd name="T18" fmla="*/ 154573 w 513678"/>
                <a:gd name="T19" fmla="*/ 301014 h 513179"/>
                <a:gd name="T20" fmla="*/ 199180 w 513678"/>
                <a:gd name="T21" fmla="*/ 256498 h 513179"/>
                <a:gd name="T22" fmla="*/ 194290 w 513678"/>
                <a:gd name="T23" fmla="*/ 251611 h 513179"/>
                <a:gd name="T24" fmla="*/ 11760 w 513678"/>
                <a:gd name="T25" fmla="*/ 69208 h 513179"/>
                <a:gd name="T26" fmla="*/ 11760 w 513678"/>
                <a:gd name="T27" fmla="*/ 11753 h 513179"/>
                <a:gd name="T28" fmla="*/ 69255 w 513678"/>
                <a:gd name="T29" fmla="*/ 11753 h 513179"/>
                <a:gd name="T30" fmla="*/ 212068 w 513678"/>
                <a:gd name="T31" fmla="*/ 154275 h 513179"/>
                <a:gd name="T32" fmla="*/ 256839 w 513678"/>
                <a:gd name="T33" fmla="*/ 198955 h 513179"/>
                <a:gd name="T34" fmla="*/ 261893 w 513678"/>
                <a:gd name="T35" fmla="*/ 193911 h 513179"/>
                <a:gd name="T36" fmla="*/ 444423 w 513678"/>
                <a:gd name="T37" fmla="*/ 11753 h 513179"/>
                <a:gd name="T38" fmla="*/ 501918 w 513678"/>
                <a:gd name="T39" fmla="*/ 11753 h 513179"/>
                <a:gd name="T40" fmla="*/ 501918 w 513678"/>
                <a:gd name="T41" fmla="*/ 69208 h 513179"/>
                <a:gd name="T42" fmla="*/ 359105 w 513678"/>
                <a:gd name="T43" fmla="*/ 211922 h 513179"/>
                <a:gd name="T44" fmla="*/ 314498 w 513678"/>
                <a:gd name="T45" fmla="*/ 256498 h 513179"/>
                <a:gd name="T46" fmla="*/ 319388 w 513678"/>
                <a:gd name="T47" fmla="*/ 261378 h 513179"/>
                <a:gd name="T48" fmla="*/ 501918 w 513678"/>
                <a:gd name="T49" fmla="*/ 443537 h 513179"/>
                <a:gd name="T50" fmla="*/ 501918 w 513678"/>
                <a:gd name="T51" fmla="*/ 501572 h 513179"/>
                <a:gd name="T52" fmla="*/ 472880 w 513678"/>
                <a:gd name="T53" fmla="*/ 513179 h 5131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13678"/>
                <a:gd name="T82" fmla="*/ 0 h 513179"/>
                <a:gd name="T83" fmla="*/ 513678 w 513678"/>
                <a:gd name="T84" fmla="*/ 513179 h 51317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13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FFB059-2DA7-44A9-8BF7-1CE6AD1DDF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1304</Words>
  <Application>Microsoft Office PowerPoint</Application>
  <PresentationFormat>On-screen Show (16:9)</PresentationFormat>
  <Paragraphs>188</Paragraphs>
  <Slides>17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Larissa-Design</vt:lpstr>
      <vt:lpstr>1_Larissa-Design</vt:lpstr>
      <vt:lpstr>think-cell Folie</vt:lpstr>
      <vt:lpstr>PowerPoint Presentation</vt:lpstr>
      <vt:lpstr>Obsah Antropometria u detských pacientov: Správne techniky merania a časté chyby</vt:lpstr>
      <vt:lpstr>Meranie dĺžky v ľahu (&lt;2 roky)</vt:lpstr>
      <vt:lpstr>Meranie dĺžky dieťaťa v ľahu (&lt;2 rokov)</vt:lpstr>
      <vt:lpstr>Výška v stoji (&gt;2 roky)</vt:lpstr>
      <vt:lpstr>Výška v stoji (deti &gt;2 roky, ktoré sú schopné stáť rovno)</vt:lpstr>
      <vt:lpstr>Obvod hlavy</vt:lpstr>
      <vt:lpstr>Obvod hlavy </vt:lpstr>
      <vt:lpstr>Hmotnosť dieťaťa (&lt;2 roky)</vt:lpstr>
      <vt:lpstr>Hmotnosť dieťaťa (&lt;2 roky)</vt:lpstr>
      <vt:lpstr>Hmotnosť dieťaťa (&gt;2 roky)</vt:lpstr>
      <vt:lpstr>Hmotnosť dieťaťa (&gt;2 roky)</vt:lpstr>
      <vt:lpstr>Váženie dieťaťa s postihnutím a nespolupracujúceho dieťaťa</vt:lpstr>
      <vt:lpstr>Vyhodnocovanie antropometrických meraní </vt:lpstr>
      <vt:lpstr>Ďalšie zdroje</vt:lpstr>
      <vt:lpstr>Disclaimer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521</cp:revision>
  <cp:lastPrinted>2019-10-15T08:56:38Z</cp:lastPrinted>
  <dcterms:created xsi:type="dcterms:W3CDTF">2016-04-11T22:55:53Z</dcterms:created>
  <dcterms:modified xsi:type="dcterms:W3CDTF">2024-01-23T11:26:33Z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063cd7f-2d21-486a-9f29-9c1683fdd175_Enabled">
    <vt:lpwstr>true</vt:lpwstr>
  </property>
  <property fmtid="{D5CDD505-2E9C-101B-9397-08002B2CF9AE}" pid="3" name="MSIP_Label_2063cd7f-2d21-486a-9f29-9c1683fdd175_SetDate">
    <vt:lpwstr>2023-04-16T00:13:57Z</vt:lpwstr>
  </property>
  <property fmtid="{D5CDD505-2E9C-101B-9397-08002B2CF9AE}" pid="4" name="MSIP_Label_2063cd7f-2d21-486a-9f29-9c1683fdd175_Method">
    <vt:lpwstr>Standard</vt:lpwstr>
  </property>
  <property fmtid="{D5CDD505-2E9C-101B-9397-08002B2CF9AE}" pid="5" name="MSIP_Label_2063cd7f-2d21-486a-9f29-9c1683fdd175_Name">
    <vt:lpwstr>2063cd7f-2d21-486a-9f29-9c1683fdd175</vt:lpwstr>
  </property>
  <property fmtid="{D5CDD505-2E9C-101B-9397-08002B2CF9AE}" pid="6" name="MSIP_Label_2063cd7f-2d21-486a-9f29-9c1683fdd175_SiteId">
    <vt:lpwstr>0f277086-d4e0-4971-bc1a-bbc5df0eb246</vt:lpwstr>
  </property>
  <property fmtid="{D5CDD505-2E9C-101B-9397-08002B2CF9AE}" pid="7" name="MSIP_Label_2063cd7f-2d21-486a-9f29-9c1683fdd175_ActionId">
    <vt:lpwstr>6ed6e592-16ae-4b10-9d91-ba0ba56935d3</vt:lpwstr>
  </property>
  <property fmtid="{D5CDD505-2E9C-101B-9397-08002B2CF9AE}" pid="8" name="MSIP_Label_2063cd7f-2d21-486a-9f29-9c1683fdd175_ContentBits">
    <vt:lpwstr>0</vt:lpwstr>
  </property>
  <property fmtid="{D5CDD505-2E9C-101B-9397-08002B2CF9AE}" pid="9" name="ContentTypeId">
    <vt:lpwstr>0x0101005F17B3B5E503CF49A2E4C0C2B5F75827</vt:lpwstr>
  </property>
  <property fmtid="{D5CDD505-2E9C-101B-9397-08002B2CF9AE}" pid="10" name="_activity">
    <vt:lpwstr/>
  </property>
</Properties>
</file>